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1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94"/>
  </p:normalViewPr>
  <p:slideViewPr>
    <p:cSldViewPr snapToGrid="0">
      <p:cViewPr varScale="1">
        <p:scale>
          <a:sx n="94" d="100"/>
          <a:sy n="94" d="100"/>
        </p:scale>
        <p:origin x="216" y="6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0E29E-5C43-35F8-E261-4C90DACCA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E65CA4-1B61-2341-DE90-F62DC5D1D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B8884-7C4D-25EE-6069-98E41AB1F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E5D88E-101A-DFE3-CFD0-6DA17EC30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CA221E-ECC2-5D50-50E1-AA4DD7BA1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08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E82BE-2745-9071-BF8F-33DFF3B81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AB5048-CF0D-1F38-530F-5835F7B27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140BBE-1A7B-4C20-39DE-B1E26A278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8DE54-BDB6-BA1C-A2A5-03EBE1CE0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EB71B-1584-4CF0-8B79-CA1B2936F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6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B317F8-C44E-998A-23BE-9D6BEC72B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35A128-F8CB-9A34-3374-8797859DEA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690E06-971C-49D8-F9DA-30AD72FE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32520-82E9-ABA6-14D2-F0B4710F3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97A9D-7B48-3DBD-9100-E0CDDA641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91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6EFAF-9653-0C83-EB6E-BDD947B4A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43B8A-53F8-D74F-F1E7-3C087099FB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360B1-F409-39A8-017D-AA7854896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CA02D-E2D3-F7A7-31CB-7EE2631B0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74CE0-7DD0-E2DE-7A3D-64C1D3066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83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37C89-C5BD-4084-79FD-F72AC809D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E878C7-AE22-E0B3-B086-651D4057F3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89408-432E-F48C-556F-CB5DA3C74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A94CC-A41F-B622-070F-7AF34070F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73180E-0E35-602B-6BEE-BE8EEE605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336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03DDD-AEF9-4515-7B64-93AED55E1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74E16A-6BC4-2073-A48F-55F97A8E2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92836B-540D-AA8E-4BA1-3BA39B4A5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D59AC3-3B4D-B28D-A30E-F9192FDF7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F488B9-B287-1E1D-680E-99EFD27F3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39E0D-E8F5-DE61-89B4-DE8CF36CA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80CDB-7217-ACF5-6A73-BD87E550D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67862-9EE9-072B-FC8B-84EC40C49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119AC-7AD8-1D03-0E4F-8AA42E12D9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AA1B1-2853-99F4-ABD0-3703684A4A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5F293A-8862-BE3B-14CD-4D2F577263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CBADE5-9CA4-6271-7739-12FFA452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9EA2FF-B804-88C3-E7A2-1A746BC3B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598CB64-A030-BA6E-87D3-1C72F34BA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17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4627F-2876-C630-9FC5-3188AA8F3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4D919C-5CFA-E042-9E22-D4EF46E60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E2B0B5-929A-1FAF-1332-034632DB3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A0A809-0076-A926-1AFB-B72BD8780E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055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0DD639-717C-8D65-9115-B5B9B76F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A2EEB-EC23-0C21-98FF-F0B318740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E682DE-65F8-2340-0C67-23D7B98B9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573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8D9F6-E374-F633-91FC-D5E45DFEE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48611-DAC5-46DB-641E-2A7218102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A6D44E-2D2D-B95B-B7A8-62C274C47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BE63E-5001-091C-DC89-7D3EF6D15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3729E8-59C6-84ED-9F36-39C6E49F6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7CF8E2-E54F-7426-BBA8-DE4F7C4F5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38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2D7DB-848D-DC48-CF67-83A9001D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ABBAFC-B789-4388-93CA-C3C8F17C21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BD40-B3CE-CB0D-3114-A5A9DEAA34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EC7B71-DF01-922F-C995-163AA3B1A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9B7790-4D98-935B-1A5B-DEA447423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033ABE-EAF1-A7EE-29FE-D29A5126A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447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11832A-A3C0-6EB3-7F96-1C2414347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87366-E1D3-29A3-D198-964B499FB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D60A2F-B8C9-C76E-999E-D14C877699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52DE7F-5D70-A94E-9A18-0C60089861FD}" type="datetimeFigureOut">
              <a:rPr lang="en-US" smtClean="0"/>
              <a:t>4/17/26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3CC62-E3B3-3233-EE40-F287E70E02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723C3-56FA-A500-AE00-E2281472E5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A2BCA4-F405-954E-AAF9-3B96FBBD9A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285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F6C937-BB4F-E500-E005-9DE6CDD67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2">
            <a:extLst>
              <a:ext uri="{FF2B5EF4-FFF2-40B4-BE49-F238E27FC236}">
                <a16:creationId xmlns:a16="http://schemas.microsoft.com/office/drawing/2014/main" id="{15409B6C-A382-2732-B96E-657969B01C77}"/>
              </a:ext>
            </a:extLst>
          </p:cNvPr>
          <p:cNvGraphicFramePr>
            <a:graphicFrameLocks noGrp="1"/>
          </p:cNvGraphicFramePr>
          <p:nvPr/>
        </p:nvGraphicFramePr>
        <p:xfrm>
          <a:off x="253098" y="270660"/>
          <a:ext cx="11585333" cy="6239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189">
                  <a:extLst>
                    <a:ext uri="{9D8B030D-6E8A-4147-A177-3AD203B41FA5}">
                      <a16:colId xmlns:a16="http://schemas.microsoft.com/office/drawing/2014/main" val="2633432334"/>
                    </a:ext>
                  </a:extLst>
                </a:gridCol>
                <a:gridCol w="657733">
                  <a:extLst>
                    <a:ext uri="{9D8B030D-6E8A-4147-A177-3AD203B41FA5}">
                      <a16:colId xmlns:a16="http://schemas.microsoft.com/office/drawing/2014/main" val="343171615"/>
                    </a:ext>
                  </a:extLst>
                </a:gridCol>
                <a:gridCol w="4630388">
                  <a:extLst>
                    <a:ext uri="{9D8B030D-6E8A-4147-A177-3AD203B41FA5}">
                      <a16:colId xmlns:a16="http://schemas.microsoft.com/office/drawing/2014/main" val="754685778"/>
                    </a:ext>
                  </a:extLst>
                </a:gridCol>
                <a:gridCol w="4773023">
                  <a:extLst>
                    <a:ext uri="{9D8B030D-6E8A-4147-A177-3AD203B41FA5}">
                      <a16:colId xmlns:a16="http://schemas.microsoft.com/office/drawing/2014/main" val="2871267210"/>
                    </a:ext>
                  </a:extLst>
                </a:gridCol>
              </a:tblGrid>
              <a:tr h="296372"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Grade: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b="1" dirty="0">
                        <a:solidFill>
                          <a:schemeClr val="bg1"/>
                        </a:solidFill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Subject Area/ Course: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Strand/Topic:</a:t>
                      </a:r>
                      <a:endParaRPr lang="en-US" sz="1200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64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8880096"/>
                  </a:ext>
                </a:extLst>
              </a:tr>
              <a:tr h="63218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Grade Level Learning Standard:</a:t>
                      </a:r>
                      <a:endParaRPr lang="en-CA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Provoking and Guiding Question: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3693725"/>
                  </a:ext>
                </a:extLst>
              </a:tr>
              <a:tr h="298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Curricular Language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Student Friendly Language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270717"/>
                  </a:ext>
                </a:extLst>
              </a:tr>
              <a:tr h="9846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do?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CA" sz="1200" dirty="0">
                        <a:effectLst/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I can make and use 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models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 to help me understand</a:t>
                      </a:r>
                      <a:endParaRPr lang="en-US" sz="1200" dirty="0">
                        <a:solidFill>
                          <a:schemeClr val="tx1"/>
                        </a:solidFill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+mn-lt"/>
                          <a:ea typeface="Roboto Condensed" panose="02000000000000000000" pitchFamily="2" charset="0"/>
                        </a:rPr>
                        <a:t>I can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3734248"/>
                  </a:ext>
                </a:extLst>
              </a:tr>
              <a:tr h="17008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know?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CA" sz="1200" dirty="0">
                        <a:effectLst/>
                        <a:latin typeface="+mn-lt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I know how to identify and describe 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matter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 using their 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structures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40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properties</a:t>
                      </a:r>
                      <a:endParaRPr lang="en-CA" sz="1400" dirty="0">
                        <a:effectLst/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know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980215"/>
                  </a:ext>
                </a:extLst>
              </a:tr>
              <a:tr h="98468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 students need to understand?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sz="1200" b="1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CA" sz="12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I know that I can use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scale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,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proportion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 and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quantity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 to describe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matter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latin typeface="DM Sans" pitchFamily="2" charset="77"/>
                          <a:ea typeface="Roboto Condensed" panose="02000000000000000000" pitchFamily="2" charset="0"/>
                        </a:rPr>
                        <a:t>that is too small to see</a:t>
                      </a:r>
                      <a:endParaRPr lang="en-CA" sz="1400" dirty="0">
                        <a:effectLst/>
                        <a:latin typeface="DM Sans" pitchFamily="2" charset="77"/>
                        <a:ea typeface="Roboto Condens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>
                          <a:effectLst/>
                          <a:latin typeface="+mn-lt"/>
                          <a:ea typeface="Roboto Condensed" panose="02000000000000000000" pitchFamily="2" charset="0"/>
                        </a:rPr>
                        <a:t>I understand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902147"/>
                  </a:ext>
                </a:extLst>
              </a:tr>
              <a:tr h="1342748">
                <a:tc>
                  <a:txBody>
                    <a:bodyPr/>
                    <a:lstStyle/>
                    <a:p>
                      <a:pPr marL="15875" lvl="1" indent="0">
                        <a:lnSpc>
                          <a:spcPct val="100000"/>
                        </a:lnSpc>
                        <a:tabLst/>
                      </a:pPr>
                      <a:r>
                        <a:rPr lang="en-US" sz="1200" b="1" dirty="0"/>
                        <a:t>What competencies do students need to 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develop?</a:t>
                      </a:r>
                    </a:p>
                    <a:p>
                      <a:pPr marL="15875" lvl="1" indent="0">
                        <a:lnSpc>
                          <a:spcPct val="100000"/>
                        </a:lnSpc>
                        <a:tabLst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(self-assess)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sz="1200" dirty="0"/>
                        <a:t>I can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63064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4534E73-CB7F-8DF3-3F95-4CBCA95A1D99}"/>
              </a:ext>
            </a:extLst>
          </p:cNvPr>
          <p:cNvSpPr txBox="1"/>
          <p:nvPr/>
        </p:nvSpPr>
        <p:spPr>
          <a:xfrm>
            <a:off x="5200650" y="56769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001F617-8E05-8197-8F51-5028F665B1EA}"/>
              </a:ext>
            </a:extLst>
          </p:cNvPr>
          <p:cNvSpPr txBox="1"/>
          <p:nvPr/>
        </p:nvSpPr>
        <p:spPr>
          <a:xfrm>
            <a:off x="0" y="6611868"/>
            <a:ext cx="609805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50" dirty="0"/>
              <a:t>UBD &amp; UDL Planning Template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A748E7-6CD9-A892-7570-D52B7313535B}"/>
              </a:ext>
            </a:extLst>
          </p:cNvPr>
          <p:cNvSpPr txBox="1"/>
          <p:nvPr/>
        </p:nvSpPr>
        <p:spPr>
          <a:xfrm>
            <a:off x="6045764" y="6611868"/>
            <a:ext cx="609805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1050" dirty="0"/>
              <a:t>Dr. Shelley Moore 2026</a:t>
            </a:r>
          </a:p>
        </p:txBody>
      </p:sp>
    </p:spTree>
    <p:extLst>
      <p:ext uri="{BB962C8B-B14F-4D97-AF65-F5344CB8AC3E}">
        <p14:creationId xmlns:p14="http://schemas.microsoft.com/office/powerpoint/2010/main" val="3465675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Macintosh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2</cp:revision>
  <dcterms:created xsi:type="dcterms:W3CDTF">2026-04-17T06:02:40Z</dcterms:created>
  <dcterms:modified xsi:type="dcterms:W3CDTF">2026-04-17T06:03:43Z</dcterms:modified>
</cp:coreProperties>
</file>