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68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4"/>
  </p:normalViewPr>
  <p:slideViewPr>
    <p:cSldViewPr snapToGrid="0">
      <p:cViewPr varScale="1">
        <p:scale>
          <a:sx n="103" d="100"/>
          <a:sy n="103" d="100"/>
        </p:scale>
        <p:origin x="20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97A-B9F9-1544-AA1E-531148E9087C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39DE-D0EC-B24F-AF24-BD63B56E9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08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97A-B9F9-1544-AA1E-531148E9087C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39DE-D0EC-B24F-AF24-BD63B56E9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911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97A-B9F9-1544-AA1E-531148E9087C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39DE-D0EC-B24F-AF24-BD63B56E9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717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97A-B9F9-1544-AA1E-531148E9087C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39DE-D0EC-B24F-AF24-BD63B56E9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4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97A-B9F9-1544-AA1E-531148E9087C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39DE-D0EC-B24F-AF24-BD63B56E9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12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97A-B9F9-1544-AA1E-531148E9087C}" type="datetimeFigureOut">
              <a:rPr lang="en-US" smtClean="0"/>
              <a:t>4/1/26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39DE-D0EC-B24F-AF24-BD63B56E9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7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97A-B9F9-1544-AA1E-531148E9087C}" type="datetimeFigureOut">
              <a:rPr lang="en-US" smtClean="0"/>
              <a:t>4/1/26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39DE-D0EC-B24F-AF24-BD63B56E9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33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97A-B9F9-1544-AA1E-531148E9087C}" type="datetimeFigureOut">
              <a:rPr lang="en-US" smtClean="0"/>
              <a:t>4/1/26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39DE-D0EC-B24F-AF24-BD63B56E9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1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97A-B9F9-1544-AA1E-531148E9087C}" type="datetimeFigureOut">
              <a:rPr lang="en-US" smtClean="0"/>
              <a:t>4/1/26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39DE-D0EC-B24F-AF24-BD63B56E9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39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97A-B9F9-1544-AA1E-531148E9087C}" type="datetimeFigureOut">
              <a:rPr lang="en-US" smtClean="0"/>
              <a:t>4/1/26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39DE-D0EC-B24F-AF24-BD63B56E9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5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97A-B9F9-1544-AA1E-531148E9087C}" type="datetimeFigureOut">
              <a:rPr lang="en-US" smtClean="0"/>
              <a:t>4/1/26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39DE-D0EC-B24F-AF24-BD63B56E9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82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19E97A-B9F9-1544-AA1E-531148E9087C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B639DE-D0EC-B24F-AF24-BD63B56E9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377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99BF1ED-96A7-E1F5-B062-C89F547301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76421"/>
              </p:ext>
            </p:extLst>
          </p:nvPr>
        </p:nvGraphicFramePr>
        <p:xfrm>
          <a:off x="274486" y="234778"/>
          <a:ext cx="8331855" cy="6252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5446">
                  <a:extLst>
                    <a:ext uri="{9D8B030D-6E8A-4147-A177-3AD203B41FA5}">
                      <a16:colId xmlns:a16="http://schemas.microsoft.com/office/drawing/2014/main" val="2633432334"/>
                    </a:ext>
                  </a:extLst>
                </a:gridCol>
                <a:gridCol w="1139978">
                  <a:extLst>
                    <a:ext uri="{9D8B030D-6E8A-4147-A177-3AD203B41FA5}">
                      <a16:colId xmlns:a16="http://schemas.microsoft.com/office/drawing/2014/main" val="744474994"/>
                    </a:ext>
                  </a:extLst>
                </a:gridCol>
                <a:gridCol w="153866">
                  <a:extLst>
                    <a:ext uri="{9D8B030D-6E8A-4147-A177-3AD203B41FA5}">
                      <a16:colId xmlns:a16="http://schemas.microsoft.com/office/drawing/2014/main" val="3240235521"/>
                    </a:ext>
                  </a:extLst>
                </a:gridCol>
                <a:gridCol w="1363207">
                  <a:extLst>
                    <a:ext uri="{9D8B030D-6E8A-4147-A177-3AD203B41FA5}">
                      <a16:colId xmlns:a16="http://schemas.microsoft.com/office/drawing/2014/main" val="754685778"/>
                    </a:ext>
                  </a:extLst>
                </a:gridCol>
                <a:gridCol w="600004">
                  <a:extLst>
                    <a:ext uri="{9D8B030D-6E8A-4147-A177-3AD203B41FA5}">
                      <a16:colId xmlns:a16="http://schemas.microsoft.com/office/drawing/2014/main" val="1298876451"/>
                    </a:ext>
                  </a:extLst>
                </a:gridCol>
                <a:gridCol w="2028896">
                  <a:extLst>
                    <a:ext uri="{9D8B030D-6E8A-4147-A177-3AD203B41FA5}">
                      <a16:colId xmlns:a16="http://schemas.microsoft.com/office/drawing/2014/main" val="676852535"/>
                    </a:ext>
                  </a:extLst>
                </a:gridCol>
                <a:gridCol w="2070458">
                  <a:extLst>
                    <a:ext uri="{9D8B030D-6E8A-4147-A177-3AD203B41FA5}">
                      <a16:colId xmlns:a16="http://schemas.microsoft.com/office/drawing/2014/main" val="199804987"/>
                    </a:ext>
                  </a:extLst>
                </a:gridCol>
              </a:tblGrid>
              <a:tr h="240821">
                <a:tc gridSpan="3"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Strand/Topic:</a:t>
                      </a:r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38880096"/>
                  </a:ext>
                </a:extLst>
              </a:tr>
              <a:tr h="93181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Learning Standard:</a:t>
                      </a:r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Teacher Provocation Questions: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>
                        <a:solidFill>
                          <a:srgbClr val="FF0000"/>
                        </a:solidFill>
                        <a:effectLst/>
                        <a:latin typeface="DM Sans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Generated Questions</a:t>
                      </a:r>
                    </a:p>
                    <a:p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693725"/>
                  </a:ext>
                </a:extLst>
              </a:tr>
              <a:tr h="616266">
                <a:tc gridSpan="7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Key Vocabulary: 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30584772"/>
                  </a:ext>
                </a:extLst>
              </a:tr>
              <a:tr h="336633"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Learning Goals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Possible Access Points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(accessible version of grade level)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Curricular Language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Curricular Language</a:t>
                      </a:r>
                    </a:p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What do Students need to Know and Do?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Friendly Language</a:t>
                      </a:r>
                      <a:endParaRPr lang="en-US" sz="1100" dirty="0">
                        <a:solidFill>
                          <a:srgbClr val="0070C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62230284"/>
                  </a:ext>
                </a:extLst>
              </a:tr>
              <a:tr h="5464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What do students need to know?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( I know…)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What to students need to do? </a:t>
                      </a:r>
                    </a:p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( I can…)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601651"/>
                  </a:ext>
                </a:extLst>
              </a:tr>
              <a:tr h="11852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>
                          <a:effectLst/>
                          <a:latin typeface="DM Sans" pitchFamily="2" charset="77"/>
                        </a:rPr>
                        <a:t>Add and subtract fractions with unlike denominators (including mixed numbers) by replacing given fractions with equivalent fractions in such a way as to produce an equivalent sum or difference of fractions with like denominators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248527"/>
                  </a:ext>
                </a:extLst>
              </a:tr>
              <a:tr h="1185281"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400" dirty="0">
                        <a:effectLst/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260686"/>
                  </a:ext>
                </a:extLst>
              </a:tr>
              <a:tr h="1185281"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72752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8F640CC-8F5B-474C-684F-3499F348287C}"/>
              </a:ext>
            </a:extLst>
          </p:cNvPr>
          <p:cNvSpPr txBox="1"/>
          <p:nvPr/>
        </p:nvSpPr>
        <p:spPr>
          <a:xfrm>
            <a:off x="0" y="6627168"/>
            <a:ext cx="4572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/>
              <a:t>Backwards Design Planning: Arizona Math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86D32E-C958-2108-106F-C18390699B55}"/>
              </a:ext>
            </a:extLst>
          </p:cNvPr>
          <p:cNvSpPr txBox="1"/>
          <p:nvPr/>
        </p:nvSpPr>
        <p:spPr>
          <a:xfrm>
            <a:off x="6458464" y="6627168"/>
            <a:ext cx="268553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900" dirty="0"/>
              <a:t>Dr. Shelley Moore, 2026</a:t>
            </a:r>
          </a:p>
        </p:txBody>
      </p:sp>
    </p:spTree>
    <p:extLst>
      <p:ext uri="{BB962C8B-B14F-4D97-AF65-F5344CB8AC3E}">
        <p14:creationId xmlns:p14="http://schemas.microsoft.com/office/powerpoint/2010/main" val="441969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73</Words>
  <Application>Microsoft Macintosh PowerPoint</Application>
  <PresentationFormat>Letter Paper (8.5x11 in)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2026-04-01T18:03:41Z</dcterms:created>
  <dcterms:modified xsi:type="dcterms:W3CDTF">2026-04-01T18:06:05Z</dcterms:modified>
</cp:coreProperties>
</file>