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5055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94"/>
  </p:normalViewPr>
  <p:slideViewPr>
    <p:cSldViewPr snapToGrid="0">
      <p:cViewPr varScale="1">
        <p:scale>
          <a:sx n="103" d="100"/>
          <a:sy n="103" d="100"/>
        </p:scale>
        <p:origin x="2024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15449-46D7-D747-91EC-FDE25F5D511D}" type="datetimeFigureOut">
              <a:rPr lang="en-US" smtClean="0"/>
              <a:t>4/1/26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1E99F-D7C7-8C48-8F28-75B206FFB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100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15449-46D7-D747-91EC-FDE25F5D511D}" type="datetimeFigureOut">
              <a:rPr lang="en-US" smtClean="0"/>
              <a:t>4/1/26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1E99F-D7C7-8C48-8F28-75B206FFB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544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15449-46D7-D747-91EC-FDE25F5D511D}" type="datetimeFigureOut">
              <a:rPr lang="en-US" smtClean="0"/>
              <a:t>4/1/26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1E99F-D7C7-8C48-8F28-75B206FFB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515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15449-46D7-D747-91EC-FDE25F5D511D}" type="datetimeFigureOut">
              <a:rPr lang="en-US" smtClean="0"/>
              <a:t>4/1/26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1E99F-D7C7-8C48-8F28-75B206FFB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024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15449-46D7-D747-91EC-FDE25F5D511D}" type="datetimeFigureOut">
              <a:rPr lang="en-US" smtClean="0"/>
              <a:t>4/1/26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1E99F-D7C7-8C48-8F28-75B206FFB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742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15449-46D7-D747-91EC-FDE25F5D511D}" type="datetimeFigureOut">
              <a:rPr lang="en-US" smtClean="0"/>
              <a:t>4/1/26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1E99F-D7C7-8C48-8F28-75B206FFB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732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15449-46D7-D747-91EC-FDE25F5D511D}" type="datetimeFigureOut">
              <a:rPr lang="en-US" smtClean="0"/>
              <a:t>4/1/26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1E99F-D7C7-8C48-8F28-75B206FFB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920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15449-46D7-D747-91EC-FDE25F5D511D}" type="datetimeFigureOut">
              <a:rPr lang="en-US" smtClean="0"/>
              <a:t>4/1/26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1E99F-D7C7-8C48-8F28-75B206FFB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05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15449-46D7-D747-91EC-FDE25F5D511D}" type="datetimeFigureOut">
              <a:rPr lang="en-US" smtClean="0"/>
              <a:t>4/1/26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1E99F-D7C7-8C48-8F28-75B206FFB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546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15449-46D7-D747-91EC-FDE25F5D511D}" type="datetimeFigureOut">
              <a:rPr lang="en-US" smtClean="0"/>
              <a:t>4/1/26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1E99F-D7C7-8C48-8F28-75B206FFB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451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15449-46D7-D747-91EC-FDE25F5D511D}" type="datetimeFigureOut">
              <a:rPr lang="en-US" smtClean="0"/>
              <a:t>4/1/26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1E99F-D7C7-8C48-8F28-75B206FFB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373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015449-46D7-D747-91EC-FDE25F5D511D}" type="datetimeFigureOut">
              <a:rPr lang="en-US" smtClean="0"/>
              <a:t>4/1/26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B1E99F-D7C7-8C48-8F28-75B206FFB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293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37AE9C9-40B4-3DCE-B457-3A3498679DB9}"/>
              </a:ext>
            </a:extLst>
          </p:cNvPr>
          <p:cNvSpPr txBox="1"/>
          <p:nvPr/>
        </p:nvSpPr>
        <p:spPr>
          <a:xfrm>
            <a:off x="253452" y="590193"/>
            <a:ext cx="41152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Days allotted to teach:</a:t>
            </a:r>
          </a:p>
          <a:p>
            <a:r>
              <a:rPr lang="en-US" dirty="0"/>
              <a:t>Minutes in a block:</a:t>
            </a:r>
          </a:p>
          <a:p>
            <a:endParaRPr lang="en-US" dirty="0"/>
          </a:p>
          <a:p>
            <a:r>
              <a:rPr lang="en-US" b="1" dirty="0"/>
              <a:t>Micro Lessons</a:t>
            </a:r>
          </a:p>
          <a:p>
            <a:endParaRPr lang="en-US" b="1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BC3C467-91D2-BB11-F186-D5CA4CF4BB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1389037"/>
              </p:ext>
            </p:extLst>
          </p:nvPr>
        </p:nvGraphicFramePr>
        <p:xfrm>
          <a:off x="253453" y="1811555"/>
          <a:ext cx="8445704" cy="445625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8176">
                  <a:extLst>
                    <a:ext uri="{9D8B030D-6E8A-4147-A177-3AD203B41FA5}">
                      <a16:colId xmlns:a16="http://schemas.microsoft.com/office/drawing/2014/main" val="4148128826"/>
                    </a:ext>
                  </a:extLst>
                </a:gridCol>
                <a:gridCol w="1765009">
                  <a:extLst>
                    <a:ext uri="{9D8B030D-6E8A-4147-A177-3AD203B41FA5}">
                      <a16:colId xmlns:a16="http://schemas.microsoft.com/office/drawing/2014/main" val="2974733432"/>
                    </a:ext>
                  </a:extLst>
                </a:gridCol>
                <a:gridCol w="6252519">
                  <a:extLst>
                    <a:ext uri="{9D8B030D-6E8A-4147-A177-3AD203B41FA5}">
                      <a16:colId xmlns:a16="http://schemas.microsoft.com/office/drawing/2014/main" val="2347652694"/>
                    </a:ext>
                  </a:extLst>
                </a:gridCol>
              </a:tblGrid>
              <a:tr h="405114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+mn-lt"/>
                        </a:rPr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+mn-lt"/>
                        </a:rPr>
                        <a:t>Topic/Focus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latin typeface="+mn-lt"/>
                        </a:rPr>
                        <a:t>Goals targeted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99178589"/>
                  </a:ext>
                </a:extLst>
              </a:tr>
              <a:tr h="405114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+mn-lt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1800" kern="100" dirty="0">
                        <a:solidFill>
                          <a:srgbClr val="000000"/>
                        </a:solidFill>
                        <a:effectLst/>
                        <a:latin typeface="+mn-lt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1800" kern="100" dirty="0">
                        <a:solidFill>
                          <a:srgbClr val="000000"/>
                        </a:solidFill>
                        <a:effectLst/>
                        <a:latin typeface="+mn-lt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61094628"/>
                  </a:ext>
                </a:extLst>
              </a:tr>
              <a:tr h="405114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+mn-lt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  <a:tabLst>
                          <a:tab pos="680085" algn="ctr"/>
                        </a:tabLst>
                      </a:pPr>
                      <a:endParaRPr lang="en-CA" sz="1800" kern="100" dirty="0">
                        <a:solidFill>
                          <a:srgbClr val="000000"/>
                        </a:solidFill>
                        <a:effectLst/>
                        <a:latin typeface="+mn-lt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  <a:tabLst>
                          <a:tab pos="680085" algn="ctr"/>
                        </a:tabLst>
                      </a:pPr>
                      <a:endParaRPr lang="en-CA" sz="1800" kern="100" dirty="0">
                        <a:solidFill>
                          <a:srgbClr val="000000"/>
                        </a:solidFill>
                        <a:effectLst/>
                        <a:latin typeface="+mn-lt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12532560"/>
                  </a:ext>
                </a:extLst>
              </a:tr>
              <a:tr h="405114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+mn-lt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1800" kern="100" dirty="0">
                        <a:solidFill>
                          <a:srgbClr val="000000"/>
                        </a:solidFill>
                        <a:effectLst/>
                        <a:latin typeface="+mn-lt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1800" kern="100" dirty="0">
                        <a:solidFill>
                          <a:srgbClr val="000000"/>
                        </a:solidFill>
                        <a:effectLst/>
                        <a:latin typeface="+mn-lt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1725245"/>
                  </a:ext>
                </a:extLst>
              </a:tr>
              <a:tr h="405114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+mn-lt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1800" kern="100" dirty="0">
                        <a:solidFill>
                          <a:srgbClr val="000000"/>
                        </a:solidFill>
                        <a:effectLst/>
                        <a:latin typeface="+mn-lt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1800" kern="100" dirty="0">
                        <a:solidFill>
                          <a:srgbClr val="000000"/>
                        </a:solidFill>
                        <a:effectLst/>
                        <a:latin typeface="+mn-lt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33792590"/>
                  </a:ext>
                </a:extLst>
              </a:tr>
              <a:tr h="405114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+mn-lt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  <a:tabLst>
                          <a:tab pos="680085" algn="ctr"/>
                        </a:tabLst>
                      </a:pPr>
                      <a:endParaRPr lang="en-CA" sz="1800" kern="100" dirty="0">
                        <a:solidFill>
                          <a:srgbClr val="000000"/>
                        </a:solidFill>
                        <a:effectLst/>
                        <a:latin typeface="+mn-lt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  <a:tabLst>
                          <a:tab pos="680085" algn="ctr"/>
                        </a:tabLst>
                      </a:pPr>
                      <a:endParaRPr lang="en-CA" sz="1800" kern="100" dirty="0">
                        <a:solidFill>
                          <a:srgbClr val="000000"/>
                        </a:solidFill>
                        <a:effectLst/>
                        <a:latin typeface="+mn-lt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45457446"/>
                  </a:ext>
                </a:extLst>
              </a:tr>
              <a:tr h="405114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+mn-lt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  <a:tabLst>
                          <a:tab pos="680085" algn="ctr"/>
                        </a:tabLst>
                      </a:pPr>
                      <a:endParaRPr lang="en-CA" sz="1800" kern="100" dirty="0">
                        <a:solidFill>
                          <a:srgbClr val="000000"/>
                        </a:solidFill>
                        <a:effectLst/>
                        <a:latin typeface="+mn-lt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  <a:tabLst>
                          <a:tab pos="680085" algn="ctr"/>
                        </a:tabLst>
                      </a:pPr>
                      <a:endParaRPr lang="en-CA" sz="1800" kern="100" dirty="0">
                        <a:solidFill>
                          <a:srgbClr val="000000"/>
                        </a:solidFill>
                        <a:effectLst/>
                        <a:latin typeface="+mn-lt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11847516"/>
                  </a:ext>
                </a:extLst>
              </a:tr>
              <a:tr h="405114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+mn-lt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  <a:tabLst>
                          <a:tab pos="680085" algn="ctr"/>
                        </a:tabLst>
                      </a:pPr>
                      <a:endParaRPr lang="en-CA" sz="1800" kern="100" dirty="0">
                        <a:solidFill>
                          <a:srgbClr val="000000"/>
                        </a:solidFill>
                        <a:effectLst/>
                        <a:latin typeface="+mn-lt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  <a:tabLst>
                          <a:tab pos="680085" algn="ctr"/>
                        </a:tabLst>
                      </a:pPr>
                      <a:endParaRPr lang="en-CA" sz="1800" kern="100" dirty="0">
                        <a:solidFill>
                          <a:srgbClr val="000000"/>
                        </a:solidFill>
                        <a:effectLst/>
                        <a:latin typeface="+mn-lt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27521357"/>
                  </a:ext>
                </a:extLst>
              </a:tr>
              <a:tr h="405114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+mn-lt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  <a:tabLst>
                          <a:tab pos="680085" algn="ctr"/>
                        </a:tabLst>
                      </a:pPr>
                      <a:endParaRPr lang="en-CA" sz="1800" kern="100" dirty="0">
                        <a:solidFill>
                          <a:srgbClr val="000000"/>
                        </a:solidFill>
                        <a:effectLst/>
                        <a:latin typeface="+mn-lt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  <a:tabLst>
                          <a:tab pos="680085" algn="ctr"/>
                        </a:tabLst>
                      </a:pPr>
                      <a:endParaRPr lang="en-CA" sz="1800" kern="100" dirty="0">
                        <a:solidFill>
                          <a:srgbClr val="000000"/>
                        </a:solidFill>
                        <a:effectLst/>
                        <a:latin typeface="+mn-lt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44092089"/>
                  </a:ext>
                </a:extLst>
              </a:tr>
              <a:tr h="405114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+mn-lt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  <a:tabLst>
                          <a:tab pos="680085" algn="ctr"/>
                        </a:tabLst>
                      </a:pPr>
                      <a:endParaRPr lang="en-CA" sz="1800" kern="100" dirty="0">
                        <a:solidFill>
                          <a:srgbClr val="000000"/>
                        </a:solidFill>
                        <a:effectLst/>
                        <a:latin typeface="+mn-lt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  <a:tabLst>
                          <a:tab pos="680085" algn="ctr"/>
                        </a:tabLst>
                      </a:pPr>
                      <a:endParaRPr lang="en-CA" sz="1800" kern="100" dirty="0">
                        <a:solidFill>
                          <a:srgbClr val="000000"/>
                        </a:solidFill>
                        <a:effectLst/>
                        <a:latin typeface="+mn-lt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7916216"/>
                  </a:ext>
                </a:extLst>
              </a:tr>
              <a:tr h="405114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+mn-lt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  <a:tabLst>
                          <a:tab pos="680085" algn="ctr"/>
                        </a:tabLst>
                      </a:pPr>
                      <a:endParaRPr lang="en-CA" sz="1800" kern="100" dirty="0">
                        <a:solidFill>
                          <a:srgbClr val="000000"/>
                        </a:solidFill>
                        <a:effectLst/>
                        <a:latin typeface="+mn-lt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  <a:tabLst>
                          <a:tab pos="680085" algn="ctr"/>
                        </a:tabLst>
                      </a:pPr>
                      <a:endParaRPr lang="en-CA" sz="1800" kern="100" dirty="0">
                        <a:solidFill>
                          <a:srgbClr val="000000"/>
                        </a:solidFill>
                        <a:effectLst/>
                        <a:latin typeface="+mn-lt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0876786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67E869A-2F92-24E7-AF44-E8DB7F10865A}"/>
              </a:ext>
            </a:extLst>
          </p:cNvPr>
          <p:cNvSpPr txBox="1"/>
          <p:nvPr/>
        </p:nvSpPr>
        <p:spPr>
          <a:xfrm>
            <a:off x="253452" y="58277"/>
            <a:ext cx="86370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en-US" b="1" dirty="0">
                <a:ea typeface="Roboto Condensed" panose="02000000000000000000" pitchFamily="2" charset="0"/>
              </a:rPr>
              <a:t>Learning Standard:</a:t>
            </a:r>
            <a:endParaRPr lang="en-US" sz="1800" b="0" dirty="0">
              <a:solidFill>
                <a:schemeClr val="tx1"/>
              </a:solidFill>
              <a:latin typeface="+mn-lt"/>
              <a:ea typeface="Roboto Condensed" panose="02000000000000000000" pitchFamily="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9288BF-A134-C51D-0590-38427FBF4B51}"/>
              </a:ext>
            </a:extLst>
          </p:cNvPr>
          <p:cNvSpPr txBox="1"/>
          <p:nvPr/>
        </p:nvSpPr>
        <p:spPr>
          <a:xfrm>
            <a:off x="0" y="6584279"/>
            <a:ext cx="41152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Micro Lesson Planning</a:t>
            </a:r>
            <a:endParaRPr lang="en-US" sz="1100" b="1" dirty="0"/>
          </a:p>
          <a:p>
            <a:endParaRPr lang="en-US" sz="11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37EA5BF-7D1E-373A-4F56-80A4C2F1A572}"/>
              </a:ext>
            </a:extLst>
          </p:cNvPr>
          <p:cNvSpPr txBox="1"/>
          <p:nvPr/>
        </p:nvSpPr>
        <p:spPr>
          <a:xfrm>
            <a:off x="5004083" y="6584278"/>
            <a:ext cx="41152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/>
              <a:t>Dr. Shelley Moore, 2026</a:t>
            </a:r>
            <a:endParaRPr lang="en-US" sz="1100" b="1" dirty="0"/>
          </a:p>
          <a:p>
            <a:pPr algn="r"/>
            <a:endParaRPr lang="en-US" sz="1100" b="1" dirty="0"/>
          </a:p>
        </p:txBody>
      </p:sp>
    </p:spTree>
    <p:extLst>
      <p:ext uri="{BB962C8B-B14F-4D97-AF65-F5344CB8AC3E}">
        <p14:creationId xmlns:p14="http://schemas.microsoft.com/office/powerpoint/2010/main" val="10959034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40</Words>
  <Application>Microsoft Macintosh PowerPoint</Application>
  <PresentationFormat>Letter Paper (8.5x11 in)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Roboto Condensed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Shelley Moore</dc:creator>
  <cp:lastModifiedBy>Shelley Moore</cp:lastModifiedBy>
  <cp:revision>1</cp:revision>
  <dcterms:created xsi:type="dcterms:W3CDTF">2026-04-01T18:07:02Z</dcterms:created>
  <dcterms:modified xsi:type="dcterms:W3CDTF">2026-04-01T18:10:18Z</dcterms:modified>
</cp:coreProperties>
</file>