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"/>
  </p:notesMasterIdLst>
  <p:sldIdLst>
    <p:sldId id="5087" r:id="rId2"/>
    <p:sldId id="508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7"/>
    <p:restoredTop sz="94658"/>
  </p:normalViewPr>
  <p:slideViewPr>
    <p:cSldViewPr snapToGrid="0">
      <p:cViewPr>
        <p:scale>
          <a:sx n="93" d="100"/>
          <a:sy n="93" d="100"/>
        </p:scale>
        <p:origin x="1464" y="6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048418-64C1-3846-9825-09ADB0933DB9}" type="datetimeFigureOut">
              <a:rPr lang="en-US" smtClean="0"/>
              <a:t>5/19/26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2B7212-26D6-8946-B0F8-8628A334D1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603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388E5B-B31C-B346-7793-031B52A6D6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E9C508D-DD6E-51F3-82D3-8970C9054E9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AC0E7C4-79AF-2783-D9B7-17125BC744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08B26E-9996-CA40-A008-26357F7637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A2A3D3-9C51-8640-9A1E-35A39BC2625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2852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814D35-1E1D-B954-A478-B3D45A84DC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A1CC0C2-D8F5-025E-8E61-B3BA8B85305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E9A2FB-DC7C-6C91-54E7-82C75A6D5F7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758521-1EB4-4E4F-6048-5CD9B4F824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A2A3D3-9C51-8640-9A1E-35A39BC2625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07376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71A2E5-69F1-26C0-E594-B42ACF0CDD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A032F75-A58C-13FD-CC6A-EE5F631EE0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19FBC7-5C30-E879-6FC6-A2332A1628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46FE6-5094-A54A-9979-A1FB0117134B}" type="datetimeFigureOut">
              <a:rPr lang="en-US" smtClean="0"/>
              <a:t>5/19/26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5AF891-8FD3-0C65-BB73-DE05E183ED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5767DD-CE43-35A2-4C89-31E0AB0E95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656A9-80D3-5842-A568-098BBB84DE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455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E8B1D-3C7A-FF77-C8F0-99BA1D866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65AA5C-9F67-8BCD-7DE8-A26E037A7EB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A4C64B-6C72-FFD7-D55E-B37EE01812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46FE6-5094-A54A-9979-A1FB0117134B}" type="datetimeFigureOut">
              <a:rPr lang="en-US" smtClean="0"/>
              <a:t>5/19/26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A57FCF-DF7D-E8CB-C8AC-56524900D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C93180-9EF4-5985-D1A0-A03B37837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656A9-80D3-5842-A568-098BBB84DE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505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B12321A-23A6-8627-7E13-DD17F3A3616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71B84E-B0EA-0567-6814-DE4DB4AB89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23883C-5A61-93BC-D07B-C633ADB16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46FE6-5094-A54A-9979-A1FB0117134B}" type="datetimeFigureOut">
              <a:rPr lang="en-US" smtClean="0"/>
              <a:t>5/19/26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82B674-2EE4-657F-5840-955E3606B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29B2EE-2A50-0278-358A-7A6E4548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656A9-80D3-5842-A568-098BBB84DE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2710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32430C-FA20-F988-32DE-54FFCD3491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A62BC6-2C76-B96A-E5DE-20072F7A1F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12EEAC-C13A-5B5F-EAB5-6F536F1BC0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46FE6-5094-A54A-9979-A1FB0117134B}" type="datetimeFigureOut">
              <a:rPr lang="en-US" smtClean="0"/>
              <a:t>5/19/26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F754AF-88AE-642A-9DA5-EBFA79327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B520D1-CC23-8322-ED73-95F3C5CF1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656A9-80D3-5842-A568-098BBB84DE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992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2E687B-08DD-2621-6104-DB3AA72D0C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55C001-4A44-94F9-B630-8F71EF9448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EF96F9-50EB-004E-A043-7E06BEB972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46FE6-5094-A54A-9979-A1FB0117134B}" type="datetimeFigureOut">
              <a:rPr lang="en-US" smtClean="0"/>
              <a:t>5/19/26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774697-4F7E-F960-B9AA-4E753618E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27888B-1553-97C8-8317-E31932B2F9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656A9-80D3-5842-A568-098BBB84DE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72500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BE4BAF-AE19-1B98-8E81-F5E3BAE8DD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9F7579-CC8D-8F56-D5B5-E34B568C60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8714C4-CA24-64D9-B09D-C5555DACE3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872E14-D321-793C-70DC-8831BDD142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46FE6-5094-A54A-9979-A1FB0117134B}" type="datetimeFigureOut">
              <a:rPr lang="en-US" smtClean="0"/>
              <a:t>5/19/26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379423-DE00-F92C-2B2D-6B5D9C240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5DD08A7-A9A9-4936-6867-1D3F8CC420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656A9-80D3-5842-A568-098BBB84DE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8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7D3318-AD51-3C5A-F138-A0EFDE093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6E3C854-EDFF-78AE-1846-003876D718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1273C6-DFC5-F1C8-33E8-77FF8A072D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DCF808E-FF30-DD46-00EF-9223B53B715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185D0F2-A02B-CAF5-019C-4B77EF9B9B7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C517170-2679-8315-F535-C78AF30E2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46FE6-5094-A54A-9979-A1FB0117134B}" type="datetimeFigureOut">
              <a:rPr lang="en-US" smtClean="0"/>
              <a:t>5/19/26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8011927-A593-25ED-E560-3E2827231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D445FA4-6019-3D0B-507B-950E85C40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656A9-80D3-5842-A568-098BBB84DE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3017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7C7AD6-C48F-1F26-01E4-9A4754E72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5ABE66-D432-B3A3-3DCF-7D9AA02B73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46FE6-5094-A54A-9979-A1FB0117134B}" type="datetimeFigureOut">
              <a:rPr lang="en-US" smtClean="0"/>
              <a:t>5/19/26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FE7FF8-9C92-F5F8-BD49-E43741D584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D009F1-14FE-6102-A89D-19FF46B3D5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656A9-80D3-5842-A568-098BBB84DE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130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27436B-8D1C-1008-7B90-4573FE892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46FE6-5094-A54A-9979-A1FB0117134B}" type="datetimeFigureOut">
              <a:rPr lang="en-US" smtClean="0"/>
              <a:t>5/19/26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4B95EC4-5A90-574D-D714-B91E2AE243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D641AE-0456-9D83-25C2-62D14CD1A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656A9-80D3-5842-A568-098BBB84DE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327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676F3-E03B-ACBA-1D4B-F4416175B0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1D0C84-8D04-0595-A38D-3F5767AD17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1BBAED-1221-C765-9FDA-C6634D71819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05D183-765C-49B9-E52F-48150ABF19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46FE6-5094-A54A-9979-A1FB0117134B}" type="datetimeFigureOut">
              <a:rPr lang="en-US" smtClean="0"/>
              <a:t>5/19/26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E835C6-49A1-4C2F-455B-64FCFD7E5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E52BC5D-B2D3-8C15-AF3E-C247793D7D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656A9-80D3-5842-A568-098BBB84DE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23874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0F51AC-09DA-0FE9-118E-910F9D7A0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4133004-9BF5-9CFA-A383-117BF9BBE43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5A96739-866A-D849-5CDD-2D6BC634A9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F4D862-CF60-2105-A7C7-68DBCA2B18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46FE6-5094-A54A-9979-A1FB0117134B}" type="datetimeFigureOut">
              <a:rPr lang="en-US" smtClean="0"/>
              <a:t>5/19/26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79D1B3-CF75-B915-FB0F-7A1A71664E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E269F3-4A03-A893-8979-6A1AB237C2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A656A9-80D3-5842-A568-098BBB84DE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304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A652672-9341-DEA4-4E82-9784A8A63E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4E9E85-8754-130A-8629-B53843D8D1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18C4D6-1404-D743-095E-5A46D444A6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3E46FE6-5094-A54A-9979-A1FB0117134B}" type="datetimeFigureOut">
              <a:rPr lang="en-US" smtClean="0"/>
              <a:t>5/19/26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42FE01-0E39-BA5D-1ACE-14DE7BA541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6F4622-F5E5-749E-5508-B4623F2590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7A656A9-80D3-5842-A568-098BBB84DE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686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0CC5ED-3067-49AD-F71A-20B9172215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D24F12C-E7D8-B3C1-1DA3-F5A568DC1B1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5674810"/>
              </p:ext>
            </p:extLst>
          </p:nvPr>
        </p:nvGraphicFramePr>
        <p:xfrm>
          <a:off x="449282" y="247135"/>
          <a:ext cx="11293436" cy="582542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258687">
                  <a:extLst>
                    <a:ext uri="{9D8B030D-6E8A-4147-A177-3AD203B41FA5}">
                      <a16:colId xmlns:a16="http://schemas.microsoft.com/office/drawing/2014/main" val="2809530226"/>
                    </a:ext>
                  </a:extLst>
                </a:gridCol>
                <a:gridCol w="1085555">
                  <a:extLst>
                    <a:ext uri="{9D8B030D-6E8A-4147-A177-3AD203B41FA5}">
                      <a16:colId xmlns:a16="http://schemas.microsoft.com/office/drawing/2014/main" val="4256403372"/>
                    </a:ext>
                  </a:extLst>
                </a:gridCol>
                <a:gridCol w="1173132">
                  <a:extLst>
                    <a:ext uri="{9D8B030D-6E8A-4147-A177-3AD203B41FA5}">
                      <a16:colId xmlns:a16="http://schemas.microsoft.com/office/drawing/2014/main" val="1165613238"/>
                    </a:ext>
                  </a:extLst>
                </a:gridCol>
                <a:gridCol w="1129344">
                  <a:extLst>
                    <a:ext uri="{9D8B030D-6E8A-4147-A177-3AD203B41FA5}">
                      <a16:colId xmlns:a16="http://schemas.microsoft.com/office/drawing/2014/main" val="369185764"/>
                    </a:ext>
                  </a:extLst>
                </a:gridCol>
                <a:gridCol w="1129344">
                  <a:extLst>
                    <a:ext uri="{9D8B030D-6E8A-4147-A177-3AD203B41FA5}">
                      <a16:colId xmlns:a16="http://schemas.microsoft.com/office/drawing/2014/main" val="2320513943"/>
                    </a:ext>
                  </a:extLst>
                </a:gridCol>
                <a:gridCol w="1123999">
                  <a:extLst>
                    <a:ext uri="{9D8B030D-6E8A-4147-A177-3AD203B41FA5}">
                      <a16:colId xmlns:a16="http://schemas.microsoft.com/office/drawing/2014/main" val="1844543680"/>
                    </a:ext>
                  </a:extLst>
                </a:gridCol>
                <a:gridCol w="1134688">
                  <a:extLst>
                    <a:ext uri="{9D8B030D-6E8A-4147-A177-3AD203B41FA5}">
                      <a16:colId xmlns:a16="http://schemas.microsoft.com/office/drawing/2014/main" val="81796695"/>
                    </a:ext>
                  </a:extLst>
                </a:gridCol>
                <a:gridCol w="2258687">
                  <a:extLst>
                    <a:ext uri="{9D8B030D-6E8A-4147-A177-3AD203B41FA5}">
                      <a16:colId xmlns:a16="http://schemas.microsoft.com/office/drawing/2014/main" val="861029628"/>
                    </a:ext>
                  </a:extLst>
                </a:gridCol>
              </a:tblGrid>
              <a:tr h="199179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>
                          <a:solidFill>
                            <a:schemeClr val="bg1"/>
                          </a:solidFill>
                        </a:rPr>
                        <a:t>Class:</a:t>
                      </a:r>
                    </a:p>
                  </a:txBody>
                  <a:tcPr marL="50750" marR="5075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>
                          <a:solidFill>
                            <a:schemeClr val="bg1"/>
                          </a:solidFill>
                        </a:rPr>
                        <a:t>Topic:</a:t>
                      </a:r>
                    </a:p>
                  </a:txBody>
                  <a:tcPr marL="50750" marR="50750" marT="0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 gridSpan="4"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bg1"/>
                          </a:solidFill>
                        </a:rPr>
                        <a:t>Topic: </a:t>
                      </a:r>
                      <a:endParaRPr lang="en-US" sz="1000" dirty="0">
                        <a:solidFill>
                          <a:schemeClr val="bg1"/>
                        </a:solidFill>
                      </a:endParaRPr>
                    </a:p>
                  </a:txBody>
                  <a:tcPr marL="50750" marR="5075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>
                          <a:solidFill>
                            <a:schemeClr val="bg1"/>
                          </a:solidFill>
                        </a:rPr>
                        <a:t>Planning Team:</a:t>
                      </a:r>
                    </a:p>
                  </a:txBody>
                  <a:tcPr marL="50750" marR="50750" marT="0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bg1"/>
                          </a:solidFill>
                        </a:rPr>
                        <a:t>Planning Team:</a:t>
                      </a:r>
                      <a:endParaRPr lang="en-US" sz="1000" dirty="0">
                        <a:solidFill>
                          <a:schemeClr val="bg1"/>
                        </a:solidFill>
                      </a:endParaRPr>
                    </a:p>
                  </a:txBody>
                  <a:tcPr marL="50750" marR="5075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5890086"/>
                  </a:ext>
                </a:extLst>
              </a:tr>
              <a:tr h="304800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0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Standard:</a:t>
                      </a:r>
                      <a:endParaRPr lang="en-CA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marL="50750" marR="50750" marT="0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0750" marR="5075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Unit Guiding Question(s):</a:t>
                      </a:r>
                      <a:endParaRPr lang="en-US" sz="1000" dirty="0">
                        <a:solidFill>
                          <a:schemeClr val="tx1"/>
                        </a:solidFill>
                      </a:endParaRPr>
                    </a:p>
                    <a:p>
                      <a:endParaRPr 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marL="50750" marR="50750" marT="0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9728638"/>
                  </a:ext>
                </a:extLst>
              </a:tr>
              <a:tr h="387904">
                <a:tc>
                  <a:txBody>
                    <a:bodyPr/>
                    <a:lstStyle/>
                    <a:p>
                      <a:pPr algn="ctr"/>
                      <a:endParaRPr lang="en-CA" sz="1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50" marR="50750" marT="0" marB="0" anchor="ctr">
                    <a:solidFill>
                      <a:schemeClr val="bg1"/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/>
                      <a:endParaRPr lang="en-CA" sz="1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CA" sz="1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50" marR="50750" marT="0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CA" sz="12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67" marR="67667" marT="0" marB="0"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200" b="1" dirty="0"/>
                    </a:p>
                  </a:txBody>
                  <a:tcPr marL="67667" marR="67667" marT="0" marB="0" anchor="ctr"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200" b="1" dirty="0"/>
                    </a:p>
                  </a:txBody>
                  <a:tcPr marL="67667" marR="67667" marT="0" marB="0"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909395"/>
                  </a:ext>
                </a:extLst>
              </a:tr>
              <a:tr h="324186">
                <a:tc>
                  <a:txBody>
                    <a:bodyPr/>
                    <a:lstStyle/>
                    <a:p>
                      <a:pPr algn="ctr"/>
                      <a:r>
                        <a:rPr lang="en-CA" sz="10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Specific Learning Expectations</a:t>
                      </a:r>
                    </a:p>
                  </a:txBody>
                  <a:tcPr marL="50750" marR="50750" marT="0" marB="0" anchor="ctr"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chemeClr val="tx1"/>
                          </a:solidFill>
                          <a:effectLst/>
                        </a:rPr>
                        <a:t>Approaching (Access Point)</a:t>
                      </a:r>
                      <a:endParaRPr lang="en-CA" sz="1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50" marR="50750" marT="0" marB="0"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CA" sz="1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50" marR="50750" marT="0" marB="0"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chemeClr val="tx1"/>
                          </a:solidFill>
                          <a:effectLst/>
                        </a:rPr>
                        <a:t>Essential</a:t>
                      </a:r>
                      <a:endParaRPr lang="en-CA" sz="1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50" marR="50750" marT="0" marB="0"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chemeClr val="tx1"/>
                          </a:solidFill>
                          <a:effectLst/>
                        </a:rPr>
                        <a:t>Confident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L="50750" marR="50750" marT="0" marB="0" anchor="ctr"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L="50750" marR="50750" marT="0" marB="0"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chemeClr val="tx1"/>
                          </a:solidFill>
                          <a:effectLst/>
                        </a:rPr>
                        <a:t>Extending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L="50750" marR="50750" marT="0" marB="0"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4934257"/>
                  </a:ext>
                </a:extLst>
              </a:tr>
              <a:tr h="12993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50750" marR="50750" marT="0" marB="0"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2"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  <a:tabLst/>
                      </a:pPr>
                      <a:endParaRPr lang="en-CA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50" marR="50750" marT="0" marB="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hMerge="1"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  <a:tabLst/>
                      </a:pPr>
                      <a:endParaRPr lang="en-CA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50" marR="50750" marT="0" marB="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2"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CA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0750" marR="50750" marT="0" marB="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CA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0750" marR="50750" marT="0" marB="0"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CA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0750" marR="50750" marT="0" marB="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42875" indent="-142875" algn="l">
                        <a:buFont typeface="Arial" panose="020B0604020202020204" pitchFamily="34" charset="0"/>
                        <a:buChar char="•"/>
                        <a:tabLst/>
                      </a:pPr>
                      <a:endParaRPr lang="en-CA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50" marR="50750" marT="0" marB="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0234250"/>
                  </a:ext>
                </a:extLst>
              </a:tr>
              <a:tr h="1103343"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  <a:tabLst/>
                      </a:pPr>
                      <a:endParaRPr lang="en-CA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50" marR="50750" marT="0" marB="0"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2"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  <a:tabLst/>
                      </a:pPr>
                      <a:endParaRPr lang="en-CA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50" marR="50750" marT="0" marB="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hMerge="1"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  <a:tabLst/>
                      </a:pPr>
                      <a:endParaRPr lang="en-CA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50" marR="50750" marT="0" marB="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2"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CA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0750" marR="50750" marT="0" marB="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142875" indent="-142875" algn="l">
                        <a:buFont typeface="Arial" panose="020B0604020202020204" pitchFamily="34" charset="0"/>
                        <a:buChar char="•"/>
                        <a:tabLst/>
                      </a:pPr>
                      <a:endParaRPr lang="en-CA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50" marR="50750" marT="0" marB="0"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142875" indent="-142875" algn="l">
                        <a:buFont typeface="Arial" panose="020B0604020202020204" pitchFamily="34" charset="0"/>
                        <a:buChar char="•"/>
                        <a:tabLst/>
                      </a:pPr>
                      <a:endParaRPr lang="en-CA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50" marR="50750" marT="0" marB="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42875" indent="-142875" algn="l">
                        <a:buFont typeface="Arial" panose="020B0604020202020204" pitchFamily="34" charset="0"/>
                        <a:buChar char="•"/>
                        <a:tabLst/>
                      </a:pPr>
                      <a:endParaRPr lang="en-CA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50" marR="50750" marT="0" marB="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319043"/>
                  </a:ext>
                </a:extLst>
              </a:tr>
              <a:tr h="1103343"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  <a:tabLst/>
                      </a:pPr>
                      <a:endParaRPr lang="en-CA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50" marR="50750" marT="0" marB="0"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2"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  <a:tabLst/>
                      </a:pPr>
                      <a:endParaRPr lang="en-CA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50" marR="50750" marT="0" marB="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hMerge="1"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  <a:tabLst/>
                      </a:pPr>
                      <a:endParaRPr lang="en-CA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50" marR="50750" marT="0" marB="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2"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CA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0750" marR="50750" marT="0" marB="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142875" indent="-142875" algn="l">
                        <a:buFont typeface="Arial" panose="020B0604020202020204" pitchFamily="34" charset="0"/>
                        <a:buChar char="•"/>
                        <a:tabLst/>
                      </a:pPr>
                      <a:endParaRPr lang="en-CA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50" marR="50750" marT="0" marB="0"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142875" indent="-142875" algn="l">
                        <a:buFont typeface="Arial" panose="020B0604020202020204" pitchFamily="34" charset="0"/>
                        <a:buChar char="•"/>
                        <a:tabLst/>
                      </a:pPr>
                      <a:endParaRPr lang="en-CA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50" marR="50750" marT="0" marB="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42875" indent="-142875" algn="l">
                        <a:buFont typeface="Arial" panose="020B0604020202020204" pitchFamily="34" charset="0"/>
                        <a:buChar char="•"/>
                        <a:tabLst/>
                      </a:pPr>
                      <a:endParaRPr lang="en-CA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50" marR="50750" marT="0" marB="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5674112"/>
                  </a:ext>
                </a:extLst>
              </a:tr>
              <a:tr h="1103343"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  <a:tabLst/>
                      </a:pPr>
                      <a:endParaRPr lang="en-CA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50" marR="50750" marT="0" marB="0"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2"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  <a:tabLst/>
                      </a:pPr>
                      <a:endParaRPr lang="en-CA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50" marR="50750" marT="0" marB="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CA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0750" marR="50750" marT="0" marB="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142875" indent="-142875" algn="l">
                        <a:buFont typeface="Arial" panose="020B0604020202020204" pitchFamily="34" charset="0"/>
                        <a:buChar char="•"/>
                        <a:tabLst/>
                      </a:pPr>
                      <a:endParaRPr lang="en-CA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50" marR="50750" marT="0" marB="0"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42875" indent="-142875" algn="l">
                        <a:buFont typeface="Arial" panose="020B0604020202020204" pitchFamily="34" charset="0"/>
                        <a:buChar char="•"/>
                        <a:tabLst/>
                      </a:pPr>
                      <a:endParaRPr lang="en-CA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50" marR="50750" marT="0" marB="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6041428"/>
                  </a:ext>
                </a:extLst>
              </a:tr>
            </a:tbl>
          </a:graphicData>
        </a:graphic>
      </p:graphicFrame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9C6094DE-5284-4D87-53C5-B2F6659E0EAC}"/>
              </a:ext>
            </a:extLst>
          </p:cNvPr>
          <p:cNvCxnSpPr>
            <a:cxnSpLocks/>
          </p:cNvCxnSpPr>
          <p:nvPr/>
        </p:nvCxnSpPr>
        <p:spPr>
          <a:xfrm>
            <a:off x="3405579" y="943027"/>
            <a:ext cx="709463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F265BD1E-6773-1AD1-F79B-DADBF7476639}"/>
              </a:ext>
            </a:extLst>
          </p:cNvPr>
          <p:cNvSpPr/>
          <p:nvPr/>
        </p:nvSpPr>
        <p:spPr>
          <a:xfrm>
            <a:off x="1633198" y="6343651"/>
            <a:ext cx="29282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Four Point Learning Continuum Template</a:t>
            </a:r>
          </a:p>
          <a:p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Dr. Shelley Moore, 2024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C556D78-33A6-1917-0EDE-057D9933F720}"/>
              </a:ext>
            </a:extLst>
          </p:cNvPr>
          <p:cNvSpPr txBox="1"/>
          <p:nvPr/>
        </p:nvSpPr>
        <p:spPr>
          <a:xfrm>
            <a:off x="0" y="6581001"/>
            <a:ext cx="37777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4-Point Learning Continuum– Ontario Math Curriculum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3AF116B-5749-C64B-8731-7C05CFD2BB53}"/>
              </a:ext>
            </a:extLst>
          </p:cNvPr>
          <p:cNvSpPr txBox="1"/>
          <p:nvPr/>
        </p:nvSpPr>
        <p:spPr>
          <a:xfrm>
            <a:off x="10500209" y="6581001"/>
            <a:ext cx="17411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Dr. Shelley Moore, 2026</a:t>
            </a:r>
          </a:p>
        </p:txBody>
      </p:sp>
    </p:spTree>
    <p:extLst>
      <p:ext uri="{BB962C8B-B14F-4D97-AF65-F5344CB8AC3E}">
        <p14:creationId xmlns:p14="http://schemas.microsoft.com/office/powerpoint/2010/main" val="14404636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D30C1C-2C1D-1C26-5DC7-8ABA4C78EE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A392413-5B77-FBE4-C0FF-5C645D8503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6535923"/>
              </p:ext>
            </p:extLst>
          </p:nvPr>
        </p:nvGraphicFramePr>
        <p:xfrm>
          <a:off x="449282" y="247135"/>
          <a:ext cx="11293436" cy="582542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258687">
                  <a:extLst>
                    <a:ext uri="{9D8B030D-6E8A-4147-A177-3AD203B41FA5}">
                      <a16:colId xmlns:a16="http://schemas.microsoft.com/office/drawing/2014/main" val="2809530226"/>
                    </a:ext>
                  </a:extLst>
                </a:gridCol>
                <a:gridCol w="1085555">
                  <a:extLst>
                    <a:ext uri="{9D8B030D-6E8A-4147-A177-3AD203B41FA5}">
                      <a16:colId xmlns:a16="http://schemas.microsoft.com/office/drawing/2014/main" val="4256403372"/>
                    </a:ext>
                  </a:extLst>
                </a:gridCol>
                <a:gridCol w="1173132">
                  <a:extLst>
                    <a:ext uri="{9D8B030D-6E8A-4147-A177-3AD203B41FA5}">
                      <a16:colId xmlns:a16="http://schemas.microsoft.com/office/drawing/2014/main" val="1165613238"/>
                    </a:ext>
                  </a:extLst>
                </a:gridCol>
                <a:gridCol w="1129344">
                  <a:extLst>
                    <a:ext uri="{9D8B030D-6E8A-4147-A177-3AD203B41FA5}">
                      <a16:colId xmlns:a16="http://schemas.microsoft.com/office/drawing/2014/main" val="369185764"/>
                    </a:ext>
                  </a:extLst>
                </a:gridCol>
                <a:gridCol w="1129344">
                  <a:extLst>
                    <a:ext uri="{9D8B030D-6E8A-4147-A177-3AD203B41FA5}">
                      <a16:colId xmlns:a16="http://schemas.microsoft.com/office/drawing/2014/main" val="2320513943"/>
                    </a:ext>
                  </a:extLst>
                </a:gridCol>
                <a:gridCol w="1123999">
                  <a:extLst>
                    <a:ext uri="{9D8B030D-6E8A-4147-A177-3AD203B41FA5}">
                      <a16:colId xmlns:a16="http://schemas.microsoft.com/office/drawing/2014/main" val="1844543680"/>
                    </a:ext>
                  </a:extLst>
                </a:gridCol>
                <a:gridCol w="1134688">
                  <a:extLst>
                    <a:ext uri="{9D8B030D-6E8A-4147-A177-3AD203B41FA5}">
                      <a16:colId xmlns:a16="http://schemas.microsoft.com/office/drawing/2014/main" val="81796695"/>
                    </a:ext>
                  </a:extLst>
                </a:gridCol>
                <a:gridCol w="2258687">
                  <a:extLst>
                    <a:ext uri="{9D8B030D-6E8A-4147-A177-3AD203B41FA5}">
                      <a16:colId xmlns:a16="http://schemas.microsoft.com/office/drawing/2014/main" val="861029628"/>
                    </a:ext>
                  </a:extLst>
                </a:gridCol>
              </a:tblGrid>
              <a:tr h="199179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>
                          <a:solidFill>
                            <a:schemeClr val="bg1"/>
                          </a:solidFill>
                        </a:rPr>
                        <a:t>Class:</a:t>
                      </a:r>
                    </a:p>
                  </a:txBody>
                  <a:tcPr marL="50750" marR="5075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>
                          <a:solidFill>
                            <a:schemeClr val="bg1"/>
                          </a:solidFill>
                        </a:rPr>
                        <a:t>Topic:</a:t>
                      </a:r>
                    </a:p>
                  </a:txBody>
                  <a:tcPr marL="50750" marR="50750" marT="0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 gridSpan="4"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bg1"/>
                          </a:solidFill>
                        </a:rPr>
                        <a:t>Topic: </a:t>
                      </a:r>
                      <a:endParaRPr lang="en-US" sz="1000" dirty="0">
                        <a:solidFill>
                          <a:schemeClr val="bg1"/>
                        </a:solidFill>
                      </a:endParaRPr>
                    </a:p>
                  </a:txBody>
                  <a:tcPr marL="50750" marR="5075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>
                          <a:solidFill>
                            <a:schemeClr val="bg1"/>
                          </a:solidFill>
                        </a:rPr>
                        <a:t>Planning Team:</a:t>
                      </a:r>
                    </a:p>
                  </a:txBody>
                  <a:tcPr marL="50750" marR="50750" marT="0" marB="0" anchor="ctr"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 gridSpan="2">
                  <a:txBody>
                    <a:bodyPr/>
                    <a:lstStyle/>
                    <a:p>
                      <a:r>
                        <a:rPr lang="en-US" sz="1000" b="1" dirty="0">
                          <a:solidFill>
                            <a:schemeClr val="bg1"/>
                          </a:solidFill>
                        </a:rPr>
                        <a:t>Planning Team:</a:t>
                      </a:r>
                      <a:endParaRPr lang="en-US" sz="1000" dirty="0">
                        <a:solidFill>
                          <a:schemeClr val="bg1"/>
                        </a:solidFill>
                      </a:endParaRPr>
                    </a:p>
                  </a:txBody>
                  <a:tcPr marL="50750" marR="50750" marT="0" marB="0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45890086"/>
                  </a:ext>
                </a:extLst>
              </a:tr>
              <a:tr h="304800"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CA" sz="1000" b="1" i="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Standard:</a:t>
                      </a:r>
                      <a:endParaRPr lang="en-CA" sz="1000" b="0" i="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marL="50750" marR="50750" marT="0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dirty="0"/>
                    </a:p>
                  </a:txBody>
                  <a:tcPr marL="50750" marR="50750" marT="0" marB="0" anchor="ctr"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000" b="1" dirty="0">
                          <a:solidFill>
                            <a:schemeClr val="tx1"/>
                          </a:solidFill>
                        </a:rPr>
                        <a:t>Unit Guiding Question(s):</a:t>
                      </a:r>
                      <a:endParaRPr lang="en-US" sz="1000" dirty="0">
                        <a:solidFill>
                          <a:schemeClr val="tx1"/>
                        </a:solidFill>
                      </a:endParaRPr>
                    </a:p>
                    <a:p>
                      <a:endParaRPr lang="en-US" sz="1000" dirty="0">
                        <a:solidFill>
                          <a:schemeClr val="tx1"/>
                        </a:solidFill>
                      </a:endParaRPr>
                    </a:p>
                  </a:txBody>
                  <a:tcPr marL="50750" marR="50750" marT="0" marB="0" anchor="ctr"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tx2">
                        <a:lumMod val="10000"/>
                        <a:lumOff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9728638"/>
                  </a:ext>
                </a:extLst>
              </a:tr>
              <a:tr h="387904">
                <a:tc>
                  <a:txBody>
                    <a:bodyPr/>
                    <a:lstStyle/>
                    <a:p>
                      <a:pPr algn="ctr"/>
                      <a:endParaRPr lang="en-CA" sz="1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50" marR="50750" marT="0" marB="0" anchor="ctr">
                    <a:solidFill>
                      <a:schemeClr val="bg1"/>
                    </a:solidFill>
                  </a:tcPr>
                </a:tc>
                <a:tc gridSpan="7">
                  <a:txBody>
                    <a:bodyPr/>
                    <a:lstStyle/>
                    <a:p>
                      <a:pPr algn="ctr"/>
                      <a:endParaRPr lang="en-CA" sz="1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en-CA" sz="10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50" marR="50750" marT="0" marB="0" anchor="ctr"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CA" sz="12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667" marR="67667" marT="0" marB="0"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200" b="1" dirty="0"/>
                    </a:p>
                  </a:txBody>
                  <a:tcPr marL="67667" marR="67667" marT="0" marB="0" anchor="ctr"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1200" b="1" dirty="0"/>
                    </a:p>
                  </a:txBody>
                  <a:tcPr marL="67667" marR="67667" marT="0" marB="0"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4909395"/>
                  </a:ext>
                </a:extLst>
              </a:tr>
              <a:tr h="324186">
                <a:tc>
                  <a:txBody>
                    <a:bodyPr/>
                    <a:lstStyle/>
                    <a:p>
                      <a:pPr algn="ctr"/>
                      <a:r>
                        <a:rPr lang="en-CA" sz="1000" b="1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Specific Learning Expectations</a:t>
                      </a:r>
                    </a:p>
                  </a:txBody>
                  <a:tcPr marL="50750" marR="50750" marT="0" marB="0" anchor="ctr"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chemeClr val="tx1"/>
                          </a:solidFill>
                          <a:effectLst/>
                        </a:rPr>
                        <a:t>Approaching (Access Point)</a:t>
                      </a:r>
                      <a:endParaRPr lang="en-CA" sz="1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50" marR="50750" marT="0" marB="0"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CA" sz="1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50" marR="50750" marT="0" marB="0"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chemeClr val="tx1"/>
                          </a:solidFill>
                          <a:effectLst/>
                        </a:rPr>
                        <a:t>Essential</a:t>
                      </a:r>
                      <a:endParaRPr lang="en-CA" sz="1000" b="1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50" marR="50750" marT="0" marB="0"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chemeClr val="tx1"/>
                          </a:solidFill>
                          <a:effectLst/>
                        </a:rPr>
                        <a:t>Confident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L="50750" marR="50750" marT="0" marB="0" anchor="ctr"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L="50750" marR="50750" marT="0" marB="0"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1" dirty="0">
                          <a:solidFill>
                            <a:schemeClr val="tx1"/>
                          </a:solidFill>
                          <a:effectLst/>
                        </a:rPr>
                        <a:t>Extending</a:t>
                      </a:r>
                      <a:endParaRPr lang="en-US" sz="1000" b="1" dirty="0">
                        <a:solidFill>
                          <a:schemeClr val="tx1"/>
                        </a:solidFill>
                      </a:endParaRPr>
                    </a:p>
                  </a:txBody>
                  <a:tcPr marL="50750" marR="50750" marT="0" marB="0" anchor="ctr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4934257"/>
                  </a:ext>
                </a:extLst>
              </a:tr>
              <a:tr h="129932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lang="en-US" sz="1000" b="0" dirty="0">
                        <a:solidFill>
                          <a:schemeClr val="tx1"/>
                        </a:solidFill>
                      </a:endParaRPr>
                    </a:p>
                  </a:txBody>
                  <a:tcPr marL="50750" marR="50750" marT="0" marB="0"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2"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  <a:tabLst/>
                      </a:pPr>
                      <a:endParaRPr lang="en-CA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50" marR="50750" marT="0" marB="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hMerge="1"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  <a:tabLst/>
                      </a:pPr>
                      <a:endParaRPr lang="en-CA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50" marR="50750" marT="0" marB="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2"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CA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0750" marR="50750" marT="0" marB="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CA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0750" marR="50750" marT="0" marB="0"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CA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50750" marR="50750" marT="0" marB="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42875" indent="-142875" algn="l">
                        <a:buFont typeface="Arial" panose="020B0604020202020204" pitchFamily="34" charset="0"/>
                        <a:buChar char="•"/>
                        <a:tabLst/>
                      </a:pPr>
                      <a:endParaRPr lang="en-CA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50" marR="50750" marT="0" marB="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50234250"/>
                  </a:ext>
                </a:extLst>
              </a:tr>
              <a:tr h="1103343"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  <a:tabLst/>
                      </a:pPr>
                      <a:endParaRPr lang="en-CA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50" marR="50750" marT="0" marB="0"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2"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  <a:tabLst/>
                      </a:pPr>
                      <a:endParaRPr lang="en-CA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50" marR="50750" marT="0" marB="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hMerge="1"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  <a:tabLst/>
                      </a:pPr>
                      <a:endParaRPr lang="en-CA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50" marR="50750" marT="0" marB="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2"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CA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0750" marR="50750" marT="0" marB="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142875" indent="-142875" algn="l">
                        <a:buFont typeface="Arial" panose="020B0604020202020204" pitchFamily="34" charset="0"/>
                        <a:buChar char="•"/>
                        <a:tabLst/>
                      </a:pPr>
                      <a:endParaRPr lang="en-CA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50" marR="50750" marT="0" marB="0"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142875" indent="-142875" algn="l">
                        <a:buFont typeface="Arial" panose="020B0604020202020204" pitchFamily="34" charset="0"/>
                        <a:buChar char="•"/>
                        <a:tabLst/>
                      </a:pPr>
                      <a:endParaRPr lang="en-CA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50" marR="50750" marT="0" marB="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42875" indent="-142875" algn="l">
                        <a:buFont typeface="Arial" panose="020B0604020202020204" pitchFamily="34" charset="0"/>
                        <a:buChar char="•"/>
                        <a:tabLst/>
                      </a:pPr>
                      <a:endParaRPr lang="en-CA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50" marR="50750" marT="0" marB="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319043"/>
                  </a:ext>
                </a:extLst>
              </a:tr>
              <a:tr h="1103343"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  <a:tabLst/>
                      </a:pPr>
                      <a:endParaRPr lang="en-CA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50" marR="50750" marT="0" marB="0"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2"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  <a:tabLst/>
                      </a:pPr>
                      <a:endParaRPr lang="en-CA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50" marR="50750" marT="0" marB="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hMerge="1"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  <a:tabLst/>
                      </a:pPr>
                      <a:endParaRPr lang="en-CA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50" marR="50750" marT="0" marB="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2"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CA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0750" marR="50750" marT="0" marB="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142875" indent="-142875" algn="l">
                        <a:buFont typeface="Arial" panose="020B0604020202020204" pitchFamily="34" charset="0"/>
                        <a:buChar char="•"/>
                        <a:tabLst/>
                      </a:pPr>
                      <a:endParaRPr lang="en-CA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50" marR="50750" marT="0" marB="0"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marL="142875" indent="-142875" algn="l">
                        <a:buFont typeface="Arial" panose="020B0604020202020204" pitchFamily="34" charset="0"/>
                        <a:buChar char="•"/>
                        <a:tabLst/>
                      </a:pPr>
                      <a:endParaRPr lang="en-CA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50" marR="50750" marT="0" marB="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42875" indent="-142875" algn="l">
                        <a:buFont typeface="Arial" panose="020B0604020202020204" pitchFamily="34" charset="0"/>
                        <a:buChar char="•"/>
                        <a:tabLst/>
                      </a:pPr>
                      <a:endParaRPr lang="en-CA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50" marR="50750" marT="0" marB="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95674112"/>
                  </a:ext>
                </a:extLst>
              </a:tr>
              <a:tr h="1103343">
                <a:tc>
                  <a:txBody>
                    <a:bodyPr/>
                    <a:lstStyle/>
                    <a:p>
                      <a:pPr marL="0" indent="0" algn="l">
                        <a:buFont typeface="Arial" panose="020B0604020202020204" pitchFamily="34" charset="0"/>
                        <a:buNone/>
                        <a:tabLst/>
                      </a:pPr>
                      <a:endParaRPr lang="en-CA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50" marR="50750" marT="0" marB="0"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gridSpan="2">
                  <a:txBody>
                    <a:bodyPr/>
                    <a:lstStyle/>
                    <a:p>
                      <a:pPr marL="171450" indent="-171450" algn="l">
                        <a:buFont typeface="Arial" panose="020B0604020202020204" pitchFamily="34" charset="0"/>
                        <a:buChar char="•"/>
                        <a:tabLst/>
                      </a:pPr>
                      <a:endParaRPr lang="en-CA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50" marR="50750" marT="0" marB="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en-CA" sz="10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50750" marR="50750" marT="0" marB="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142875" indent="-142875" algn="l">
                        <a:buFont typeface="Arial" panose="020B0604020202020204" pitchFamily="34" charset="0"/>
                        <a:buChar char="•"/>
                        <a:tabLst/>
                      </a:pPr>
                      <a:endParaRPr lang="en-CA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50" marR="50750" marT="0" marB="0">
                    <a:lnR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R>
                    <a:solidFill>
                      <a:schemeClr val="bg1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42875" indent="-142875" algn="l">
                        <a:buFont typeface="Arial" panose="020B0604020202020204" pitchFamily="34" charset="0"/>
                        <a:buChar char="•"/>
                        <a:tabLst/>
                      </a:pPr>
                      <a:endParaRPr lang="en-CA" sz="10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0750" marR="50750" marT="0" marB="0">
                    <a:lnL w="12700" cap="flat" cmpd="sng" algn="ctr">
                      <a:solidFill>
                        <a:schemeClr val="tx1"/>
                      </a:solidFill>
                      <a:prstDash val="lgDash"/>
                      <a:round/>
                      <a:headEnd type="none" w="med" len="med"/>
                      <a:tailEnd type="none" w="med" len="med"/>
                    </a:lnL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66041428"/>
                  </a:ext>
                </a:extLst>
              </a:tr>
            </a:tbl>
          </a:graphicData>
        </a:graphic>
      </p:graphicFrame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C62484E-D69E-7E27-6AE3-1788A7D3943B}"/>
              </a:ext>
            </a:extLst>
          </p:cNvPr>
          <p:cNvCxnSpPr>
            <a:cxnSpLocks/>
          </p:cNvCxnSpPr>
          <p:nvPr/>
        </p:nvCxnSpPr>
        <p:spPr>
          <a:xfrm>
            <a:off x="3405579" y="943027"/>
            <a:ext cx="709463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C976A0EB-2DD5-C321-EDCE-C3CE91554F5B}"/>
              </a:ext>
            </a:extLst>
          </p:cNvPr>
          <p:cNvSpPr/>
          <p:nvPr/>
        </p:nvSpPr>
        <p:spPr>
          <a:xfrm>
            <a:off x="1633198" y="6343651"/>
            <a:ext cx="29282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Four Point Learning Continuum Template</a:t>
            </a:r>
          </a:p>
          <a:p>
            <a:r>
              <a:rPr lang="en-US" sz="12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Dr. Shelley Moore, 2024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781F96A-4AF8-C680-F35E-04232528CF8E}"/>
              </a:ext>
            </a:extLst>
          </p:cNvPr>
          <p:cNvSpPr txBox="1"/>
          <p:nvPr/>
        </p:nvSpPr>
        <p:spPr>
          <a:xfrm>
            <a:off x="0" y="6581001"/>
            <a:ext cx="377770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4-Point Learning Continuum– Ontario Math Curriculum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BBD77D8-0C4C-9FA5-649F-78943BB96250}"/>
              </a:ext>
            </a:extLst>
          </p:cNvPr>
          <p:cNvSpPr txBox="1"/>
          <p:nvPr/>
        </p:nvSpPr>
        <p:spPr>
          <a:xfrm>
            <a:off x="10500209" y="6581001"/>
            <a:ext cx="17411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Dr. Shelley Moore, 2026</a:t>
            </a:r>
          </a:p>
        </p:txBody>
      </p:sp>
    </p:spTree>
    <p:extLst>
      <p:ext uri="{BB962C8B-B14F-4D97-AF65-F5344CB8AC3E}">
        <p14:creationId xmlns:p14="http://schemas.microsoft.com/office/powerpoint/2010/main" val="7336877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102</Words>
  <Application>Microsoft Macintosh PowerPoint</Application>
  <PresentationFormat>Widescreen</PresentationFormat>
  <Paragraphs>30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Calibri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Shelley Moore</dc:creator>
  <cp:lastModifiedBy>Shelley Moore</cp:lastModifiedBy>
  <cp:revision>2</cp:revision>
  <dcterms:created xsi:type="dcterms:W3CDTF">2026-05-20T00:57:19Z</dcterms:created>
  <dcterms:modified xsi:type="dcterms:W3CDTF">2026-05-20T00:58:34Z</dcterms:modified>
</cp:coreProperties>
</file>