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508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58"/>
  </p:normalViewPr>
  <p:slideViewPr>
    <p:cSldViewPr snapToGrid="0">
      <p:cViewPr varScale="1">
        <p:scale>
          <a:sx n="102" d="100"/>
          <a:sy n="102" d="100"/>
        </p:scale>
        <p:origin x="109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A4967-2117-6C4B-B56C-B31BB9B09B2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E5465-2382-D447-86DE-B421163B2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96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5A5A-931B-AF22-8409-4BE91F599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BA0E75-38EE-894D-A29D-EEFAFBE67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C9B00D-C521-5A85-692F-36D310903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D5790-5A44-81A2-A663-5022F564C1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E877C-7ED0-4E4F-8A4D-FF6F8C56BB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77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BD47A-C7D9-55B8-EC65-E137127DE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B2D5C6-205D-3227-8D36-46BBFF9BCC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F22E2-54DC-97C7-6C3D-2B2F269ED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AD585-D64A-C93A-F7F9-1C6BC8A88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F9A90-45E1-E0B7-B62F-CDA2F9DEE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41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7042-E6D9-967C-B526-7BE943FC6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D54025-5E7E-0C5D-DBFC-225C7F6AC6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B1F8A-F783-21DF-AFC9-F45E6A16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36ABC-3FC3-0E03-25FA-DC360817F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5E62B-85C6-7A4C-6330-AAE225FD4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25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D3D7C6-B366-74B8-BC9A-032A610823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5BF926-E5E9-910E-E2E0-149A7170C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4409B-7101-28AD-0235-DF56DBC90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4CCC9-9789-023B-14F0-FD1A5AF99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71D9A-F551-D54E-7583-D7390F78C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1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91BC6-D215-8DA7-7035-E41271056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F0887-4FC0-068A-9D51-DC4BF611D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60858-D532-9035-FF9F-59B0A3111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1BAA9-4617-5F85-1E0C-62EE5B7D8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3DD4C-F20D-0132-68F1-3E77947E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74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A63EC-F9A0-4972-B194-F9F70134F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6FD62-1965-6159-CA39-7BB928C41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ED4FD-3F53-5A65-A184-905FAAB25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9759A-418F-C61F-35AC-0D213DB2E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6EDA9-31BD-7607-535B-C94FCDF30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77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4C7C6-CCD4-2624-7727-CB66BF7E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A4F41-D075-9690-4E06-4000131743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34CDD0-3471-B2B1-6CC5-228C5AC5C5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CCAD3-DE62-77F1-9083-5E7C6B6FF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58DAEB-71AF-E0F2-6004-A6FA71007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399B7-26C3-2B69-3576-97452358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20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7E454-F91B-78F8-6A0E-0BEF3865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B6D23-6070-46F8-81D4-4FE574CB2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4183F-E108-6352-CFCB-538D59C63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B3AA4-F067-4DDD-E078-5B90CC999E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FBCE96-705A-97BC-C623-EED7505E39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E08E4D-47E6-12FC-6C7D-CE6580D26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4EABD1-F801-2EA4-00BE-F31C08C37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9A28B9-ED03-7FF6-0B5A-49AA123E7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0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FA3B5-F253-7FA3-1A43-99D4528D9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23EB1-42EF-5F1E-396B-F434B8052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ABB0FF-4450-FFFC-2B80-4C36CB8C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92606-5EF6-F093-D39C-78DFC054E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12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1E7370-7FF5-A1C6-6FA9-4B0C34D30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620FED-EE33-AC0F-1D10-8B6B4D7B9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6022C-3381-0A6C-CABD-90E0FB4DC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5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36250-B283-B4D9-F140-165FD99F1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43163-E087-8876-4079-50049FBEF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505274-A42E-4034-7ED6-EAFF89D22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BB2844-FBC0-EC2D-5D9D-882E9B911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94C1C-0832-4884-2B6B-8AEEAADB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ABC9E-ADB6-5853-532F-07013FFD0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79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418BD-2357-ADB9-FEAA-727983EA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1F268F-E96C-5944-9FEE-D15DA9525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C15CDF-719F-949F-B46E-721DD7413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6C091-23E3-7167-4DA2-291213A75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89561B-0161-2883-B7EC-EAEC9AC3B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88A66-AA49-4A18-4011-C41DFC69A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09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43BEFE-B1F0-3EC5-59B4-0BC75D436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8025C-2921-05B7-0825-C7ACF603F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367C0-ECEB-BF62-D971-904322721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F9E6FE-9413-AF4A-B599-9D6F9ACA1158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EED8A-B49C-28DD-11B3-342E4F7359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132C9-0C83-E2B9-59ED-AE15FAF298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8060BC-D664-664E-9604-AD60B4A26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74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B75E8-DD4A-E86E-55D6-4FC6101D5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15987C7-3C34-F9C0-6BDF-D3FAF9216F0D}"/>
              </a:ext>
            </a:extLst>
          </p:cNvPr>
          <p:cNvGraphicFramePr>
            <a:graphicFrameLocks noGrp="1"/>
          </p:cNvGraphicFramePr>
          <p:nvPr/>
        </p:nvGraphicFramePr>
        <p:xfrm>
          <a:off x="346363" y="220902"/>
          <a:ext cx="11499274" cy="6364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091">
                  <a:extLst>
                    <a:ext uri="{9D8B030D-6E8A-4147-A177-3AD203B41FA5}">
                      <a16:colId xmlns:a16="http://schemas.microsoft.com/office/drawing/2014/main" val="2743172437"/>
                    </a:ext>
                  </a:extLst>
                </a:gridCol>
                <a:gridCol w="4230255">
                  <a:extLst>
                    <a:ext uri="{9D8B030D-6E8A-4147-A177-3AD203B41FA5}">
                      <a16:colId xmlns:a16="http://schemas.microsoft.com/office/drawing/2014/main" val="89780524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2115973016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2451858061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1420124401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731514806"/>
                    </a:ext>
                  </a:extLst>
                </a:gridCol>
              </a:tblGrid>
              <a:tr h="375173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Learning</a:t>
                      </a:r>
                      <a:r>
                        <a:rPr lang="en-US" baseline="0" dirty="0"/>
                        <a:t> Goal </a:t>
                      </a:r>
                    </a:p>
                    <a:p>
                      <a:pPr algn="ctr"/>
                      <a:r>
                        <a:rPr lang="en-US" baseline="0" dirty="0"/>
                        <a:t>(derived from sub-standards)</a:t>
                      </a:r>
                      <a:endParaRPr 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Assessment Tasks</a:t>
                      </a:r>
                    </a:p>
                    <a:p>
                      <a:pPr algn="ctr"/>
                      <a:r>
                        <a:rPr lang="en-US" baseline="0"/>
                        <a:t>to Capture </a:t>
                      </a:r>
                      <a:r>
                        <a:rPr lang="en-US" baseline="0" dirty="0"/>
                        <a:t>Learning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Differentiation of Evidence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630729"/>
                  </a:ext>
                </a:extLst>
              </a:tr>
              <a:tr h="24212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Written/ Abstract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Oral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Kinesthetic/ Concrete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Visual/ Pictorial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5054848"/>
                  </a:ext>
                </a:extLst>
              </a:tr>
              <a:tr h="545387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1: I can create a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net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 of a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cylinder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and use it to figure out the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surface area</a:t>
                      </a:r>
                    </a:p>
                    <a:p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2: I can solve problem using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perimeter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circumference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area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volume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, and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surface area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3: I can use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formulas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 to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solve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problems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 that involve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2D shapes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and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3D objects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0" i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4: </a:t>
                      </a:r>
                      <a:r>
                        <a:rPr lang="en-US" sz="1200" dirty="0">
                          <a:latin typeface="+mn-lt"/>
                        </a:rPr>
                        <a:t>I can figure out the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volume</a:t>
                      </a:r>
                      <a:r>
                        <a:rPr lang="en-US" sz="1200" dirty="0">
                          <a:latin typeface="+mn-lt"/>
                        </a:rPr>
                        <a:t> of a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prism</a:t>
                      </a:r>
                      <a:r>
                        <a:rPr lang="en-US" sz="1200" dirty="0">
                          <a:latin typeface="+mn-lt"/>
                        </a:rPr>
                        <a:t> and/or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cylinder</a:t>
                      </a:r>
                      <a:r>
                        <a:rPr lang="en-US" sz="1200" dirty="0">
                          <a:latin typeface="+mn-lt"/>
                        </a:rPr>
                        <a:t> by using the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formula</a:t>
                      </a:r>
                      <a:endParaRPr lang="en-US" sz="1200" dirty="0">
                        <a:latin typeface="+mn-lt"/>
                      </a:endParaRPr>
                    </a:p>
                    <a:p>
                      <a:endParaRPr lang="en-US" sz="1200" dirty="0">
                        <a:latin typeface="+mn-lt"/>
                      </a:endParaRP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5: </a:t>
                      </a:r>
                      <a:r>
                        <a:rPr lang="en-US" sz="1200" dirty="0">
                          <a:latin typeface="+mn-lt"/>
                        </a:rPr>
                        <a:t>I can explain the </a:t>
                      </a:r>
                      <a:r>
                        <a:rPr lang="en-CA" sz="12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Pythagorean</a:t>
                      </a:r>
                      <a:r>
                        <a:rPr lang="en-CA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relationship using </a:t>
                      </a:r>
                      <a:r>
                        <a:rPr lang="en-CA" sz="12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models</a:t>
                      </a:r>
                    </a:p>
                    <a:p>
                      <a:endParaRPr lang="en-CA" sz="1200" b="0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6: </a:t>
                      </a:r>
                      <a:r>
                        <a:rPr lang="en-CA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</a:t>
                      </a:r>
                      <a:r>
                        <a:rPr lang="en-CA" sz="12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Pythagorean Theorem</a:t>
                      </a:r>
                      <a:r>
                        <a:rPr lang="en-CA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figure out an </a:t>
                      </a:r>
                      <a:r>
                        <a:rPr lang="en-CA" sz="12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unknown side </a:t>
                      </a:r>
                      <a:r>
                        <a:rPr lang="en-CA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a </a:t>
                      </a:r>
                      <a:r>
                        <a:rPr lang="en-CA" sz="12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right triangle</a:t>
                      </a:r>
                      <a:endParaRPr lang="en-US" sz="12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0" i="1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7: </a:t>
                      </a:r>
                      <a:r>
                        <a:rPr lang="en-US" sz="1200" dirty="0">
                          <a:latin typeface="+mn-lt"/>
                        </a:rPr>
                        <a:t>I can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solve problems </a:t>
                      </a:r>
                      <a:r>
                        <a:rPr lang="en-US" sz="1200" dirty="0">
                          <a:latin typeface="+mn-lt"/>
                        </a:rPr>
                        <a:t>in math by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showing my thinking </a:t>
                      </a:r>
                      <a:r>
                        <a:rPr lang="en-US" sz="1200" dirty="0">
                          <a:latin typeface="+mn-lt"/>
                        </a:rPr>
                        <a:t>in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different ways </a:t>
                      </a:r>
                      <a:r>
                        <a:rPr lang="en-US" sz="1200" dirty="0">
                          <a:latin typeface="+mn-lt"/>
                        </a:rPr>
                        <a:t>(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pictorial</a:t>
                      </a:r>
                      <a:r>
                        <a:rPr lang="en-US" sz="1200" dirty="0">
                          <a:latin typeface="+mn-lt"/>
                        </a:rPr>
                        <a:t> - visuals,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concrete</a:t>
                      </a:r>
                      <a:r>
                        <a:rPr lang="en-US" sz="1200" dirty="0">
                          <a:latin typeface="+mn-lt"/>
                        </a:rPr>
                        <a:t> - objects,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abstract</a:t>
                      </a:r>
                      <a:r>
                        <a:rPr lang="en-US" sz="1200" dirty="0">
                          <a:latin typeface="+mn-lt"/>
                        </a:rPr>
                        <a:t> - numbers &amp; formulas)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8: </a:t>
                      </a:r>
                      <a:r>
                        <a:rPr lang="en-US" sz="1200" dirty="0">
                          <a:latin typeface="+mn-lt"/>
                        </a:rPr>
                        <a:t>I can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connect</a:t>
                      </a:r>
                      <a:r>
                        <a:rPr lang="en-US" sz="1200" dirty="0">
                          <a:latin typeface="+mn-lt"/>
                        </a:rPr>
                        <a:t> what I am learning in math to other areas in my life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9: </a:t>
                      </a:r>
                      <a:r>
                        <a:rPr lang="en-US" sz="1200" dirty="0">
                          <a:latin typeface="+mn-lt"/>
                        </a:rPr>
                        <a:t>I can have a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positive mindset </a:t>
                      </a:r>
                      <a:r>
                        <a:rPr lang="en-US" sz="1200" dirty="0">
                          <a:latin typeface="+mn-lt"/>
                        </a:rPr>
                        <a:t>about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math</a:t>
                      </a:r>
                    </a:p>
                    <a:p>
                      <a:endParaRPr lang="en-US" sz="1200" dirty="0">
                        <a:latin typeface="+mn-lt"/>
                      </a:endParaRP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Learning Goal 10: </a:t>
                      </a:r>
                      <a:r>
                        <a:rPr lang="en-US" sz="1200" dirty="0">
                          <a:latin typeface="+mn-lt"/>
                        </a:rPr>
                        <a:t>I can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persevere</a:t>
                      </a:r>
                      <a:r>
                        <a:rPr lang="en-US" sz="1200" dirty="0">
                          <a:latin typeface="+mn-lt"/>
                        </a:rPr>
                        <a:t> when math feel hard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200" dirty="0"/>
                        <a:t>Mystery Shape Bags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CA" sz="1200" dirty="0"/>
                        <a:t>Learning Goals: 3, 7, 9, 10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endParaRPr lang="en-CA" sz="1200" dirty="0"/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39017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96408FF-B63C-32BF-99B5-D140F46757FE}"/>
              </a:ext>
            </a:extLst>
          </p:cNvPr>
          <p:cNvSpPr txBox="1"/>
          <p:nvPr/>
        </p:nvSpPr>
        <p:spPr>
          <a:xfrm>
            <a:off x="0" y="6637097"/>
            <a:ext cx="22108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Differentiated Evidence of Learning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7D6A76-F5C7-CF45-5CA6-6CBA1DD1E69F}"/>
              </a:ext>
            </a:extLst>
          </p:cNvPr>
          <p:cNvSpPr txBox="1"/>
          <p:nvPr/>
        </p:nvSpPr>
        <p:spPr>
          <a:xfrm>
            <a:off x="11141712" y="6612710"/>
            <a:ext cx="10502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S, Moore, 2025</a:t>
            </a:r>
          </a:p>
        </p:txBody>
      </p:sp>
    </p:spTree>
    <p:extLst>
      <p:ext uri="{BB962C8B-B14F-4D97-AF65-F5344CB8AC3E}">
        <p14:creationId xmlns:p14="http://schemas.microsoft.com/office/powerpoint/2010/main" val="1635469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Macintosh PowerPoint</Application>
  <PresentationFormat>Widescreen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1</cp:revision>
  <dcterms:created xsi:type="dcterms:W3CDTF">2026-05-27T03:12:34Z</dcterms:created>
  <dcterms:modified xsi:type="dcterms:W3CDTF">2026-05-27T03:13:03Z</dcterms:modified>
</cp:coreProperties>
</file>