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5090" r:id="rId2"/>
    <p:sldId id="5093" r:id="rId3"/>
    <p:sldId id="5094"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58"/>
  </p:normalViewPr>
  <p:slideViewPr>
    <p:cSldViewPr snapToGrid="0">
      <p:cViewPr varScale="1">
        <p:scale>
          <a:sx n="102" d="100"/>
          <a:sy n="102" d="100"/>
        </p:scale>
        <p:origin x="1096" y="47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7FA0B6-46E8-8A40-98A1-7F24AAE9B47F}" type="datetimeFigureOut">
              <a:rPr lang="en-US" smtClean="0"/>
              <a:t>5/26/26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2D1F46-77BA-F043-8AAF-6FDA96CDA3C3}" type="slidenum">
              <a:rPr lang="en-US" smtClean="0"/>
              <a:t>‹#›</a:t>
            </a:fld>
            <a:endParaRPr lang="en-US"/>
          </a:p>
        </p:txBody>
      </p:sp>
    </p:spTree>
    <p:extLst>
      <p:ext uri="{BB962C8B-B14F-4D97-AF65-F5344CB8AC3E}">
        <p14:creationId xmlns:p14="http://schemas.microsoft.com/office/powerpoint/2010/main" val="3307149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C8321-3483-E13F-1704-5B8A83E81C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AD7A9D-7A79-3BCE-4C40-CA2B4C6FA4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900A78-EFF4-8A7C-815D-A728E0581D5C}"/>
              </a:ext>
            </a:extLst>
          </p:cNvPr>
          <p:cNvSpPr>
            <a:spLocks noGrp="1"/>
          </p:cNvSpPr>
          <p:nvPr>
            <p:ph type="body" idx="1"/>
          </p:nvPr>
        </p:nvSpPr>
        <p:spPr/>
        <p:txBody>
          <a:bodyPr/>
          <a:lstStyle/>
          <a:p>
            <a:r>
              <a:rPr lang="en-US" dirty="0"/>
              <a:t>Micro lessons</a:t>
            </a:r>
          </a:p>
          <a:p>
            <a:endParaRPr lang="en-US" dirty="0"/>
          </a:p>
          <a:p>
            <a:r>
              <a:rPr lang="en-US" dirty="0"/>
              <a:t>Can you create 6 micro lessons that will break the ideas of this learning standard, and create micro goals in student friendly language that starts with the stem “I know….” or “I can…”</a:t>
            </a:r>
          </a:p>
          <a:p>
            <a:endParaRPr lang="en-US" dirty="0"/>
          </a:p>
          <a:p>
            <a:r>
              <a:rPr lang="en-US" dirty="0"/>
              <a:t>OR</a:t>
            </a:r>
          </a:p>
          <a:p>
            <a:endParaRPr lang="en-US" dirty="0"/>
          </a:p>
          <a:p>
            <a:r>
              <a:rPr lang="en-US" dirty="0"/>
              <a:t>We have 5 blocks to be able to teach this series of lessons, can you suggest how to break up this learning standard into concise ideas, and create micro goals in student friendly language that starts with the stem “I know….” or “I can…”</a:t>
            </a:r>
          </a:p>
        </p:txBody>
      </p:sp>
      <p:sp>
        <p:nvSpPr>
          <p:cNvPr id="4" name="Slide Number Placeholder 3">
            <a:extLst>
              <a:ext uri="{FF2B5EF4-FFF2-40B4-BE49-F238E27FC236}">
                <a16:creationId xmlns:a16="http://schemas.microsoft.com/office/drawing/2014/main" id="{698A0D53-FF33-EB0F-587A-E7E85E479978}"/>
              </a:ext>
            </a:extLst>
          </p:cNvPr>
          <p:cNvSpPr>
            <a:spLocks noGrp="1"/>
          </p:cNvSpPr>
          <p:nvPr>
            <p:ph type="sldNum" sz="quarter" idx="5"/>
          </p:nvPr>
        </p:nvSpPr>
        <p:spPr/>
        <p:txBody>
          <a:bodyPr/>
          <a:lstStyle/>
          <a:p>
            <a:fld id="{9DF8154A-7019-FC45-9D45-61E3F1352C7C}" type="slidenum">
              <a:rPr lang="en-US" smtClean="0"/>
              <a:t>1</a:t>
            </a:fld>
            <a:endParaRPr lang="en-US"/>
          </a:p>
        </p:txBody>
      </p:sp>
    </p:spTree>
    <p:extLst>
      <p:ext uri="{BB962C8B-B14F-4D97-AF65-F5344CB8AC3E}">
        <p14:creationId xmlns:p14="http://schemas.microsoft.com/office/powerpoint/2010/main" val="1175723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46BCB-3DF1-1E97-F88A-2EDA7F61EE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E6A42E-1004-08DB-5310-A5EB8B457D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7FA7C0-AF7C-BB06-CA57-1099B9243091}"/>
              </a:ext>
            </a:extLst>
          </p:cNvPr>
          <p:cNvSpPr>
            <a:spLocks noGrp="1"/>
          </p:cNvSpPr>
          <p:nvPr>
            <p:ph type="body" idx="1"/>
          </p:nvPr>
        </p:nvSpPr>
        <p:spPr/>
        <p:txBody>
          <a:bodyPr/>
          <a:lstStyle/>
          <a:p>
            <a:r>
              <a:rPr lang="en-US" dirty="0"/>
              <a:t>Micro lessons</a:t>
            </a:r>
          </a:p>
          <a:p>
            <a:endParaRPr lang="en-US" dirty="0"/>
          </a:p>
          <a:p>
            <a:r>
              <a:rPr lang="en-US" dirty="0"/>
              <a:t>Can you create 6 micro lessons that will break the ideas of this learning standard, and create micro goals in student friendly language that starts with the stem “I know….” or “I can…”</a:t>
            </a:r>
          </a:p>
          <a:p>
            <a:endParaRPr lang="en-US" dirty="0"/>
          </a:p>
          <a:p>
            <a:r>
              <a:rPr lang="en-US" dirty="0"/>
              <a:t>OR</a:t>
            </a:r>
          </a:p>
          <a:p>
            <a:endParaRPr lang="en-US" dirty="0"/>
          </a:p>
          <a:p>
            <a:r>
              <a:rPr lang="en-US" dirty="0"/>
              <a:t>We have 5 blocks to be able to teach this series of lessons, can you suggest how to break up this learning standard into concise ideas, and create micro goals in student friendly language that starts with the stem “I know….” or “I can…”</a:t>
            </a:r>
          </a:p>
        </p:txBody>
      </p:sp>
      <p:sp>
        <p:nvSpPr>
          <p:cNvPr id="4" name="Slide Number Placeholder 3">
            <a:extLst>
              <a:ext uri="{FF2B5EF4-FFF2-40B4-BE49-F238E27FC236}">
                <a16:creationId xmlns:a16="http://schemas.microsoft.com/office/drawing/2014/main" id="{0199EA76-70AB-4C3B-4209-AD90E1008F20}"/>
              </a:ext>
            </a:extLst>
          </p:cNvPr>
          <p:cNvSpPr>
            <a:spLocks noGrp="1"/>
          </p:cNvSpPr>
          <p:nvPr>
            <p:ph type="sldNum" sz="quarter" idx="5"/>
          </p:nvPr>
        </p:nvSpPr>
        <p:spPr/>
        <p:txBody>
          <a:bodyPr/>
          <a:lstStyle/>
          <a:p>
            <a:fld id="{9DF8154A-7019-FC45-9D45-61E3F1352C7C}" type="slidenum">
              <a:rPr lang="en-US" smtClean="0"/>
              <a:t>2</a:t>
            </a:fld>
            <a:endParaRPr lang="en-US"/>
          </a:p>
        </p:txBody>
      </p:sp>
    </p:spTree>
    <p:extLst>
      <p:ext uri="{BB962C8B-B14F-4D97-AF65-F5344CB8AC3E}">
        <p14:creationId xmlns:p14="http://schemas.microsoft.com/office/powerpoint/2010/main" val="3003214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C590D-D9C1-45D2-24E9-E43C1A1CE1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2B3451-7743-0BA0-34BA-4EE7E67C35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73CDFA-538F-1EB8-28E1-E01B53234BBB}"/>
              </a:ext>
            </a:extLst>
          </p:cNvPr>
          <p:cNvSpPr>
            <a:spLocks noGrp="1"/>
          </p:cNvSpPr>
          <p:nvPr>
            <p:ph type="body" idx="1"/>
          </p:nvPr>
        </p:nvSpPr>
        <p:spPr/>
        <p:txBody>
          <a:bodyPr/>
          <a:lstStyle/>
          <a:p>
            <a:r>
              <a:rPr lang="en-US" dirty="0"/>
              <a:t>Micro lessons</a:t>
            </a:r>
          </a:p>
          <a:p>
            <a:endParaRPr lang="en-US" dirty="0"/>
          </a:p>
          <a:p>
            <a:r>
              <a:rPr lang="en-US" dirty="0"/>
              <a:t>Can you create 6 micro lessons that will break the ideas of this learning standard, and create micro goals in student friendly language that starts with the stem “I know….” or “I can…”</a:t>
            </a:r>
          </a:p>
          <a:p>
            <a:endParaRPr lang="en-US" dirty="0"/>
          </a:p>
          <a:p>
            <a:r>
              <a:rPr lang="en-US" dirty="0"/>
              <a:t>OR</a:t>
            </a:r>
          </a:p>
          <a:p>
            <a:endParaRPr lang="en-US" dirty="0"/>
          </a:p>
          <a:p>
            <a:r>
              <a:rPr lang="en-US" dirty="0"/>
              <a:t>We have 5 blocks to be able to teach this series of lessons, can you suggest how to break up this learning standard into concise ideas, and create micro goals in student friendly language that starts with the stem “I know….” or “I can…”</a:t>
            </a:r>
          </a:p>
        </p:txBody>
      </p:sp>
      <p:sp>
        <p:nvSpPr>
          <p:cNvPr id="4" name="Slide Number Placeholder 3">
            <a:extLst>
              <a:ext uri="{FF2B5EF4-FFF2-40B4-BE49-F238E27FC236}">
                <a16:creationId xmlns:a16="http://schemas.microsoft.com/office/drawing/2014/main" id="{AA06B86D-5DAB-53B0-DE0A-D309C60145F2}"/>
              </a:ext>
            </a:extLst>
          </p:cNvPr>
          <p:cNvSpPr>
            <a:spLocks noGrp="1"/>
          </p:cNvSpPr>
          <p:nvPr>
            <p:ph type="sldNum" sz="quarter" idx="5"/>
          </p:nvPr>
        </p:nvSpPr>
        <p:spPr/>
        <p:txBody>
          <a:bodyPr/>
          <a:lstStyle/>
          <a:p>
            <a:fld id="{9DF8154A-7019-FC45-9D45-61E3F1352C7C}" type="slidenum">
              <a:rPr lang="en-US" smtClean="0"/>
              <a:t>3</a:t>
            </a:fld>
            <a:endParaRPr lang="en-US"/>
          </a:p>
        </p:txBody>
      </p:sp>
    </p:spTree>
    <p:extLst>
      <p:ext uri="{BB962C8B-B14F-4D97-AF65-F5344CB8AC3E}">
        <p14:creationId xmlns:p14="http://schemas.microsoft.com/office/powerpoint/2010/main" val="3818868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B724D-3DF1-F405-23A3-1341CAD597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A699A8D-7FD3-4392-31D6-35DEEBE4BE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6F5A0B-382E-24C2-B758-DE7BA7BDDE41}"/>
              </a:ext>
            </a:extLst>
          </p:cNvPr>
          <p:cNvSpPr>
            <a:spLocks noGrp="1"/>
          </p:cNvSpPr>
          <p:nvPr>
            <p:ph type="dt" sz="half" idx="10"/>
          </p:nvPr>
        </p:nvSpPr>
        <p:spPr/>
        <p:txBody>
          <a:bodyPr/>
          <a:lstStyle/>
          <a:p>
            <a:fld id="{20065BD7-4346-2246-ACBE-7F4FD1794ABA}" type="datetimeFigureOut">
              <a:rPr lang="en-US" smtClean="0"/>
              <a:t>5/26/26</a:t>
            </a:fld>
            <a:endParaRPr lang="en-US"/>
          </a:p>
        </p:txBody>
      </p:sp>
      <p:sp>
        <p:nvSpPr>
          <p:cNvPr id="5" name="Footer Placeholder 4">
            <a:extLst>
              <a:ext uri="{FF2B5EF4-FFF2-40B4-BE49-F238E27FC236}">
                <a16:creationId xmlns:a16="http://schemas.microsoft.com/office/drawing/2014/main" id="{37E773E6-EDDA-FEE5-85D9-07358A56D6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36F4BE-C70E-798C-11B6-B9D771089552}"/>
              </a:ext>
            </a:extLst>
          </p:cNvPr>
          <p:cNvSpPr>
            <a:spLocks noGrp="1"/>
          </p:cNvSpPr>
          <p:nvPr>
            <p:ph type="sldNum" sz="quarter" idx="12"/>
          </p:nvPr>
        </p:nvSpPr>
        <p:spPr/>
        <p:txBody>
          <a:bodyPr/>
          <a:lstStyle/>
          <a:p>
            <a:fld id="{E9359411-7D1C-804C-8DE7-14EF8948F196}" type="slidenum">
              <a:rPr lang="en-US" smtClean="0"/>
              <a:t>‹#›</a:t>
            </a:fld>
            <a:endParaRPr lang="en-US"/>
          </a:p>
        </p:txBody>
      </p:sp>
    </p:spTree>
    <p:extLst>
      <p:ext uri="{BB962C8B-B14F-4D97-AF65-F5344CB8AC3E}">
        <p14:creationId xmlns:p14="http://schemas.microsoft.com/office/powerpoint/2010/main" val="165792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9108A-751D-B471-D3F7-947D4AF91B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F13786-9977-DD10-2BDD-4DCE2B5EC1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85DDC4-344D-FBD6-F12B-E52A6226D3D6}"/>
              </a:ext>
            </a:extLst>
          </p:cNvPr>
          <p:cNvSpPr>
            <a:spLocks noGrp="1"/>
          </p:cNvSpPr>
          <p:nvPr>
            <p:ph type="dt" sz="half" idx="10"/>
          </p:nvPr>
        </p:nvSpPr>
        <p:spPr/>
        <p:txBody>
          <a:bodyPr/>
          <a:lstStyle/>
          <a:p>
            <a:fld id="{20065BD7-4346-2246-ACBE-7F4FD1794ABA}" type="datetimeFigureOut">
              <a:rPr lang="en-US" smtClean="0"/>
              <a:t>5/26/26</a:t>
            </a:fld>
            <a:endParaRPr lang="en-US"/>
          </a:p>
        </p:txBody>
      </p:sp>
      <p:sp>
        <p:nvSpPr>
          <p:cNvPr id="5" name="Footer Placeholder 4">
            <a:extLst>
              <a:ext uri="{FF2B5EF4-FFF2-40B4-BE49-F238E27FC236}">
                <a16:creationId xmlns:a16="http://schemas.microsoft.com/office/drawing/2014/main" id="{6291E6C3-726D-A947-47DF-870CEF921C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C54FA9-9A48-AD30-4F40-733710DEBDB8}"/>
              </a:ext>
            </a:extLst>
          </p:cNvPr>
          <p:cNvSpPr>
            <a:spLocks noGrp="1"/>
          </p:cNvSpPr>
          <p:nvPr>
            <p:ph type="sldNum" sz="quarter" idx="12"/>
          </p:nvPr>
        </p:nvSpPr>
        <p:spPr/>
        <p:txBody>
          <a:bodyPr/>
          <a:lstStyle/>
          <a:p>
            <a:fld id="{E9359411-7D1C-804C-8DE7-14EF8948F196}" type="slidenum">
              <a:rPr lang="en-US" smtClean="0"/>
              <a:t>‹#›</a:t>
            </a:fld>
            <a:endParaRPr lang="en-US"/>
          </a:p>
        </p:txBody>
      </p:sp>
    </p:spTree>
    <p:extLst>
      <p:ext uri="{BB962C8B-B14F-4D97-AF65-F5344CB8AC3E}">
        <p14:creationId xmlns:p14="http://schemas.microsoft.com/office/powerpoint/2010/main" val="1218757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246B18-5A80-9647-222D-A96CB310824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EECB60B-D8DC-1E19-BFD1-A2EF17E42D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830905-95CC-0931-BFAB-2B979C7F19C3}"/>
              </a:ext>
            </a:extLst>
          </p:cNvPr>
          <p:cNvSpPr>
            <a:spLocks noGrp="1"/>
          </p:cNvSpPr>
          <p:nvPr>
            <p:ph type="dt" sz="half" idx="10"/>
          </p:nvPr>
        </p:nvSpPr>
        <p:spPr/>
        <p:txBody>
          <a:bodyPr/>
          <a:lstStyle/>
          <a:p>
            <a:fld id="{20065BD7-4346-2246-ACBE-7F4FD1794ABA}" type="datetimeFigureOut">
              <a:rPr lang="en-US" smtClean="0"/>
              <a:t>5/26/26</a:t>
            </a:fld>
            <a:endParaRPr lang="en-US"/>
          </a:p>
        </p:txBody>
      </p:sp>
      <p:sp>
        <p:nvSpPr>
          <p:cNvPr id="5" name="Footer Placeholder 4">
            <a:extLst>
              <a:ext uri="{FF2B5EF4-FFF2-40B4-BE49-F238E27FC236}">
                <a16:creationId xmlns:a16="http://schemas.microsoft.com/office/drawing/2014/main" id="{188499D9-F0B1-2D2F-AD9F-3F1F60CE05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A47C9E-4A3C-F18A-9E79-00857EB030C3}"/>
              </a:ext>
            </a:extLst>
          </p:cNvPr>
          <p:cNvSpPr>
            <a:spLocks noGrp="1"/>
          </p:cNvSpPr>
          <p:nvPr>
            <p:ph type="sldNum" sz="quarter" idx="12"/>
          </p:nvPr>
        </p:nvSpPr>
        <p:spPr/>
        <p:txBody>
          <a:bodyPr/>
          <a:lstStyle/>
          <a:p>
            <a:fld id="{E9359411-7D1C-804C-8DE7-14EF8948F196}" type="slidenum">
              <a:rPr lang="en-US" smtClean="0"/>
              <a:t>‹#›</a:t>
            </a:fld>
            <a:endParaRPr lang="en-US"/>
          </a:p>
        </p:txBody>
      </p:sp>
    </p:spTree>
    <p:extLst>
      <p:ext uri="{BB962C8B-B14F-4D97-AF65-F5344CB8AC3E}">
        <p14:creationId xmlns:p14="http://schemas.microsoft.com/office/powerpoint/2010/main" val="484684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AF6F3-83F1-1F15-6A96-15DDE242FF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3751C9-EF14-76CB-B6D5-A2C7AEAD11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60850-0F68-D671-A762-923D575592D3}"/>
              </a:ext>
            </a:extLst>
          </p:cNvPr>
          <p:cNvSpPr>
            <a:spLocks noGrp="1"/>
          </p:cNvSpPr>
          <p:nvPr>
            <p:ph type="dt" sz="half" idx="10"/>
          </p:nvPr>
        </p:nvSpPr>
        <p:spPr/>
        <p:txBody>
          <a:bodyPr/>
          <a:lstStyle/>
          <a:p>
            <a:fld id="{20065BD7-4346-2246-ACBE-7F4FD1794ABA}" type="datetimeFigureOut">
              <a:rPr lang="en-US" smtClean="0"/>
              <a:t>5/26/26</a:t>
            </a:fld>
            <a:endParaRPr lang="en-US"/>
          </a:p>
        </p:txBody>
      </p:sp>
      <p:sp>
        <p:nvSpPr>
          <p:cNvPr id="5" name="Footer Placeholder 4">
            <a:extLst>
              <a:ext uri="{FF2B5EF4-FFF2-40B4-BE49-F238E27FC236}">
                <a16:creationId xmlns:a16="http://schemas.microsoft.com/office/drawing/2014/main" id="{2D13C843-24DF-DC96-5836-D0892F5FC3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C63E55-2327-73BD-9660-0B05BFB54775}"/>
              </a:ext>
            </a:extLst>
          </p:cNvPr>
          <p:cNvSpPr>
            <a:spLocks noGrp="1"/>
          </p:cNvSpPr>
          <p:nvPr>
            <p:ph type="sldNum" sz="quarter" idx="12"/>
          </p:nvPr>
        </p:nvSpPr>
        <p:spPr/>
        <p:txBody>
          <a:bodyPr/>
          <a:lstStyle/>
          <a:p>
            <a:fld id="{E9359411-7D1C-804C-8DE7-14EF8948F196}" type="slidenum">
              <a:rPr lang="en-US" smtClean="0"/>
              <a:t>‹#›</a:t>
            </a:fld>
            <a:endParaRPr lang="en-US"/>
          </a:p>
        </p:txBody>
      </p:sp>
    </p:spTree>
    <p:extLst>
      <p:ext uri="{BB962C8B-B14F-4D97-AF65-F5344CB8AC3E}">
        <p14:creationId xmlns:p14="http://schemas.microsoft.com/office/powerpoint/2010/main" val="1465448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332A4-DF1C-FC72-E0AD-7F9FC6B591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6249D0-D536-4CFB-A8A7-E90EBE92788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5889C0-6681-C107-40A5-7CEB34324896}"/>
              </a:ext>
            </a:extLst>
          </p:cNvPr>
          <p:cNvSpPr>
            <a:spLocks noGrp="1"/>
          </p:cNvSpPr>
          <p:nvPr>
            <p:ph type="dt" sz="half" idx="10"/>
          </p:nvPr>
        </p:nvSpPr>
        <p:spPr/>
        <p:txBody>
          <a:bodyPr/>
          <a:lstStyle/>
          <a:p>
            <a:fld id="{20065BD7-4346-2246-ACBE-7F4FD1794ABA}" type="datetimeFigureOut">
              <a:rPr lang="en-US" smtClean="0"/>
              <a:t>5/26/26</a:t>
            </a:fld>
            <a:endParaRPr lang="en-US"/>
          </a:p>
        </p:txBody>
      </p:sp>
      <p:sp>
        <p:nvSpPr>
          <p:cNvPr id="5" name="Footer Placeholder 4">
            <a:extLst>
              <a:ext uri="{FF2B5EF4-FFF2-40B4-BE49-F238E27FC236}">
                <a16:creationId xmlns:a16="http://schemas.microsoft.com/office/drawing/2014/main" id="{D0C27586-A9FC-FFB1-2285-B71A5295E5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F0A395-3D3F-B98B-D1A4-4BA85E3E6A15}"/>
              </a:ext>
            </a:extLst>
          </p:cNvPr>
          <p:cNvSpPr>
            <a:spLocks noGrp="1"/>
          </p:cNvSpPr>
          <p:nvPr>
            <p:ph type="sldNum" sz="quarter" idx="12"/>
          </p:nvPr>
        </p:nvSpPr>
        <p:spPr/>
        <p:txBody>
          <a:bodyPr/>
          <a:lstStyle/>
          <a:p>
            <a:fld id="{E9359411-7D1C-804C-8DE7-14EF8948F196}" type="slidenum">
              <a:rPr lang="en-US" smtClean="0"/>
              <a:t>‹#›</a:t>
            </a:fld>
            <a:endParaRPr lang="en-US"/>
          </a:p>
        </p:txBody>
      </p:sp>
    </p:spTree>
    <p:extLst>
      <p:ext uri="{BB962C8B-B14F-4D97-AF65-F5344CB8AC3E}">
        <p14:creationId xmlns:p14="http://schemas.microsoft.com/office/powerpoint/2010/main" val="191380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71A1A-0864-1C21-B869-557BB56CF1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1E89B9-373B-E5B7-FB1D-F458FB9563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229CF4-53FF-CC5C-8B6E-6EFE2DF242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C48A9A-37B2-2F21-D11B-BE57ECAED579}"/>
              </a:ext>
            </a:extLst>
          </p:cNvPr>
          <p:cNvSpPr>
            <a:spLocks noGrp="1"/>
          </p:cNvSpPr>
          <p:nvPr>
            <p:ph type="dt" sz="half" idx="10"/>
          </p:nvPr>
        </p:nvSpPr>
        <p:spPr/>
        <p:txBody>
          <a:bodyPr/>
          <a:lstStyle/>
          <a:p>
            <a:fld id="{20065BD7-4346-2246-ACBE-7F4FD1794ABA}" type="datetimeFigureOut">
              <a:rPr lang="en-US" smtClean="0"/>
              <a:t>5/26/26</a:t>
            </a:fld>
            <a:endParaRPr lang="en-US"/>
          </a:p>
        </p:txBody>
      </p:sp>
      <p:sp>
        <p:nvSpPr>
          <p:cNvPr id="6" name="Footer Placeholder 5">
            <a:extLst>
              <a:ext uri="{FF2B5EF4-FFF2-40B4-BE49-F238E27FC236}">
                <a16:creationId xmlns:a16="http://schemas.microsoft.com/office/drawing/2014/main" id="{C35DD95A-295D-C954-E16D-523F914251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61804F-154F-B831-C21C-139F9C5F48AC}"/>
              </a:ext>
            </a:extLst>
          </p:cNvPr>
          <p:cNvSpPr>
            <a:spLocks noGrp="1"/>
          </p:cNvSpPr>
          <p:nvPr>
            <p:ph type="sldNum" sz="quarter" idx="12"/>
          </p:nvPr>
        </p:nvSpPr>
        <p:spPr/>
        <p:txBody>
          <a:bodyPr/>
          <a:lstStyle/>
          <a:p>
            <a:fld id="{E9359411-7D1C-804C-8DE7-14EF8948F196}" type="slidenum">
              <a:rPr lang="en-US" smtClean="0"/>
              <a:t>‹#›</a:t>
            </a:fld>
            <a:endParaRPr lang="en-US"/>
          </a:p>
        </p:txBody>
      </p:sp>
    </p:spTree>
    <p:extLst>
      <p:ext uri="{BB962C8B-B14F-4D97-AF65-F5344CB8AC3E}">
        <p14:creationId xmlns:p14="http://schemas.microsoft.com/office/powerpoint/2010/main" val="1645684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AB1D1-8436-B7B8-F280-C39AAB6003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29EBAF-1276-151A-8D57-F8075285FF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CFC07C-45AA-B344-7B11-9AE7E02D75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E80E58-5DA1-7A4E-2861-4AB22B5B97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90BA45-F190-8BD2-60E9-DA3C06639B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55DE7E-356A-17C1-51D0-28753124056D}"/>
              </a:ext>
            </a:extLst>
          </p:cNvPr>
          <p:cNvSpPr>
            <a:spLocks noGrp="1"/>
          </p:cNvSpPr>
          <p:nvPr>
            <p:ph type="dt" sz="half" idx="10"/>
          </p:nvPr>
        </p:nvSpPr>
        <p:spPr/>
        <p:txBody>
          <a:bodyPr/>
          <a:lstStyle/>
          <a:p>
            <a:fld id="{20065BD7-4346-2246-ACBE-7F4FD1794ABA}" type="datetimeFigureOut">
              <a:rPr lang="en-US" smtClean="0"/>
              <a:t>5/26/26</a:t>
            </a:fld>
            <a:endParaRPr lang="en-US"/>
          </a:p>
        </p:txBody>
      </p:sp>
      <p:sp>
        <p:nvSpPr>
          <p:cNvPr id="8" name="Footer Placeholder 7">
            <a:extLst>
              <a:ext uri="{FF2B5EF4-FFF2-40B4-BE49-F238E27FC236}">
                <a16:creationId xmlns:a16="http://schemas.microsoft.com/office/drawing/2014/main" id="{2BFDC8DB-5B79-D000-9FD6-298D239948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19F41D-AB21-4B79-5B40-2569BB907CA2}"/>
              </a:ext>
            </a:extLst>
          </p:cNvPr>
          <p:cNvSpPr>
            <a:spLocks noGrp="1"/>
          </p:cNvSpPr>
          <p:nvPr>
            <p:ph type="sldNum" sz="quarter" idx="12"/>
          </p:nvPr>
        </p:nvSpPr>
        <p:spPr/>
        <p:txBody>
          <a:bodyPr/>
          <a:lstStyle/>
          <a:p>
            <a:fld id="{E9359411-7D1C-804C-8DE7-14EF8948F196}" type="slidenum">
              <a:rPr lang="en-US" smtClean="0"/>
              <a:t>‹#›</a:t>
            </a:fld>
            <a:endParaRPr lang="en-US"/>
          </a:p>
        </p:txBody>
      </p:sp>
    </p:spTree>
    <p:extLst>
      <p:ext uri="{BB962C8B-B14F-4D97-AF65-F5344CB8AC3E}">
        <p14:creationId xmlns:p14="http://schemas.microsoft.com/office/powerpoint/2010/main" val="2675397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45E76-02D3-D140-EFC6-26E8E3313B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33656C8-AAD2-19CF-0D63-7751D3BA3A93}"/>
              </a:ext>
            </a:extLst>
          </p:cNvPr>
          <p:cNvSpPr>
            <a:spLocks noGrp="1"/>
          </p:cNvSpPr>
          <p:nvPr>
            <p:ph type="dt" sz="half" idx="10"/>
          </p:nvPr>
        </p:nvSpPr>
        <p:spPr/>
        <p:txBody>
          <a:bodyPr/>
          <a:lstStyle/>
          <a:p>
            <a:fld id="{20065BD7-4346-2246-ACBE-7F4FD1794ABA}" type="datetimeFigureOut">
              <a:rPr lang="en-US" smtClean="0"/>
              <a:t>5/26/26</a:t>
            </a:fld>
            <a:endParaRPr lang="en-US"/>
          </a:p>
        </p:txBody>
      </p:sp>
      <p:sp>
        <p:nvSpPr>
          <p:cNvPr id="4" name="Footer Placeholder 3">
            <a:extLst>
              <a:ext uri="{FF2B5EF4-FFF2-40B4-BE49-F238E27FC236}">
                <a16:creationId xmlns:a16="http://schemas.microsoft.com/office/drawing/2014/main" id="{827A793A-F6A5-3E25-5443-838FA849D8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643C88-E6BE-FB21-C595-E2C95E2AFD1D}"/>
              </a:ext>
            </a:extLst>
          </p:cNvPr>
          <p:cNvSpPr>
            <a:spLocks noGrp="1"/>
          </p:cNvSpPr>
          <p:nvPr>
            <p:ph type="sldNum" sz="quarter" idx="12"/>
          </p:nvPr>
        </p:nvSpPr>
        <p:spPr/>
        <p:txBody>
          <a:bodyPr/>
          <a:lstStyle/>
          <a:p>
            <a:fld id="{E9359411-7D1C-804C-8DE7-14EF8948F196}" type="slidenum">
              <a:rPr lang="en-US" smtClean="0"/>
              <a:t>‹#›</a:t>
            </a:fld>
            <a:endParaRPr lang="en-US"/>
          </a:p>
        </p:txBody>
      </p:sp>
    </p:spTree>
    <p:extLst>
      <p:ext uri="{BB962C8B-B14F-4D97-AF65-F5344CB8AC3E}">
        <p14:creationId xmlns:p14="http://schemas.microsoft.com/office/powerpoint/2010/main" val="2372656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9B43A1-A002-926A-8240-521C5B8DCA71}"/>
              </a:ext>
            </a:extLst>
          </p:cNvPr>
          <p:cNvSpPr>
            <a:spLocks noGrp="1"/>
          </p:cNvSpPr>
          <p:nvPr>
            <p:ph type="dt" sz="half" idx="10"/>
          </p:nvPr>
        </p:nvSpPr>
        <p:spPr/>
        <p:txBody>
          <a:bodyPr/>
          <a:lstStyle/>
          <a:p>
            <a:fld id="{20065BD7-4346-2246-ACBE-7F4FD1794ABA}" type="datetimeFigureOut">
              <a:rPr lang="en-US" smtClean="0"/>
              <a:t>5/26/26</a:t>
            </a:fld>
            <a:endParaRPr lang="en-US"/>
          </a:p>
        </p:txBody>
      </p:sp>
      <p:sp>
        <p:nvSpPr>
          <p:cNvPr id="3" name="Footer Placeholder 2">
            <a:extLst>
              <a:ext uri="{FF2B5EF4-FFF2-40B4-BE49-F238E27FC236}">
                <a16:creationId xmlns:a16="http://schemas.microsoft.com/office/drawing/2014/main" id="{C2F60EF4-8085-CB98-46DF-38F23BB47E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D183D7-3364-5A4B-FC9B-ED60F702608E}"/>
              </a:ext>
            </a:extLst>
          </p:cNvPr>
          <p:cNvSpPr>
            <a:spLocks noGrp="1"/>
          </p:cNvSpPr>
          <p:nvPr>
            <p:ph type="sldNum" sz="quarter" idx="12"/>
          </p:nvPr>
        </p:nvSpPr>
        <p:spPr/>
        <p:txBody>
          <a:bodyPr/>
          <a:lstStyle/>
          <a:p>
            <a:fld id="{E9359411-7D1C-804C-8DE7-14EF8948F196}" type="slidenum">
              <a:rPr lang="en-US" smtClean="0"/>
              <a:t>‹#›</a:t>
            </a:fld>
            <a:endParaRPr lang="en-US"/>
          </a:p>
        </p:txBody>
      </p:sp>
    </p:spTree>
    <p:extLst>
      <p:ext uri="{BB962C8B-B14F-4D97-AF65-F5344CB8AC3E}">
        <p14:creationId xmlns:p14="http://schemas.microsoft.com/office/powerpoint/2010/main" val="2022888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9001B-9EF4-5E2D-167D-C143458844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4A572C5-FCB5-AD30-D841-7BD1776881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4DC2AB-0EE5-B5F7-547F-44D6FC98B3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738803-139A-5B95-0AE1-834C958A5B6F}"/>
              </a:ext>
            </a:extLst>
          </p:cNvPr>
          <p:cNvSpPr>
            <a:spLocks noGrp="1"/>
          </p:cNvSpPr>
          <p:nvPr>
            <p:ph type="dt" sz="half" idx="10"/>
          </p:nvPr>
        </p:nvSpPr>
        <p:spPr/>
        <p:txBody>
          <a:bodyPr/>
          <a:lstStyle/>
          <a:p>
            <a:fld id="{20065BD7-4346-2246-ACBE-7F4FD1794ABA}" type="datetimeFigureOut">
              <a:rPr lang="en-US" smtClean="0"/>
              <a:t>5/26/26</a:t>
            </a:fld>
            <a:endParaRPr lang="en-US"/>
          </a:p>
        </p:txBody>
      </p:sp>
      <p:sp>
        <p:nvSpPr>
          <p:cNvPr id="6" name="Footer Placeholder 5">
            <a:extLst>
              <a:ext uri="{FF2B5EF4-FFF2-40B4-BE49-F238E27FC236}">
                <a16:creationId xmlns:a16="http://schemas.microsoft.com/office/drawing/2014/main" id="{3C8E3273-5AB6-0A96-6F3A-28CE489DBD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96B812-4D19-772E-79F7-C8909D526FA2}"/>
              </a:ext>
            </a:extLst>
          </p:cNvPr>
          <p:cNvSpPr>
            <a:spLocks noGrp="1"/>
          </p:cNvSpPr>
          <p:nvPr>
            <p:ph type="sldNum" sz="quarter" idx="12"/>
          </p:nvPr>
        </p:nvSpPr>
        <p:spPr/>
        <p:txBody>
          <a:bodyPr/>
          <a:lstStyle/>
          <a:p>
            <a:fld id="{E9359411-7D1C-804C-8DE7-14EF8948F196}" type="slidenum">
              <a:rPr lang="en-US" smtClean="0"/>
              <a:t>‹#›</a:t>
            </a:fld>
            <a:endParaRPr lang="en-US"/>
          </a:p>
        </p:txBody>
      </p:sp>
    </p:spTree>
    <p:extLst>
      <p:ext uri="{BB962C8B-B14F-4D97-AF65-F5344CB8AC3E}">
        <p14:creationId xmlns:p14="http://schemas.microsoft.com/office/powerpoint/2010/main" val="2865205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131C7-D041-0070-3644-418CC9B7D4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8033393-B0E9-0B97-92D2-D04DF40DAA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D79A543-7AEB-BE18-E9FA-6ACE80B457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295A34-074C-9DF6-237E-996A82D9185D}"/>
              </a:ext>
            </a:extLst>
          </p:cNvPr>
          <p:cNvSpPr>
            <a:spLocks noGrp="1"/>
          </p:cNvSpPr>
          <p:nvPr>
            <p:ph type="dt" sz="half" idx="10"/>
          </p:nvPr>
        </p:nvSpPr>
        <p:spPr/>
        <p:txBody>
          <a:bodyPr/>
          <a:lstStyle/>
          <a:p>
            <a:fld id="{20065BD7-4346-2246-ACBE-7F4FD1794ABA}" type="datetimeFigureOut">
              <a:rPr lang="en-US" smtClean="0"/>
              <a:t>5/26/26</a:t>
            </a:fld>
            <a:endParaRPr lang="en-US"/>
          </a:p>
        </p:txBody>
      </p:sp>
      <p:sp>
        <p:nvSpPr>
          <p:cNvPr id="6" name="Footer Placeholder 5">
            <a:extLst>
              <a:ext uri="{FF2B5EF4-FFF2-40B4-BE49-F238E27FC236}">
                <a16:creationId xmlns:a16="http://schemas.microsoft.com/office/drawing/2014/main" id="{0D15772C-0173-4FDF-09C7-C632B3A4D7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47F1E1-365E-F113-C88C-9E0EB60D5064}"/>
              </a:ext>
            </a:extLst>
          </p:cNvPr>
          <p:cNvSpPr>
            <a:spLocks noGrp="1"/>
          </p:cNvSpPr>
          <p:nvPr>
            <p:ph type="sldNum" sz="quarter" idx="12"/>
          </p:nvPr>
        </p:nvSpPr>
        <p:spPr/>
        <p:txBody>
          <a:bodyPr/>
          <a:lstStyle/>
          <a:p>
            <a:fld id="{E9359411-7D1C-804C-8DE7-14EF8948F196}" type="slidenum">
              <a:rPr lang="en-US" smtClean="0"/>
              <a:t>‹#›</a:t>
            </a:fld>
            <a:endParaRPr lang="en-US"/>
          </a:p>
        </p:txBody>
      </p:sp>
    </p:spTree>
    <p:extLst>
      <p:ext uri="{BB962C8B-B14F-4D97-AF65-F5344CB8AC3E}">
        <p14:creationId xmlns:p14="http://schemas.microsoft.com/office/powerpoint/2010/main" val="1923262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22DF96-DEA0-C31A-8336-A0CD16A1F5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9364ED-B3EF-2957-8C02-FFA72B3BA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2AA1E7-A5F6-9895-B0E9-49871D029D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0065BD7-4346-2246-ACBE-7F4FD1794ABA}" type="datetimeFigureOut">
              <a:rPr lang="en-US" smtClean="0"/>
              <a:t>5/26/26</a:t>
            </a:fld>
            <a:endParaRPr lang="en-US"/>
          </a:p>
        </p:txBody>
      </p:sp>
      <p:sp>
        <p:nvSpPr>
          <p:cNvPr id="5" name="Footer Placeholder 4">
            <a:extLst>
              <a:ext uri="{FF2B5EF4-FFF2-40B4-BE49-F238E27FC236}">
                <a16:creationId xmlns:a16="http://schemas.microsoft.com/office/drawing/2014/main" id="{2A51E0C7-FDCA-1BF5-4104-DB85DC3CD2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734B5AC-D547-075D-4EBD-4CD4F3EFC6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359411-7D1C-804C-8DE7-14EF8948F196}" type="slidenum">
              <a:rPr lang="en-US" smtClean="0"/>
              <a:t>‹#›</a:t>
            </a:fld>
            <a:endParaRPr lang="en-US"/>
          </a:p>
        </p:txBody>
      </p:sp>
    </p:spTree>
    <p:extLst>
      <p:ext uri="{BB962C8B-B14F-4D97-AF65-F5344CB8AC3E}">
        <p14:creationId xmlns:p14="http://schemas.microsoft.com/office/powerpoint/2010/main" val="3036043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909AF-F349-04AD-1C6C-705FC12A298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A78CFB9-4007-1A36-1397-23E0060D4D4C}"/>
              </a:ext>
            </a:extLst>
          </p:cNvPr>
          <p:cNvSpPr txBox="1"/>
          <p:nvPr/>
        </p:nvSpPr>
        <p:spPr>
          <a:xfrm>
            <a:off x="502276" y="747846"/>
            <a:ext cx="11187448" cy="1754326"/>
          </a:xfrm>
          <a:prstGeom prst="rect">
            <a:avLst/>
          </a:prstGeom>
          <a:noFill/>
        </p:spPr>
        <p:txBody>
          <a:bodyPr wrap="square" rtlCol="0">
            <a:spAutoFit/>
          </a:bodyPr>
          <a:lstStyle/>
          <a:p>
            <a:r>
              <a:rPr lang="en-US" dirty="0"/>
              <a:t>Block allotted to teach: 10 blocks </a:t>
            </a:r>
          </a:p>
          <a:p>
            <a:endParaRPr lang="en-US" dirty="0"/>
          </a:p>
          <a:p>
            <a:r>
              <a:rPr lang="en-US" dirty="0"/>
              <a:t>Minutes in a block: 60 min</a:t>
            </a:r>
          </a:p>
          <a:p>
            <a:endParaRPr lang="en-US" dirty="0"/>
          </a:p>
          <a:p>
            <a:r>
              <a:rPr lang="en-US" b="1" dirty="0"/>
              <a:t>Micro Lessons</a:t>
            </a:r>
          </a:p>
          <a:p>
            <a:endParaRPr lang="en-US" b="1" dirty="0"/>
          </a:p>
        </p:txBody>
      </p:sp>
      <p:graphicFrame>
        <p:nvGraphicFramePr>
          <p:cNvPr id="3" name="Table 2">
            <a:extLst>
              <a:ext uri="{FF2B5EF4-FFF2-40B4-BE49-F238E27FC236}">
                <a16:creationId xmlns:a16="http://schemas.microsoft.com/office/drawing/2014/main" id="{899450E2-4820-70CF-6C66-2074A505586C}"/>
              </a:ext>
            </a:extLst>
          </p:cNvPr>
          <p:cNvGraphicFramePr>
            <a:graphicFrameLocks noGrp="1"/>
          </p:cNvGraphicFramePr>
          <p:nvPr/>
        </p:nvGraphicFramePr>
        <p:xfrm>
          <a:off x="502276" y="2383480"/>
          <a:ext cx="11347602" cy="4328160"/>
        </p:xfrm>
        <a:graphic>
          <a:graphicData uri="http://schemas.openxmlformats.org/drawingml/2006/table">
            <a:tbl>
              <a:tblPr firstRow="1" bandRow="1">
                <a:tableStyleId>{5940675A-B579-460E-94D1-54222C63F5DA}</a:tableStyleId>
              </a:tblPr>
              <a:tblGrid>
                <a:gridCol w="403335">
                  <a:extLst>
                    <a:ext uri="{9D8B030D-6E8A-4147-A177-3AD203B41FA5}">
                      <a16:colId xmlns:a16="http://schemas.microsoft.com/office/drawing/2014/main" val="4148128826"/>
                    </a:ext>
                  </a:extLst>
                </a:gridCol>
                <a:gridCol w="1200775">
                  <a:extLst>
                    <a:ext uri="{9D8B030D-6E8A-4147-A177-3AD203B41FA5}">
                      <a16:colId xmlns:a16="http://schemas.microsoft.com/office/drawing/2014/main" val="2974733432"/>
                    </a:ext>
                  </a:extLst>
                </a:gridCol>
                <a:gridCol w="4392385">
                  <a:extLst>
                    <a:ext uri="{9D8B030D-6E8A-4147-A177-3AD203B41FA5}">
                      <a16:colId xmlns:a16="http://schemas.microsoft.com/office/drawing/2014/main" val="3093430100"/>
                    </a:ext>
                  </a:extLst>
                </a:gridCol>
                <a:gridCol w="5351107">
                  <a:extLst>
                    <a:ext uri="{9D8B030D-6E8A-4147-A177-3AD203B41FA5}">
                      <a16:colId xmlns:a16="http://schemas.microsoft.com/office/drawing/2014/main" val="3665180301"/>
                    </a:ext>
                  </a:extLst>
                </a:gridCol>
              </a:tblGrid>
              <a:tr h="127900">
                <a:tc rowSpan="2">
                  <a:txBody>
                    <a:bodyPr/>
                    <a:lstStyle/>
                    <a:p>
                      <a:pPr algn="ctr"/>
                      <a:r>
                        <a:rPr lang="en-US" sz="1800" b="1" dirty="0">
                          <a:latin typeface="+mn-lt"/>
                        </a:rPr>
                        <a:t>#</a:t>
                      </a:r>
                    </a:p>
                  </a:txBody>
                  <a:tcPr/>
                </a:tc>
                <a:tc rowSpan="2">
                  <a:txBody>
                    <a:bodyPr/>
                    <a:lstStyle/>
                    <a:p>
                      <a:r>
                        <a:rPr lang="en-US" sz="1800" b="1" dirty="0">
                          <a:latin typeface="+mn-lt"/>
                        </a:rPr>
                        <a:t>Idea</a:t>
                      </a:r>
                    </a:p>
                  </a:txBody>
                  <a:tcPr/>
                </a:tc>
                <a:tc gridSpan="2">
                  <a:txBody>
                    <a:bodyPr/>
                    <a:lstStyle/>
                    <a:p>
                      <a:pPr algn="ctr"/>
                      <a:r>
                        <a:rPr lang="en-US" sz="1800" b="1" dirty="0">
                          <a:latin typeface="+mn-lt"/>
                        </a:rPr>
                        <a:t>Micro goals</a:t>
                      </a:r>
                    </a:p>
                  </a:txBody>
                  <a:tcPr/>
                </a:tc>
                <a:tc hMerge="1">
                  <a:txBody>
                    <a:bodyPr/>
                    <a:lstStyle/>
                    <a:p>
                      <a:endParaRPr lang="en-US" sz="1800" b="1" dirty="0">
                        <a:latin typeface="+mn-lt"/>
                      </a:endParaRPr>
                    </a:p>
                  </a:txBody>
                  <a:tcPr/>
                </a:tc>
                <a:extLst>
                  <a:ext uri="{0D108BD9-81ED-4DB2-BD59-A6C34878D82A}">
                    <a16:rowId xmlns:a16="http://schemas.microsoft.com/office/drawing/2014/main" val="2299178589"/>
                  </a:ext>
                </a:extLst>
              </a:tr>
              <a:tr h="0">
                <a:tc vMerge="1">
                  <a:txBody>
                    <a:bodyPr/>
                    <a:lstStyle/>
                    <a:p>
                      <a:pPr algn="ctr"/>
                      <a:endParaRPr lang="en-US" sz="1800" b="1" dirty="0">
                        <a:latin typeface="+mn-lt"/>
                      </a:endParaRPr>
                    </a:p>
                  </a:txBody>
                  <a:tcPr/>
                </a:tc>
                <a:tc vMerge="1">
                  <a:txBody>
                    <a:bodyPr/>
                    <a:lstStyle/>
                    <a:p>
                      <a:endParaRPr lang="en-US" sz="1800" b="1" dirty="0">
                        <a:latin typeface="+mn-lt"/>
                      </a:endParaRPr>
                    </a:p>
                  </a:txBody>
                  <a:tcPr/>
                </a:tc>
                <a:tc>
                  <a:txBody>
                    <a:bodyPr/>
                    <a:lstStyle/>
                    <a:p>
                      <a:r>
                        <a:rPr lang="en-US" sz="1600" b="1" dirty="0">
                          <a:latin typeface="+mn-lt"/>
                        </a:rPr>
                        <a:t>What do students need to know?</a:t>
                      </a:r>
                    </a:p>
                  </a:txBody>
                  <a:tcPr/>
                </a:tc>
                <a:tc>
                  <a:txBody>
                    <a:bodyPr/>
                    <a:lstStyle/>
                    <a:p>
                      <a:r>
                        <a:rPr lang="en-US" sz="1600" b="1" dirty="0"/>
                        <a:t>What do student need to do?</a:t>
                      </a:r>
                    </a:p>
                  </a:txBody>
                  <a:tcPr/>
                </a:tc>
                <a:extLst>
                  <a:ext uri="{0D108BD9-81ED-4DB2-BD59-A6C34878D82A}">
                    <a16:rowId xmlns:a16="http://schemas.microsoft.com/office/drawing/2014/main" val="587544385"/>
                  </a:ext>
                </a:extLst>
              </a:tr>
              <a:tr h="586332">
                <a:tc>
                  <a:txBody>
                    <a:bodyPr/>
                    <a:lstStyle/>
                    <a:p>
                      <a:pPr algn="ctr"/>
                      <a:r>
                        <a:rPr lang="en-US" sz="1800" dirty="0">
                          <a:latin typeface="+mn-lt"/>
                        </a:rPr>
                        <a:t>1</a:t>
                      </a:r>
                    </a:p>
                  </a:txBody>
                  <a:tcPr/>
                </a:tc>
                <a:tc>
                  <a:txBody>
                    <a:bodyPr/>
                    <a:lstStyle/>
                    <a:p>
                      <a:pPr>
                        <a:buNone/>
                      </a:pPr>
                      <a:r>
                        <a:rPr lang="en-CA" sz="1400" dirty="0"/>
                        <a:t>Launching the Unit: Math Is Everywhere</a:t>
                      </a:r>
                      <a:endParaRPr lang="en-CA" sz="1400" kern="100" dirty="0">
                        <a:solidFill>
                          <a:srgbClr val="000000"/>
                        </a:solidFill>
                        <a:effectLst/>
                        <a:latin typeface="+mn-lt"/>
                        <a:ea typeface="Aptos" panose="020B0004020202020204" pitchFamily="34" charset="0"/>
                      </a:endParaRPr>
                    </a:p>
                  </a:txBody>
                  <a:tcPr marL="68580" marR="68580" marT="0" marB="0" anchor="ctr"/>
                </a:tc>
                <a:tc>
                  <a:txBody>
                    <a:bodyPr/>
                    <a:lstStyle/>
                    <a:p>
                      <a:r>
                        <a:rPr lang="en-CA" sz="1400" dirty="0"/>
                        <a:t>I know that math ideas can be shown in different ways. </a:t>
                      </a:r>
                    </a:p>
                    <a:p>
                      <a:r>
                        <a:rPr lang="en-CA" sz="1400" dirty="0"/>
                        <a:t>I know that I can use pictures, numbers, words, tables, graphs, and symbols to show my thinking. </a:t>
                      </a:r>
                    </a:p>
                    <a:p>
                      <a:r>
                        <a:rPr lang="en-CA" sz="1400" dirty="0"/>
                        <a:t>I know that math is connected to real life. </a:t>
                      </a:r>
                    </a:p>
                    <a:p>
                      <a:r>
                        <a:rPr lang="en-CA" sz="1400" dirty="0"/>
                        <a:t>I know that making mistakes helps me learn in math. </a:t>
                      </a:r>
                    </a:p>
                  </a:txBody>
                  <a:tcPr marL="68580" marR="68580" marT="0" marB="0" anchor="ctr"/>
                </a:tc>
                <a:tc>
                  <a:txBody>
                    <a:bodyPr/>
                    <a:lstStyle/>
                    <a:p>
                      <a:r>
                        <a:rPr lang="en-CA" sz="1400" dirty="0"/>
                        <a:t>I can choose one way to show my math thinking. </a:t>
                      </a:r>
                    </a:p>
                    <a:p>
                      <a:r>
                        <a:rPr lang="en-CA" sz="1400" dirty="0"/>
                        <a:t>I can explain my thinking clearly using math tools and representations. </a:t>
                      </a:r>
                    </a:p>
                    <a:p>
                      <a:r>
                        <a:rPr lang="en-CA" sz="1400" dirty="0"/>
                        <a:t>I can connect what I learn in math to real-life situations. </a:t>
                      </a:r>
                    </a:p>
                    <a:p>
                      <a:r>
                        <a:rPr lang="en-CA" sz="1400" dirty="0"/>
                        <a:t>I can stay positive and believe that I can improve in math.</a:t>
                      </a:r>
                    </a:p>
                  </a:txBody>
                  <a:tcPr marL="68580" marR="68580" marT="0" marB="0" anchor="ctr"/>
                </a:tc>
                <a:extLst>
                  <a:ext uri="{0D108BD9-81ED-4DB2-BD59-A6C34878D82A}">
                    <a16:rowId xmlns:a16="http://schemas.microsoft.com/office/drawing/2014/main" val="4161094628"/>
                  </a:ext>
                </a:extLst>
              </a:tr>
              <a:tr h="586332">
                <a:tc>
                  <a:txBody>
                    <a:bodyPr/>
                    <a:lstStyle/>
                    <a:p>
                      <a:pPr algn="ctr"/>
                      <a:r>
                        <a:rPr lang="en-US" sz="1800" dirty="0">
                          <a:latin typeface="+mn-lt"/>
                        </a:rPr>
                        <a:t>2</a:t>
                      </a:r>
                    </a:p>
                  </a:txBody>
                  <a:tcPr/>
                </a:tc>
                <a:tc>
                  <a:txBody>
                    <a:bodyPr/>
                    <a:lstStyle/>
                    <a:p>
                      <a:pPr>
                        <a:buNone/>
                      </a:pPr>
                      <a:r>
                        <a:rPr lang="en-CA" sz="1400" kern="100" dirty="0">
                          <a:solidFill>
                            <a:srgbClr val="000000"/>
                          </a:solidFill>
                          <a:effectLst/>
                          <a:latin typeface="+mn-lt"/>
                          <a:ea typeface="Aptos" panose="020B0004020202020204" pitchFamily="34" charset="0"/>
                        </a:rPr>
                        <a:t>3D object are made up of parts</a:t>
                      </a:r>
                    </a:p>
                  </a:txBody>
                  <a:tcPr marL="68580" marR="68580" marT="0" marB="0" anchor="ctr"/>
                </a:tc>
                <a:tc>
                  <a:txBody>
                    <a:bodyPr/>
                    <a:lstStyle/>
                    <a:p>
                      <a:r>
                        <a:rPr lang="en-CA" sz="1400" dirty="0"/>
                        <a:t>I know the different parts of 3D objects. </a:t>
                      </a:r>
                    </a:p>
                    <a:p>
                      <a:r>
                        <a:rPr lang="en-CA" sz="1400" dirty="0"/>
                        <a:t>I know why nets are useful. </a:t>
                      </a:r>
                    </a:p>
                    <a:p>
                      <a:r>
                        <a:rPr lang="en-CA" sz="1400" dirty="0"/>
                        <a:t>I know how surface area and area are different. </a:t>
                      </a:r>
                    </a:p>
                  </a:txBody>
                  <a:tcPr marL="68580" marR="68580" marT="0" marB="0" anchor="ctr"/>
                </a:tc>
                <a:tc>
                  <a:txBody>
                    <a:bodyPr/>
                    <a:lstStyle/>
                    <a:p>
                      <a:r>
                        <a:rPr lang="en-CA" sz="1400" dirty="0"/>
                        <a:t>I can name and label different parts of a cylinder. </a:t>
                      </a:r>
                    </a:p>
                    <a:p>
                      <a:r>
                        <a:rPr lang="en-CA" sz="1400" dirty="0"/>
                        <a:t>I can create and show a net of a cylinder. </a:t>
                      </a:r>
                    </a:p>
                    <a:p>
                      <a:r>
                        <a:rPr lang="en-CA" sz="1400" dirty="0"/>
                        <a:t>I can show my thinking in different ways.</a:t>
                      </a:r>
                    </a:p>
                  </a:txBody>
                  <a:tcPr marL="68580" marR="68580" marT="0" marB="0" anchor="ctr"/>
                </a:tc>
                <a:extLst>
                  <a:ext uri="{0D108BD9-81ED-4DB2-BD59-A6C34878D82A}">
                    <a16:rowId xmlns:a16="http://schemas.microsoft.com/office/drawing/2014/main" val="812532560"/>
                  </a:ext>
                </a:extLst>
              </a:tr>
              <a:tr h="586332">
                <a:tc>
                  <a:txBody>
                    <a:bodyPr/>
                    <a:lstStyle/>
                    <a:p>
                      <a:pPr algn="ctr"/>
                      <a:r>
                        <a:rPr lang="en-US" sz="1800" dirty="0">
                          <a:latin typeface="+mn-lt"/>
                        </a:rPr>
                        <a:t>3</a:t>
                      </a:r>
                    </a:p>
                  </a:txBody>
                  <a:tcPr/>
                </a:tc>
                <a:tc>
                  <a:txBody>
                    <a:bodyPr/>
                    <a:lstStyle/>
                    <a:p>
                      <a:pPr>
                        <a:buNone/>
                      </a:pPr>
                      <a:r>
                        <a:rPr lang="en-CA" sz="1400" dirty="0"/>
                        <a:t>Surface Area Using Nets</a:t>
                      </a:r>
                      <a:endParaRPr lang="en-CA" sz="1400" kern="100" dirty="0">
                        <a:solidFill>
                          <a:srgbClr val="000000"/>
                        </a:solidFill>
                        <a:effectLst/>
                        <a:latin typeface="+mn-lt"/>
                        <a:ea typeface="Aptos" panose="020B0004020202020204" pitchFamily="34" charset="0"/>
                      </a:endParaRPr>
                    </a:p>
                  </a:txBody>
                  <a:tcPr marL="68580" marR="68580" marT="0" marB="0" anchor="ctr"/>
                </a:tc>
                <a:tc>
                  <a:txBody>
                    <a:bodyPr/>
                    <a:lstStyle/>
                    <a:p>
                      <a:r>
                        <a:rPr lang="en-CA" sz="1400" dirty="0"/>
                        <a:t>I know how to figure out surface area. </a:t>
                      </a:r>
                    </a:p>
                    <a:p>
                      <a:r>
                        <a:rPr lang="en-CA" sz="1400" dirty="0"/>
                        <a:t>I know formulas to help me figure out surface area. </a:t>
                      </a:r>
                    </a:p>
                    <a:p>
                      <a:r>
                        <a:rPr lang="en-CA" sz="1400" dirty="0"/>
                        <a:t>I know that some ways of showing math work better for certain problems.</a:t>
                      </a:r>
                    </a:p>
                  </a:txBody>
                  <a:tcPr marL="68580" marR="68580" marT="0" marB="0" anchor="ctr"/>
                </a:tc>
                <a:tc>
                  <a:txBody>
                    <a:bodyPr/>
                    <a:lstStyle/>
                    <a:p>
                      <a:pPr>
                        <a:buNone/>
                      </a:pPr>
                      <a:r>
                        <a:rPr lang="en-CA" sz="1400" dirty="0"/>
                        <a:t>I can use a net to figure out surface area. </a:t>
                      </a:r>
                    </a:p>
                    <a:p>
                      <a:pPr>
                        <a:buNone/>
                      </a:pPr>
                      <a:r>
                        <a:rPr lang="en-CA" sz="1400" dirty="0"/>
                        <a:t>I can use pictures, models, tables, graphs, and equations to solve problems. </a:t>
                      </a:r>
                    </a:p>
                    <a:p>
                      <a:pPr>
                        <a:buNone/>
                      </a:pPr>
                      <a:r>
                        <a:rPr lang="en-CA" sz="1400" dirty="0"/>
                        <a:t>I can explain my thinking clearly using math tools and representations.</a:t>
                      </a:r>
                      <a:endParaRPr lang="en-CA" sz="1400" kern="100" dirty="0">
                        <a:solidFill>
                          <a:srgbClr val="000000"/>
                        </a:solidFill>
                        <a:effectLst/>
                        <a:latin typeface="+mn-lt"/>
                        <a:ea typeface="Aptos" panose="020B0004020202020204" pitchFamily="34" charset="0"/>
                      </a:endParaRPr>
                    </a:p>
                  </a:txBody>
                  <a:tcPr marL="68580" marR="68580" marT="0" marB="0" anchor="ctr"/>
                </a:tc>
                <a:extLst>
                  <a:ext uri="{0D108BD9-81ED-4DB2-BD59-A6C34878D82A}">
                    <a16:rowId xmlns:a16="http://schemas.microsoft.com/office/drawing/2014/main" val="2251725245"/>
                  </a:ext>
                </a:extLst>
              </a:tr>
              <a:tr h="586332">
                <a:tc>
                  <a:txBody>
                    <a:bodyPr/>
                    <a:lstStyle/>
                    <a:p>
                      <a:pPr algn="ctr"/>
                      <a:r>
                        <a:rPr lang="en-US" sz="1800" dirty="0">
                          <a:latin typeface="+mn-lt"/>
                        </a:rPr>
                        <a:t>4</a:t>
                      </a:r>
                    </a:p>
                  </a:txBody>
                  <a:tcPr/>
                </a:tc>
                <a:tc>
                  <a:txBody>
                    <a:bodyPr/>
                    <a:lstStyle/>
                    <a:p>
                      <a:pPr>
                        <a:buNone/>
                      </a:pPr>
                      <a:r>
                        <a:rPr lang="en-CA" sz="1400" dirty="0"/>
                        <a:t>Surface Area Formulas &amp; Problem Solving</a:t>
                      </a:r>
                      <a:endParaRPr lang="en-CA" sz="1400" kern="100" dirty="0">
                        <a:solidFill>
                          <a:srgbClr val="000000"/>
                        </a:solidFill>
                        <a:effectLst/>
                        <a:latin typeface="+mn-lt"/>
                        <a:ea typeface="Aptos" panose="020B0004020202020204" pitchFamily="34" charset="0"/>
                      </a:endParaRPr>
                    </a:p>
                  </a:txBody>
                  <a:tcPr marL="68580" marR="68580" marT="0" marB="0" anchor="ctr"/>
                </a:tc>
                <a:tc>
                  <a:txBody>
                    <a:bodyPr/>
                    <a:lstStyle/>
                    <a:p>
                      <a:pPr>
                        <a:buNone/>
                      </a:pPr>
                      <a:r>
                        <a:rPr lang="en-CA" sz="1400" dirty="0"/>
                        <a:t>I know how surface area and area are different. </a:t>
                      </a:r>
                    </a:p>
                    <a:p>
                      <a:pPr>
                        <a:buNone/>
                      </a:pPr>
                      <a:r>
                        <a:rPr lang="en-CA" sz="1400" dirty="0"/>
                        <a:t>I know formulas to help me figure out surface area.</a:t>
                      </a:r>
                      <a:endParaRPr lang="en-CA" sz="1400" kern="100" dirty="0">
                        <a:solidFill>
                          <a:srgbClr val="000000"/>
                        </a:solidFill>
                        <a:effectLst/>
                        <a:latin typeface="+mn-lt"/>
                        <a:ea typeface="Aptos" panose="020B0004020202020204" pitchFamily="34" charset="0"/>
                      </a:endParaRPr>
                    </a:p>
                  </a:txBody>
                  <a:tcPr marL="68580" marR="68580" marT="0" marB="0" anchor="ctr"/>
                </a:tc>
                <a:tc>
                  <a:txBody>
                    <a:bodyPr/>
                    <a:lstStyle/>
                    <a:p>
                      <a:pPr>
                        <a:buNone/>
                      </a:pPr>
                      <a:r>
                        <a:rPr lang="en-CA" sz="1400" dirty="0"/>
                        <a:t>I can use a formula to figure out surface area. </a:t>
                      </a:r>
                    </a:p>
                    <a:p>
                      <a:pPr>
                        <a:buNone/>
                      </a:pPr>
                      <a:r>
                        <a:rPr lang="en-CA" sz="1400" dirty="0"/>
                        <a:t>I can decide which representation helps me solve a problem best. </a:t>
                      </a:r>
                    </a:p>
                    <a:p>
                      <a:pPr>
                        <a:buNone/>
                      </a:pPr>
                      <a:r>
                        <a:rPr lang="en-CA" sz="1400" dirty="0"/>
                        <a:t>I can use math to solve problems that matter to me. </a:t>
                      </a:r>
                    </a:p>
                    <a:p>
                      <a:pPr>
                        <a:buNone/>
                      </a:pPr>
                      <a:r>
                        <a:rPr lang="en-CA" sz="1400" dirty="0"/>
                        <a:t>I can keep trying even when math feels difficult.</a:t>
                      </a:r>
                      <a:endParaRPr lang="en-CA" sz="1400" kern="100" dirty="0">
                        <a:solidFill>
                          <a:srgbClr val="000000"/>
                        </a:solidFill>
                        <a:effectLst/>
                        <a:latin typeface="+mn-lt"/>
                        <a:ea typeface="Aptos" panose="020B0004020202020204" pitchFamily="34" charset="0"/>
                      </a:endParaRPr>
                    </a:p>
                  </a:txBody>
                  <a:tcPr marL="68580" marR="68580" marT="0" marB="0" anchor="ctr"/>
                </a:tc>
                <a:extLst>
                  <a:ext uri="{0D108BD9-81ED-4DB2-BD59-A6C34878D82A}">
                    <a16:rowId xmlns:a16="http://schemas.microsoft.com/office/drawing/2014/main" val="2633792590"/>
                  </a:ext>
                </a:extLst>
              </a:tr>
            </a:tbl>
          </a:graphicData>
        </a:graphic>
      </p:graphicFrame>
      <p:sp>
        <p:nvSpPr>
          <p:cNvPr id="5" name="TextBox 4">
            <a:extLst>
              <a:ext uri="{FF2B5EF4-FFF2-40B4-BE49-F238E27FC236}">
                <a16:creationId xmlns:a16="http://schemas.microsoft.com/office/drawing/2014/main" id="{682F02E0-AFCA-9874-F165-0BED0511BF32}"/>
              </a:ext>
            </a:extLst>
          </p:cNvPr>
          <p:cNvSpPr txBox="1"/>
          <p:nvPr/>
        </p:nvSpPr>
        <p:spPr>
          <a:xfrm>
            <a:off x="502276" y="268501"/>
            <a:ext cx="11689724" cy="369332"/>
          </a:xfrm>
          <a:prstGeom prst="rect">
            <a:avLst/>
          </a:prstGeom>
          <a:noFill/>
        </p:spPr>
        <p:txBody>
          <a:bodyPr wrap="square">
            <a:spAutoFit/>
          </a:bodyPr>
          <a:lstStyle/>
          <a:p>
            <a:pPr>
              <a:defRPr/>
            </a:pPr>
            <a:r>
              <a:rPr lang="en-CA" b="1" dirty="0">
                <a:ea typeface="Roboto Condensed" panose="02000000000000000000" pitchFamily="2" charset="0"/>
              </a:rPr>
              <a:t>Unit: </a:t>
            </a:r>
            <a:r>
              <a:rPr lang="en-CA" b="1" dirty="0">
                <a:solidFill>
                  <a:schemeClr val="dk1"/>
                </a:solidFill>
              </a:rPr>
              <a:t>Standard - E2. Measurement: </a:t>
            </a:r>
            <a:r>
              <a:rPr lang="en-CA" dirty="0">
                <a:solidFill>
                  <a:schemeClr val="dk1"/>
                </a:solidFill>
              </a:rPr>
              <a:t>compare, estimate, and determine measurements in various contexts</a:t>
            </a:r>
            <a:endParaRPr lang="en-US" dirty="0">
              <a:solidFill>
                <a:schemeClr val="dk1"/>
              </a:solidFill>
              <a:ea typeface="Roboto Condensed" panose="02000000000000000000" pitchFamily="2" charset="0"/>
            </a:endParaRPr>
          </a:p>
        </p:txBody>
      </p:sp>
    </p:spTree>
    <p:extLst>
      <p:ext uri="{BB962C8B-B14F-4D97-AF65-F5344CB8AC3E}">
        <p14:creationId xmlns:p14="http://schemas.microsoft.com/office/powerpoint/2010/main" val="311525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817EA-D530-24D7-069D-95CF638D0C9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9CBE692-9C57-8DA6-266B-927C516F22E3}"/>
              </a:ext>
            </a:extLst>
          </p:cNvPr>
          <p:cNvSpPr txBox="1"/>
          <p:nvPr/>
        </p:nvSpPr>
        <p:spPr>
          <a:xfrm>
            <a:off x="502276" y="633494"/>
            <a:ext cx="11187448" cy="1754326"/>
          </a:xfrm>
          <a:prstGeom prst="rect">
            <a:avLst/>
          </a:prstGeom>
          <a:noFill/>
        </p:spPr>
        <p:txBody>
          <a:bodyPr wrap="square" rtlCol="0">
            <a:spAutoFit/>
          </a:bodyPr>
          <a:lstStyle/>
          <a:p>
            <a:r>
              <a:rPr lang="en-US" dirty="0"/>
              <a:t>Block allotted to teach: 10 blocks </a:t>
            </a:r>
          </a:p>
          <a:p>
            <a:endParaRPr lang="en-US" dirty="0"/>
          </a:p>
          <a:p>
            <a:r>
              <a:rPr lang="en-US" dirty="0"/>
              <a:t>Minutes in a block: 60 min</a:t>
            </a:r>
          </a:p>
          <a:p>
            <a:endParaRPr lang="en-US" dirty="0"/>
          </a:p>
          <a:p>
            <a:r>
              <a:rPr lang="en-US" b="1" dirty="0"/>
              <a:t>Micro Lessons</a:t>
            </a:r>
          </a:p>
          <a:p>
            <a:endParaRPr lang="en-US" b="1" dirty="0"/>
          </a:p>
        </p:txBody>
      </p:sp>
      <p:graphicFrame>
        <p:nvGraphicFramePr>
          <p:cNvPr id="3" name="Table 2">
            <a:extLst>
              <a:ext uri="{FF2B5EF4-FFF2-40B4-BE49-F238E27FC236}">
                <a16:creationId xmlns:a16="http://schemas.microsoft.com/office/drawing/2014/main" id="{498B8564-2900-3DA4-39F3-BF02D7F8BF43}"/>
              </a:ext>
            </a:extLst>
          </p:cNvPr>
          <p:cNvGraphicFramePr>
            <a:graphicFrameLocks noGrp="1"/>
          </p:cNvGraphicFramePr>
          <p:nvPr/>
        </p:nvGraphicFramePr>
        <p:xfrm>
          <a:off x="502276" y="2088313"/>
          <a:ext cx="11347602" cy="4545051"/>
        </p:xfrm>
        <a:graphic>
          <a:graphicData uri="http://schemas.openxmlformats.org/drawingml/2006/table">
            <a:tbl>
              <a:tblPr firstRow="1" bandRow="1">
                <a:tableStyleId>{5940675A-B579-460E-94D1-54222C63F5DA}</a:tableStyleId>
              </a:tblPr>
              <a:tblGrid>
                <a:gridCol w="403335">
                  <a:extLst>
                    <a:ext uri="{9D8B030D-6E8A-4147-A177-3AD203B41FA5}">
                      <a16:colId xmlns:a16="http://schemas.microsoft.com/office/drawing/2014/main" val="4148128826"/>
                    </a:ext>
                  </a:extLst>
                </a:gridCol>
                <a:gridCol w="1266089">
                  <a:extLst>
                    <a:ext uri="{9D8B030D-6E8A-4147-A177-3AD203B41FA5}">
                      <a16:colId xmlns:a16="http://schemas.microsoft.com/office/drawing/2014/main" val="2974733432"/>
                    </a:ext>
                  </a:extLst>
                </a:gridCol>
                <a:gridCol w="4327071">
                  <a:extLst>
                    <a:ext uri="{9D8B030D-6E8A-4147-A177-3AD203B41FA5}">
                      <a16:colId xmlns:a16="http://schemas.microsoft.com/office/drawing/2014/main" val="3093430100"/>
                    </a:ext>
                  </a:extLst>
                </a:gridCol>
                <a:gridCol w="5351107">
                  <a:extLst>
                    <a:ext uri="{9D8B030D-6E8A-4147-A177-3AD203B41FA5}">
                      <a16:colId xmlns:a16="http://schemas.microsoft.com/office/drawing/2014/main" val="3665180301"/>
                    </a:ext>
                  </a:extLst>
                </a:gridCol>
              </a:tblGrid>
              <a:tr h="369291">
                <a:tc rowSpan="2">
                  <a:txBody>
                    <a:bodyPr/>
                    <a:lstStyle/>
                    <a:p>
                      <a:pPr algn="ctr"/>
                      <a:r>
                        <a:rPr lang="en-US" sz="1800" b="1" dirty="0">
                          <a:latin typeface="+mn-lt"/>
                        </a:rPr>
                        <a:t>#</a:t>
                      </a:r>
                    </a:p>
                  </a:txBody>
                  <a:tcPr/>
                </a:tc>
                <a:tc rowSpan="2">
                  <a:txBody>
                    <a:bodyPr/>
                    <a:lstStyle/>
                    <a:p>
                      <a:r>
                        <a:rPr lang="en-US" sz="1800" b="1" dirty="0">
                          <a:latin typeface="+mn-lt"/>
                        </a:rPr>
                        <a:t>Idea</a:t>
                      </a:r>
                    </a:p>
                  </a:txBody>
                  <a:tcPr/>
                </a:tc>
                <a:tc gridSpan="2">
                  <a:txBody>
                    <a:bodyPr/>
                    <a:lstStyle/>
                    <a:p>
                      <a:pPr algn="ctr"/>
                      <a:r>
                        <a:rPr lang="en-US" sz="1800" b="1" dirty="0">
                          <a:latin typeface="+mn-lt"/>
                        </a:rPr>
                        <a:t>Micro goals</a:t>
                      </a:r>
                    </a:p>
                  </a:txBody>
                  <a:tcPr/>
                </a:tc>
                <a:tc hMerge="1">
                  <a:txBody>
                    <a:bodyPr/>
                    <a:lstStyle/>
                    <a:p>
                      <a:endParaRPr lang="en-US" sz="1800" b="1" dirty="0">
                        <a:latin typeface="+mn-lt"/>
                      </a:endParaRPr>
                    </a:p>
                  </a:txBody>
                  <a:tcPr/>
                </a:tc>
                <a:extLst>
                  <a:ext uri="{0D108BD9-81ED-4DB2-BD59-A6C34878D82A}">
                    <a16:rowId xmlns:a16="http://schemas.microsoft.com/office/drawing/2014/main" val="2299178589"/>
                  </a:ext>
                </a:extLst>
              </a:tr>
              <a:tr h="302285">
                <a:tc vMerge="1">
                  <a:txBody>
                    <a:bodyPr/>
                    <a:lstStyle/>
                    <a:p>
                      <a:pPr algn="ctr"/>
                      <a:endParaRPr lang="en-US" sz="1800" b="1" dirty="0">
                        <a:latin typeface="+mn-lt"/>
                      </a:endParaRPr>
                    </a:p>
                  </a:txBody>
                  <a:tcPr/>
                </a:tc>
                <a:tc vMerge="1">
                  <a:txBody>
                    <a:bodyPr/>
                    <a:lstStyle/>
                    <a:p>
                      <a:endParaRPr lang="en-US" sz="1800" b="1" dirty="0">
                        <a:latin typeface="+mn-lt"/>
                      </a:endParaRPr>
                    </a:p>
                  </a:txBody>
                  <a:tcPr/>
                </a:tc>
                <a:tc>
                  <a:txBody>
                    <a:bodyPr/>
                    <a:lstStyle/>
                    <a:p>
                      <a:r>
                        <a:rPr lang="en-US" sz="1600" b="1" dirty="0">
                          <a:latin typeface="+mn-lt"/>
                        </a:rPr>
                        <a:t>What do students need to know?</a:t>
                      </a:r>
                    </a:p>
                  </a:txBody>
                  <a:tcPr/>
                </a:tc>
                <a:tc>
                  <a:txBody>
                    <a:bodyPr/>
                    <a:lstStyle/>
                    <a:p>
                      <a:r>
                        <a:rPr lang="en-US" sz="1600" b="1" dirty="0"/>
                        <a:t>What do student need to do?</a:t>
                      </a:r>
                    </a:p>
                  </a:txBody>
                  <a:tcPr/>
                </a:tc>
                <a:extLst>
                  <a:ext uri="{0D108BD9-81ED-4DB2-BD59-A6C34878D82A}">
                    <a16:rowId xmlns:a16="http://schemas.microsoft.com/office/drawing/2014/main" val="2572307445"/>
                  </a:ext>
                </a:extLst>
              </a:tr>
              <a:tr h="1154181">
                <a:tc>
                  <a:txBody>
                    <a:bodyPr/>
                    <a:lstStyle/>
                    <a:p>
                      <a:pPr algn="ctr"/>
                      <a:r>
                        <a:rPr lang="en-US" sz="1800" dirty="0">
                          <a:latin typeface="+mn-lt"/>
                        </a:rPr>
                        <a:t>5</a:t>
                      </a:r>
                    </a:p>
                  </a:txBody>
                  <a:tcPr/>
                </a:tc>
                <a:tc>
                  <a:txBody>
                    <a:bodyPr/>
                    <a:lstStyle/>
                    <a:p>
                      <a:pPr>
                        <a:buNone/>
                      </a:pPr>
                      <a:r>
                        <a:rPr lang="en-CA" sz="1400" dirty="0"/>
                        <a:t>Volume of Prisms</a:t>
                      </a:r>
                      <a:endParaRPr lang="en-CA" sz="1400" kern="100" dirty="0">
                        <a:solidFill>
                          <a:srgbClr val="000000"/>
                        </a:solidFill>
                        <a:effectLst/>
                        <a:latin typeface="+mn-lt"/>
                        <a:ea typeface="Aptos" panose="020B0004020202020204" pitchFamily="34" charset="0"/>
                      </a:endParaRPr>
                    </a:p>
                  </a:txBody>
                  <a:tcPr marL="68580" marR="68580" marT="0" marB="0" anchor="ctr"/>
                </a:tc>
                <a:tc>
                  <a:txBody>
                    <a:bodyPr/>
                    <a:lstStyle/>
                    <a:p>
                      <a:r>
                        <a:rPr lang="en-CA" sz="1400" dirty="0"/>
                        <a:t>I know that the volume of a prism can be found by multiplying the area of the base by the height. </a:t>
                      </a:r>
                    </a:p>
                    <a:p>
                      <a:r>
                        <a:rPr lang="en-CA" sz="1400" dirty="0"/>
                        <a:t>I know that prisms have bases and heights that help calculate volume.</a:t>
                      </a:r>
                    </a:p>
                    <a:p>
                      <a:r>
                        <a:rPr lang="en-CA" sz="1400" dirty="0"/>
                        <a:t>I know that models and diagrams can help me understand math concepts.</a:t>
                      </a:r>
                    </a:p>
                  </a:txBody>
                  <a:tcPr marL="68580" marR="68580" marT="0" marB="0" anchor="ctr"/>
                </a:tc>
                <a:tc>
                  <a:txBody>
                    <a:bodyPr/>
                    <a:lstStyle/>
                    <a:p>
                      <a:r>
                        <a:rPr lang="en-CA" sz="1400" dirty="0"/>
                        <a:t>I can identify the base and height of a prism. </a:t>
                      </a:r>
                    </a:p>
                    <a:p>
                      <a:r>
                        <a:rPr lang="en-CA" sz="1400" dirty="0"/>
                        <a:t>I can find the volume of prisms using formulas. </a:t>
                      </a:r>
                    </a:p>
                    <a:p>
                      <a:r>
                        <a:rPr lang="en-CA" sz="1400" dirty="0"/>
                        <a:t>I can use measurements to solve volume problems.</a:t>
                      </a:r>
                    </a:p>
                  </a:txBody>
                  <a:tcPr marL="68580" marR="68580" marT="0" marB="0" anchor="ctr"/>
                </a:tc>
                <a:extLst>
                  <a:ext uri="{0D108BD9-81ED-4DB2-BD59-A6C34878D82A}">
                    <a16:rowId xmlns:a16="http://schemas.microsoft.com/office/drawing/2014/main" val="4161094628"/>
                  </a:ext>
                </a:extLst>
              </a:tr>
              <a:tr h="769454">
                <a:tc>
                  <a:txBody>
                    <a:bodyPr/>
                    <a:lstStyle/>
                    <a:p>
                      <a:pPr algn="ctr"/>
                      <a:r>
                        <a:rPr lang="en-US" sz="1800" dirty="0">
                          <a:latin typeface="+mn-lt"/>
                        </a:rPr>
                        <a:t>6</a:t>
                      </a:r>
                    </a:p>
                  </a:txBody>
                  <a:tcPr/>
                </a:tc>
                <a:tc>
                  <a:txBody>
                    <a:bodyPr/>
                    <a:lstStyle/>
                    <a:p>
                      <a:pPr>
                        <a:buNone/>
                      </a:pPr>
                      <a:r>
                        <a:rPr lang="en-CA" sz="1400" dirty="0"/>
                        <a:t>Volume of Cylinders</a:t>
                      </a:r>
                      <a:endParaRPr lang="en-CA" sz="1400" kern="100" dirty="0">
                        <a:solidFill>
                          <a:srgbClr val="000000"/>
                        </a:solidFill>
                        <a:effectLst/>
                        <a:latin typeface="+mn-lt"/>
                        <a:ea typeface="Aptos" panose="020B0004020202020204" pitchFamily="34" charset="0"/>
                      </a:endParaRPr>
                    </a:p>
                  </a:txBody>
                  <a:tcPr marL="68580" marR="68580" marT="0" marB="0" anchor="ctr"/>
                </a:tc>
                <a:tc>
                  <a:txBody>
                    <a:bodyPr/>
                    <a:lstStyle/>
                    <a:p>
                      <a:r>
                        <a:rPr lang="en-CA" sz="1400" dirty="0"/>
                        <a:t>I know that the volume of a cylinder can be found by multiplying the area of the base by the height.</a:t>
                      </a:r>
                    </a:p>
                    <a:p>
                      <a:r>
                        <a:rPr lang="en-CA" sz="1400" dirty="0"/>
                        <a:t>I know that cylinders have bases and heights that help calculate volume.</a:t>
                      </a:r>
                    </a:p>
                  </a:txBody>
                  <a:tcPr marL="68580" marR="68580" marT="0" marB="0" anchor="ctr"/>
                </a:tc>
                <a:tc>
                  <a:txBody>
                    <a:bodyPr/>
                    <a:lstStyle/>
                    <a:p>
                      <a:r>
                        <a:rPr lang="en-CA" sz="1400" dirty="0"/>
                        <a:t>I can identify the base and height of a cylinder. </a:t>
                      </a:r>
                    </a:p>
                    <a:p>
                      <a:r>
                        <a:rPr lang="en-CA" sz="1400" dirty="0"/>
                        <a:t>I can find the volume of cylinders using formulas. </a:t>
                      </a:r>
                    </a:p>
                    <a:p>
                      <a:r>
                        <a:rPr lang="en-CA" sz="1400" dirty="0"/>
                        <a:t>I can solve real-world problems involving volume. </a:t>
                      </a:r>
                    </a:p>
                    <a:p>
                      <a:r>
                        <a:rPr lang="en-CA" sz="1400" dirty="0"/>
                        <a:t>I can use pictures, models, and equations to explain my thinking.</a:t>
                      </a:r>
                    </a:p>
                  </a:txBody>
                  <a:tcPr marL="68580" marR="68580" marT="0" marB="0" anchor="ctr"/>
                </a:tc>
                <a:extLst>
                  <a:ext uri="{0D108BD9-81ED-4DB2-BD59-A6C34878D82A}">
                    <a16:rowId xmlns:a16="http://schemas.microsoft.com/office/drawing/2014/main" val="812532560"/>
                  </a:ext>
                </a:extLst>
              </a:tr>
              <a:tr h="769454">
                <a:tc>
                  <a:txBody>
                    <a:bodyPr/>
                    <a:lstStyle/>
                    <a:p>
                      <a:pPr algn="ctr"/>
                      <a:r>
                        <a:rPr lang="en-US" sz="1800" dirty="0">
                          <a:latin typeface="+mn-lt"/>
                        </a:rPr>
                        <a:t>7</a:t>
                      </a:r>
                    </a:p>
                  </a:txBody>
                  <a:tcPr/>
                </a:tc>
                <a:tc>
                  <a:txBody>
                    <a:bodyPr/>
                    <a:lstStyle/>
                    <a:p>
                      <a:r>
                        <a:rPr lang="en-CA" sz="1400" dirty="0"/>
                        <a:t>Surface Area vs Volume Investigation</a:t>
                      </a:r>
                    </a:p>
                  </a:txBody>
                  <a:tcPr marL="68580" marR="68580" marT="0" marB="0" anchor="ctr"/>
                </a:tc>
                <a:tc>
                  <a:txBody>
                    <a:bodyPr/>
                    <a:lstStyle/>
                    <a:p>
                      <a:r>
                        <a:rPr lang="en-CA" sz="1400" dirty="0"/>
                        <a:t>I know that the same math idea can look different but still mean the same thing. </a:t>
                      </a:r>
                    </a:p>
                    <a:p>
                      <a:r>
                        <a:rPr lang="en-CA" sz="1400" dirty="0"/>
                        <a:t>I know that math helps me understand the world around me.</a:t>
                      </a:r>
                    </a:p>
                  </a:txBody>
                  <a:tcPr marL="68580" marR="68580" marT="0" marB="0" anchor="ctr"/>
                </a:tc>
                <a:tc>
                  <a:txBody>
                    <a:bodyPr/>
                    <a:lstStyle/>
                    <a:p>
                      <a:pPr>
                        <a:buNone/>
                      </a:pPr>
                      <a:r>
                        <a:rPr lang="en-CA" sz="1400" dirty="0"/>
                        <a:t>I can show the same math idea in more than one way. </a:t>
                      </a:r>
                    </a:p>
                    <a:p>
                      <a:pPr>
                        <a:buNone/>
                      </a:pPr>
                      <a:r>
                        <a:rPr lang="en-CA" sz="1400" dirty="0"/>
                        <a:t>I can decide which representation helps me solve a problem best. </a:t>
                      </a:r>
                    </a:p>
                    <a:p>
                      <a:pPr>
                        <a:buNone/>
                      </a:pPr>
                      <a:r>
                        <a:rPr lang="en-CA" sz="1400" dirty="0"/>
                        <a:t>I can use different strategies when I get stuck. </a:t>
                      </a:r>
                    </a:p>
                    <a:p>
                      <a:pPr>
                        <a:buNone/>
                      </a:pPr>
                      <a:r>
                        <a:rPr lang="en-CA" sz="1400" dirty="0"/>
                        <a:t>I can challenge myself to try new and harder math problems.</a:t>
                      </a:r>
                      <a:endParaRPr lang="en-CA" sz="1400" kern="100" dirty="0">
                        <a:solidFill>
                          <a:srgbClr val="000000"/>
                        </a:solidFill>
                        <a:effectLst/>
                        <a:latin typeface="+mn-lt"/>
                        <a:ea typeface="Aptos" panose="020B0004020202020204" pitchFamily="34" charset="0"/>
                      </a:endParaRPr>
                    </a:p>
                  </a:txBody>
                  <a:tcPr marL="68580" marR="68580" marT="0" marB="0" anchor="ctr"/>
                </a:tc>
                <a:extLst>
                  <a:ext uri="{0D108BD9-81ED-4DB2-BD59-A6C34878D82A}">
                    <a16:rowId xmlns:a16="http://schemas.microsoft.com/office/drawing/2014/main" val="2251725245"/>
                  </a:ext>
                </a:extLst>
              </a:tr>
              <a:tr h="769454">
                <a:tc>
                  <a:txBody>
                    <a:bodyPr/>
                    <a:lstStyle/>
                    <a:p>
                      <a:pPr algn="ctr"/>
                      <a:r>
                        <a:rPr lang="en-US" sz="1800" dirty="0">
                          <a:latin typeface="+mn-lt"/>
                        </a:rPr>
                        <a:t>8</a:t>
                      </a:r>
                    </a:p>
                  </a:txBody>
                  <a:tcPr/>
                </a:tc>
                <a:tc>
                  <a:txBody>
                    <a:bodyPr/>
                    <a:lstStyle/>
                    <a:p>
                      <a:pPr>
                        <a:buNone/>
                      </a:pPr>
                      <a:r>
                        <a:rPr lang="en-CA" sz="1400" dirty="0"/>
                        <a:t>Discovering the Pythagorean Relationship</a:t>
                      </a:r>
                      <a:endParaRPr lang="en-CA" sz="1400" kern="100" dirty="0">
                        <a:solidFill>
                          <a:srgbClr val="000000"/>
                        </a:solidFill>
                        <a:effectLst/>
                        <a:latin typeface="+mn-lt"/>
                        <a:ea typeface="Aptos" panose="020B0004020202020204" pitchFamily="34" charset="0"/>
                      </a:endParaRPr>
                    </a:p>
                  </a:txBody>
                  <a:tcPr marL="68580" marR="68580" marT="0" marB="0" anchor="ctr"/>
                </a:tc>
                <a:tc>
                  <a:txBody>
                    <a:bodyPr/>
                    <a:lstStyle/>
                    <a:p>
                      <a:pPr>
                        <a:buNone/>
                      </a:pPr>
                      <a:r>
                        <a:rPr lang="en-CA" sz="1400" dirty="0"/>
                        <a:t>I know that the Pythagorean relationship connects the sides of a right triangle. </a:t>
                      </a:r>
                    </a:p>
                    <a:p>
                      <a:pPr>
                        <a:buNone/>
                      </a:pPr>
                      <a:r>
                        <a:rPr lang="en-CA" sz="1400" dirty="0"/>
                        <a:t>I know that models and diagrams can help me understand math concepts.</a:t>
                      </a:r>
                      <a:endParaRPr lang="en-CA" sz="1400" kern="100" dirty="0">
                        <a:solidFill>
                          <a:srgbClr val="000000"/>
                        </a:solidFill>
                        <a:effectLst/>
                        <a:latin typeface="+mn-lt"/>
                        <a:ea typeface="Aptos" panose="020B0004020202020204" pitchFamily="34" charset="0"/>
                      </a:endParaRPr>
                    </a:p>
                  </a:txBody>
                  <a:tcPr marL="68580" marR="68580" marT="0" marB="0" anchor="ctr"/>
                </a:tc>
                <a:tc>
                  <a:txBody>
                    <a:bodyPr/>
                    <a:lstStyle/>
                    <a:p>
                      <a:pPr>
                        <a:buNone/>
                      </a:pPr>
                      <a:r>
                        <a:rPr lang="en-CA" sz="1400" dirty="0"/>
                        <a:t>I can use pictures, models, and math equations to explain my thinking. </a:t>
                      </a:r>
                    </a:p>
                    <a:p>
                      <a:pPr>
                        <a:buNone/>
                      </a:pPr>
                      <a:r>
                        <a:rPr lang="en-CA" sz="1400" dirty="0"/>
                        <a:t>I can explain the relationship using models and diagrams. </a:t>
                      </a:r>
                    </a:p>
                    <a:p>
                      <a:pPr>
                        <a:buNone/>
                      </a:pPr>
                      <a:r>
                        <a:rPr lang="en-CA" sz="1400" dirty="0"/>
                        <a:t>I can ask questions and learn from my mistakes.</a:t>
                      </a:r>
                      <a:endParaRPr lang="en-CA" sz="1400" kern="100" dirty="0">
                        <a:solidFill>
                          <a:srgbClr val="000000"/>
                        </a:solidFill>
                        <a:effectLst/>
                        <a:latin typeface="+mn-lt"/>
                        <a:ea typeface="Aptos" panose="020B0004020202020204" pitchFamily="34" charset="0"/>
                      </a:endParaRPr>
                    </a:p>
                  </a:txBody>
                  <a:tcPr marL="68580" marR="68580" marT="0" marB="0" anchor="ctr"/>
                </a:tc>
                <a:extLst>
                  <a:ext uri="{0D108BD9-81ED-4DB2-BD59-A6C34878D82A}">
                    <a16:rowId xmlns:a16="http://schemas.microsoft.com/office/drawing/2014/main" val="2633792590"/>
                  </a:ext>
                </a:extLst>
              </a:tr>
            </a:tbl>
          </a:graphicData>
        </a:graphic>
      </p:graphicFrame>
      <p:sp>
        <p:nvSpPr>
          <p:cNvPr id="5" name="TextBox 4">
            <a:extLst>
              <a:ext uri="{FF2B5EF4-FFF2-40B4-BE49-F238E27FC236}">
                <a16:creationId xmlns:a16="http://schemas.microsoft.com/office/drawing/2014/main" id="{E37491D7-F377-E566-C876-8E561AE32395}"/>
              </a:ext>
            </a:extLst>
          </p:cNvPr>
          <p:cNvSpPr txBox="1"/>
          <p:nvPr/>
        </p:nvSpPr>
        <p:spPr>
          <a:xfrm>
            <a:off x="502276" y="268501"/>
            <a:ext cx="11689724" cy="369332"/>
          </a:xfrm>
          <a:prstGeom prst="rect">
            <a:avLst/>
          </a:prstGeom>
          <a:noFill/>
        </p:spPr>
        <p:txBody>
          <a:bodyPr wrap="square">
            <a:spAutoFit/>
          </a:bodyPr>
          <a:lstStyle/>
          <a:p>
            <a:pPr>
              <a:defRPr/>
            </a:pPr>
            <a:r>
              <a:rPr lang="en-CA" b="1" dirty="0">
                <a:ea typeface="Roboto Condensed" panose="02000000000000000000" pitchFamily="2" charset="0"/>
              </a:rPr>
              <a:t>Unit: </a:t>
            </a:r>
            <a:r>
              <a:rPr lang="en-CA" b="1" dirty="0">
                <a:solidFill>
                  <a:schemeClr val="dk1"/>
                </a:solidFill>
              </a:rPr>
              <a:t>Standard - E2. Measurement: </a:t>
            </a:r>
            <a:r>
              <a:rPr lang="en-CA" dirty="0">
                <a:solidFill>
                  <a:schemeClr val="dk1"/>
                </a:solidFill>
              </a:rPr>
              <a:t>compare, estimate, and determine measurements in various contexts</a:t>
            </a:r>
            <a:endParaRPr lang="en-US" dirty="0">
              <a:solidFill>
                <a:schemeClr val="dk1"/>
              </a:solidFill>
              <a:ea typeface="Roboto Condensed" panose="02000000000000000000" pitchFamily="2" charset="0"/>
            </a:endParaRPr>
          </a:p>
        </p:txBody>
      </p:sp>
    </p:spTree>
    <p:extLst>
      <p:ext uri="{BB962C8B-B14F-4D97-AF65-F5344CB8AC3E}">
        <p14:creationId xmlns:p14="http://schemas.microsoft.com/office/powerpoint/2010/main" val="2074954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8EB23-DB97-493D-18FF-7C7AB0B3E0B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A361042-3F05-ADFC-BABD-BC53B5441149}"/>
              </a:ext>
            </a:extLst>
          </p:cNvPr>
          <p:cNvSpPr txBox="1"/>
          <p:nvPr/>
        </p:nvSpPr>
        <p:spPr>
          <a:xfrm>
            <a:off x="502276" y="850877"/>
            <a:ext cx="11187448" cy="1754326"/>
          </a:xfrm>
          <a:prstGeom prst="rect">
            <a:avLst/>
          </a:prstGeom>
          <a:noFill/>
        </p:spPr>
        <p:txBody>
          <a:bodyPr wrap="square" rtlCol="0">
            <a:spAutoFit/>
          </a:bodyPr>
          <a:lstStyle/>
          <a:p>
            <a:r>
              <a:rPr lang="en-US" dirty="0"/>
              <a:t>Block allotted to teach: 10 blocks </a:t>
            </a:r>
          </a:p>
          <a:p>
            <a:endParaRPr lang="en-US" dirty="0"/>
          </a:p>
          <a:p>
            <a:r>
              <a:rPr lang="en-US" dirty="0"/>
              <a:t>Minutes in a block: 60 min</a:t>
            </a:r>
          </a:p>
          <a:p>
            <a:endParaRPr lang="en-US" dirty="0"/>
          </a:p>
          <a:p>
            <a:r>
              <a:rPr lang="en-US" b="1" dirty="0"/>
              <a:t>Micro Lessons</a:t>
            </a:r>
          </a:p>
          <a:p>
            <a:endParaRPr lang="en-US" b="1" dirty="0"/>
          </a:p>
        </p:txBody>
      </p:sp>
      <p:graphicFrame>
        <p:nvGraphicFramePr>
          <p:cNvPr id="3" name="Table 2">
            <a:extLst>
              <a:ext uri="{FF2B5EF4-FFF2-40B4-BE49-F238E27FC236}">
                <a16:creationId xmlns:a16="http://schemas.microsoft.com/office/drawing/2014/main" id="{33AB178F-A70F-A6A7-2A1A-CDD6D5DFC4CA}"/>
              </a:ext>
            </a:extLst>
          </p:cNvPr>
          <p:cNvGraphicFramePr>
            <a:graphicFrameLocks noGrp="1"/>
          </p:cNvGraphicFramePr>
          <p:nvPr/>
        </p:nvGraphicFramePr>
        <p:xfrm>
          <a:off x="502276" y="2383480"/>
          <a:ext cx="11347602" cy="3237830"/>
        </p:xfrm>
        <a:graphic>
          <a:graphicData uri="http://schemas.openxmlformats.org/drawingml/2006/table">
            <a:tbl>
              <a:tblPr firstRow="1" bandRow="1">
                <a:tableStyleId>{5940675A-B579-460E-94D1-54222C63F5DA}</a:tableStyleId>
              </a:tblPr>
              <a:tblGrid>
                <a:gridCol w="559081">
                  <a:extLst>
                    <a:ext uri="{9D8B030D-6E8A-4147-A177-3AD203B41FA5}">
                      <a16:colId xmlns:a16="http://schemas.microsoft.com/office/drawing/2014/main" val="4148128826"/>
                    </a:ext>
                  </a:extLst>
                </a:gridCol>
                <a:gridCol w="1110343">
                  <a:extLst>
                    <a:ext uri="{9D8B030D-6E8A-4147-A177-3AD203B41FA5}">
                      <a16:colId xmlns:a16="http://schemas.microsoft.com/office/drawing/2014/main" val="2974733432"/>
                    </a:ext>
                  </a:extLst>
                </a:gridCol>
                <a:gridCol w="4327071">
                  <a:extLst>
                    <a:ext uri="{9D8B030D-6E8A-4147-A177-3AD203B41FA5}">
                      <a16:colId xmlns:a16="http://schemas.microsoft.com/office/drawing/2014/main" val="3093430100"/>
                    </a:ext>
                  </a:extLst>
                </a:gridCol>
                <a:gridCol w="5351107">
                  <a:extLst>
                    <a:ext uri="{9D8B030D-6E8A-4147-A177-3AD203B41FA5}">
                      <a16:colId xmlns:a16="http://schemas.microsoft.com/office/drawing/2014/main" val="3665180301"/>
                    </a:ext>
                  </a:extLst>
                </a:gridCol>
              </a:tblGrid>
              <a:tr h="445435">
                <a:tc rowSpan="2">
                  <a:txBody>
                    <a:bodyPr/>
                    <a:lstStyle/>
                    <a:p>
                      <a:pPr algn="ctr"/>
                      <a:r>
                        <a:rPr lang="en-US" sz="1800" b="1" dirty="0">
                          <a:latin typeface="+mn-lt"/>
                        </a:rPr>
                        <a:t>#</a:t>
                      </a:r>
                    </a:p>
                  </a:txBody>
                  <a:tcPr/>
                </a:tc>
                <a:tc rowSpan="2">
                  <a:txBody>
                    <a:bodyPr/>
                    <a:lstStyle/>
                    <a:p>
                      <a:r>
                        <a:rPr lang="en-US" sz="1800" b="1" dirty="0">
                          <a:latin typeface="+mn-lt"/>
                        </a:rPr>
                        <a:t>Idea</a:t>
                      </a:r>
                    </a:p>
                  </a:txBody>
                  <a:tcPr/>
                </a:tc>
                <a:tc gridSpan="2">
                  <a:txBody>
                    <a:bodyPr/>
                    <a:lstStyle/>
                    <a:p>
                      <a:pPr algn="ctr"/>
                      <a:r>
                        <a:rPr lang="en-US" sz="1800" b="1" dirty="0">
                          <a:latin typeface="+mn-lt"/>
                        </a:rPr>
                        <a:t>Micro goals</a:t>
                      </a:r>
                    </a:p>
                  </a:txBody>
                  <a:tcPr/>
                </a:tc>
                <a:tc hMerge="1">
                  <a:txBody>
                    <a:bodyPr/>
                    <a:lstStyle/>
                    <a:p>
                      <a:endParaRPr lang="en-US" sz="1800" b="1" dirty="0">
                        <a:latin typeface="+mn-lt"/>
                      </a:endParaRPr>
                    </a:p>
                  </a:txBody>
                  <a:tcPr/>
                </a:tc>
                <a:extLst>
                  <a:ext uri="{0D108BD9-81ED-4DB2-BD59-A6C34878D82A}">
                    <a16:rowId xmlns:a16="http://schemas.microsoft.com/office/drawing/2014/main" val="2299178589"/>
                  </a:ext>
                </a:extLst>
              </a:tr>
              <a:tr h="445435">
                <a:tc vMerge="1">
                  <a:txBody>
                    <a:bodyPr/>
                    <a:lstStyle/>
                    <a:p>
                      <a:pPr algn="ctr"/>
                      <a:endParaRPr lang="en-US" sz="1800" b="1" dirty="0">
                        <a:latin typeface="+mn-lt"/>
                      </a:endParaRPr>
                    </a:p>
                  </a:txBody>
                  <a:tcPr/>
                </a:tc>
                <a:tc vMerge="1">
                  <a:txBody>
                    <a:bodyPr/>
                    <a:lstStyle/>
                    <a:p>
                      <a:endParaRPr lang="en-US" sz="1800" b="1" dirty="0">
                        <a:latin typeface="+mn-lt"/>
                      </a:endParaRPr>
                    </a:p>
                  </a:txBody>
                  <a:tcPr/>
                </a:tc>
                <a:tc>
                  <a:txBody>
                    <a:bodyPr/>
                    <a:lstStyle/>
                    <a:p>
                      <a:r>
                        <a:rPr lang="en-US" sz="1600" b="1" dirty="0">
                          <a:latin typeface="+mn-lt"/>
                        </a:rPr>
                        <a:t>What do students need to know?</a:t>
                      </a:r>
                    </a:p>
                  </a:txBody>
                  <a:tcPr/>
                </a:tc>
                <a:tc>
                  <a:txBody>
                    <a:bodyPr/>
                    <a:lstStyle/>
                    <a:p>
                      <a:r>
                        <a:rPr lang="en-US" sz="1600" b="1" dirty="0"/>
                        <a:t>What do student need to do?</a:t>
                      </a:r>
                    </a:p>
                  </a:txBody>
                  <a:tcPr/>
                </a:tc>
                <a:extLst>
                  <a:ext uri="{0D108BD9-81ED-4DB2-BD59-A6C34878D82A}">
                    <a16:rowId xmlns:a16="http://schemas.microsoft.com/office/drawing/2014/main" val="1783797118"/>
                  </a:ext>
                </a:extLst>
              </a:tr>
              <a:tr h="586332">
                <a:tc>
                  <a:txBody>
                    <a:bodyPr/>
                    <a:lstStyle/>
                    <a:p>
                      <a:pPr algn="ctr"/>
                      <a:r>
                        <a:rPr lang="en-US" sz="1800" dirty="0">
                          <a:latin typeface="+mn-lt"/>
                        </a:rPr>
                        <a:t>9</a:t>
                      </a:r>
                    </a:p>
                  </a:txBody>
                  <a:tcPr/>
                </a:tc>
                <a:tc>
                  <a:txBody>
                    <a:bodyPr/>
                    <a:lstStyle/>
                    <a:p>
                      <a:pPr>
                        <a:buNone/>
                      </a:pPr>
                      <a:r>
                        <a:rPr lang="en-CA" sz="1400" dirty="0"/>
                        <a:t>Solving Problems with the Pythagorean Theorem</a:t>
                      </a:r>
                      <a:endParaRPr lang="en-CA" sz="1400" kern="100" dirty="0">
                        <a:solidFill>
                          <a:srgbClr val="000000"/>
                        </a:solidFill>
                        <a:effectLst/>
                        <a:latin typeface="+mn-lt"/>
                        <a:ea typeface="Aptos" panose="020B0004020202020204" pitchFamily="34" charset="0"/>
                      </a:endParaRPr>
                    </a:p>
                  </a:txBody>
                  <a:tcPr marL="68580" marR="68580" marT="0" marB="0" anchor="ctr"/>
                </a:tc>
                <a:tc>
                  <a:txBody>
                    <a:bodyPr/>
                    <a:lstStyle/>
                    <a:p>
                      <a:r>
                        <a:rPr lang="en-CA" sz="1400" dirty="0"/>
                        <a:t>I know that the Pythagorean Theorem can help find a missing side length in a right triangle. </a:t>
                      </a:r>
                    </a:p>
                    <a:p>
                      <a:r>
                        <a:rPr lang="en-CA" sz="1400" dirty="0"/>
                        <a:t>I know that math can help me in other subjects and everyday situations.</a:t>
                      </a:r>
                    </a:p>
                  </a:txBody>
                  <a:tcPr marL="68580" marR="68580" marT="0" marB="0" anchor="ctr"/>
                </a:tc>
                <a:tc>
                  <a:txBody>
                    <a:bodyPr/>
                    <a:lstStyle/>
                    <a:p>
                      <a:r>
                        <a:rPr lang="en-CA" sz="1400" dirty="0"/>
                        <a:t>I can use the Pythagorean Theorem to find an unknown side in a right triangle. </a:t>
                      </a:r>
                    </a:p>
                    <a:p>
                      <a:r>
                        <a:rPr lang="en-CA" sz="1400" dirty="0"/>
                        <a:t>I can solve real-world problems involving right triangles. </a:t>
                      </a:r>
                    </a:p>
                    <a:p>
                      <a:r>
                        <a:rPr lang="en-CA" sz="1400" dirty="0"/>
                        <a:t>I can connect math to science, technology, art, and everyday life. </a:t>
                      </a:r>
                    </a:p>
                    <a:p>
                      <a:r>
                        <a:rPr lang="en-CA" sz="1400" dirty="0"/>
                        <a:t>I can persevere when math feels hard.</a:t>
                      </a:r>
                    </a:p>
                  </a:txBody>
                  <a:tcPr marL="68580" marR="68580" marT="0" marB="0" anchor="ctr"/>
                </a:tc>
                <a:extLst>
                  <a:ext uri="{0D108BD9-81ED-4DB2-BD59-A6C34878D82A}">
                    <a16:rowId xmlns:a16="http://schemas.microsoft.com/office/drawing/2014/main" val="4161094628"/>
                  </a:ext>
                </a:extLst>
              </a:tr>
              <a:tr h="586332">
                <a:tc>
                  <a:txBody>
                    <a:bodyPr/>
                    <a:lstStyle/>
                    <a:p>
                      <a:pPr algn="ctr"/>
                      <a:r>
                        <a:rPr lang="en-US" sz="1800" dirty="0">
                          <a:latin typeface="+mn-lt"/>
                        </a:rPr>
                        <a:t>10</a:t>
                      </a:r>
                    </a:p>
                  </a:txBody>
                  <a:tcPr/>
                </a:tc>
                <a:tc>
                  <a:txBody>
                    <a:bodyPr/>
                    <a:lstStyle/>
                    <a:p>
                      <a:pPr>
                        <a:buNone/>
                      </a:pPr>
                      <a:r>
                        <a:rPr lang="en-CA" sz="1400" dirty="0"/>
                        <a:t>Culminating Task &amp; Reflection</a:t>
                      </a:r>
                      <a:endParaRPr lang="en-CA" sz="1400" kern="100" dirty="0">
                        <a:solidFill>
                          <a:srgbClr val="000000"/>
                        </a:solidFill>
                        <a:effectLst/>
                        <a:latin typeface="+mn-lt"/>
                        <a:ea typeface="Aptos" panose="020B0004020202020204" pitchFamily="34" charset="0"/>
                      </a:endParaRPr>
                    </a:p>
                  </a:txBody>
                  <a:tcPr marL="68580" marR="68580" marT="0" marB="0" anchor="ctr"/>
                </a:tc>
                <a:tc>
                  <a:txBody>
                    <a:bodyPr/>
                    <a:lstStyle/>
                    <a:p>
                      <a:endParaRPr lang="en-CA" sz="1400" dirty="0"/>
                    </a:p>
                  </a:txBody>
                  <a:tcPr marL="68580" marR="68580" marT="0" marB="0" anchor="ctr"/>
                </a:tc>
                <a:tc>
                  <a:txBody>
                    <a:bodyPr/>
                    <a:lstStyle/>
                    <a:p>
                      <a:r>
                        <a:rPr lang="en-CA" sz="1400" dirty="0"/>
                        <a:t>I can use math to solve problems that matter to me. </a:t>
                      </a:r>
                    </a:p>
                    <a:p>
                      <a:r>
                        <a:rPr lang="en-CA" sz="1400" dirty="0"/>
                        <a:t>I can explain my thinking clearly using math tools and representations. </a:t>
                      </a:r>
                    </a:p>
                    <a:p>
                      <a:r>
                        <a:rPr lang="en-CA" sz="1400" dirty="0"/>
                        <a:t>I can connect what I learn in math to real-life situations. </a:t>
                      </a:r>
                    </a:p>
                    <a:p>
                      <a:r>
                        <a:rPr lang="en-CA" sz="1400" dirty="0"/>
                        <a:t>I can stay positive and believe that I can improve in math. </a:t>
                      </a:r>
                    </a:p>
                    <a:p>
                      <a:r>
                        <a:rPr lang="en-CA" sz="1400" dirty="0"/>
                        <a:t>I can challenge myself with difficult math problems.</a:t>
                      </a:r>
                    </a:p>
                  </a:txBody>
                  <a:tcPr marL="68580" marR="68580" marT="0" marB="0" anchor="ctr"/>
                </a:tc>
                <a:extLst>
                  <a:ext uri="{0D108BD9-81ED-4DB2-BD59-A6C34878D82A}">
                    <a16:rowId xmlns:a16="http://schemas.microsoft.com/office/drawing/2014/main" val="812532560"/>
                  </a:ext>
                </a:extLst>
              </a:tr>
            </a:tbl>
          </a:graphicData>
        </a:graphic>
      </p:graphicFrame>
      <p:sp>
        <p:nvSpPr>
          <p:cNvPr id="5" name="TextBox 4">
            <a:extLst>
              <a:ext uri="{FF2B5EF4-FFF2-40B4-BE49-F238E27FC236}">
                <a16:creationId xmlns:a16="http://schemas.microsoft.com/office/drawing/2014/main" id="{7B32C7C8-61B9-DBDC-CBCD-E29ECAA45DF1}"/>
              </a:ext>
            </a:extLst>
          </p:cNvPr>
          <p:cNvSpPr txBox="1"/>
          <p:nvPr/>
        </p:nvSpPr>
        <p:spPr>
          <a:xfrm>
            <a:off x="502276" y="268501"/>
            <a:ext cx="11689724" cy="369332"/>
          </a:xfrm>
          <a:prstGeom prst="rect">
            <a:avLst/>
          </a:prstGeom>
          <a:noFill/>
        </p:spPr>
        <p:txBody>
          <a:bodyPr wrap="square">
            <a:spAutoFit/>
          </a:bodyPr>
          <a:lstStyle/>
          <a:p>
            <a:pPr>
              <a:defRPr/>
            </a:pPr>
            <a:r>
              <a:rPr lang="en-CA" b="1" dirty="0">
                <a:ea typeface="Roboto Condensed" panose="02000000000000000000" pitchFamily="2" charset="0"/>
              </a:rPr>
              <a:t>Unit: </a:t>
            </a:r>
            <a:r>
              <a:rPr lang="en-CA" b="1" dirty="0">
                <a:solidFill>
                  <a:schemeClr val="dk1"/>
                </a:solidFill>
              </a:rPr>
              <a:t>Standard - E2. Measurement: </a:t>
            </a:r>
            <a:r>
              <a:rPr lang="en-CA" dirty="0">
                <a:solidFill>
                  <a:schemeClr val="dk1"/>
                </a:solidFill>
              </a:rPr>
              <a:t>compare, estimate, and determine measurements in various contexts</a:t>
            </a:r>
            <a:endParaRPr lang="en-US" dirty="0">
              <a:solidFill>
                <a:schemeClr val="dk1"/>
              </a:solidFill>
              <a:ea typeface="Roboto Condensed" panose="02000000000000000000" pitchFamily="2" charset="0"/>
            </a:endParaRPr>
          </a:p>
        </p:txBody>
      </p:sp>
    </p:spTree>
    <p:extLst>
      <p:ext uri="{BB962C8B-B14F-4D97-AF65-F5344CB8AC3E}">
        <p14:creationId xmlns:p14="http://schemas.microsoft.com/office/powerpoint/2010/main" val="11237653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1224</Words>
  <Application>Microsoft Macintosh PowerPoint</Application>
  <PresentationFormat>Widescreen</PresentationFormat>
  <Paragraphs>137</Paragraphs>
  <Slides>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Aptos</vt:lpstr>
      <vt:lpstr>Aptos Display</vt:lpstr>
      <vt:lpstr>Arial</vt:lpstr>
      <vt:lpstr>Roboto Condensed</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Shelley Moore</dc:creator>
  <cp:lastModifiedBy>Shelley Moore</cp:lastModifiedBy>
  <cp:revision>1</cp:revision>
  <dcterms:created xsi:type="dcterms:W3CDTF">2026-05-27T03:15:11Z</dcterms:created>
  <dcterms:modified xsi:type="dcterms:W3CDTF">2026-05-27T03:15:42Z</dcterms:modified>
</cp:coreProperties>
</file>