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503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napToGrid="0">
      <p:cViewPr>
        <p:scale>
          <a:sx n="142" d="100"/>
          <a:sy n="142" d="100"/>
        </p:scale>
        <p:origin x="144" y="-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260AB-C4EC-ED45-A7F4-58A78DD9D161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271A9-59AD-9B49-8AB4-A06C99F60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1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9630C-5CB5-DF8C-5571-C2E01CA33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78A62F-D8A0-9747-ADEB-A9F81ED50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1DF03-FB0A-66D9-5F4C-5C1D82A29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83BB5-3B55-A032-2428-C1132473AD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C03EE-B6C2-4E4E-A680-9F6C68FC74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44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273DC-60E2-D1CE-E078-8BAF76DAE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81567D-5997-D6DB-15B9-ECF02DEC2C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38444-57E6-74C9-5006-2AD4DC79C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E8F42-1270-DF00-33B8-8173B3782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99ECA-734A-F68D-BE8E-0EAABA0D6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7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5BD9-9DA8-97E4-8568-8BA853274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049BD9-7F53-2A23-EF42-BC4202A81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CBC2F-DD01-3F49-9A10-E9966F10F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8D7F3-669F-957F-46A9-DD864A3BC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A7B92-0D53-B106-7443-ECCA99886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8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4009B3-A02D-B31F-6AFF-1DA37E3AA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8A01F1-6042-AC2D-0D1E-30A17A6F7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9C25F-A3C0-040D-F66B-6350AAB4A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4ACE3-08DC-401D-23A3-468768C7D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46B73-BB3B-2D4C-61EC-D1168A356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35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3877B-758C-3F9E-5E07-BC40C8B67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AB4D-0B9A-D7C7-C91E-8C78CBBC9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924F0-54D3-637E-6A98-E53CEF47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B4856-10F4-EFB6-8B9E-B14C70E83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B1800-1C49-7792-7576-B3B8DB09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82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A12F2-5164-E0FB-C1A0-90F8024D0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4B8FD-3041-738B-3CDE-816969DE4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4A5-0960-B35C-42D8-5F1ABC9EF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0D0D0-DF32-6DCA-C540-3F41D4E2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3F21D-1BBB-3A32-8D43-726B7E62D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02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99C20-20BE-6FDF-4CD6-E09E9225C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B0075-1D8D-ECC4-A7EE-38415BA45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70AF9-CBB7-F12F-75C6-016F0DAF0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48302-F859-602E-42AE-6D0C215B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5ED87-06AD-EDCB-E41F-28B3DE839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3955A7-B523-ABC9-475E-73DF85838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3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C43AA-8BCF-0F80-E1FA-AA3BA965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54DB3-4F3B-6EBB-EC91-E0C922BE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46CF4-92CC-F1FB-F96F-081148FBD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C30852-B854-48EA-F235-6E11DAD79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BF3502-3880-7E37-F7A1-60C837ED8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2DF1E1-712F-602C-656E-0CC192F07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7B36C0-10FB-89B0-2193-90602794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A7640E-6F73-50D9-B750-38535A89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5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6E6B7-8643-BD0B-5B3E-6CD64748A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8A758B-92F9-9B06-243E-0D151FEC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0A1999-6A6A-A7EA-7DDC-D1C076CF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72C2D3-2C46-33F7-4B65-BE120B122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69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946221-8091-6ED2-4167-B44F2334A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8CB43-C45B-767E-4D04-52727807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7319C-2348-E322-5936-83669353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00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3664A-641F-1733-4CBD-DBF68D985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3A474-B882-B886-07E5-5FAEA6ED6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DFB94-CA56-3041-890F-76E2B70C7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3E93E-6295-18C5-0FCB-382290AF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E9AB1-815F-CA0C-0335-7195A8C87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C8046-DD71-EDC8-A99D-1AC769D65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14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7AD6-F2E9-A7FE-2548-E00633756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777C30-FAF0-C11B-F4A1-C1FD93975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C3206-D1A8-B9A3-6C1A-D4E29E8AB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3CF7F-4909-F8FD-660C-838ADCB8C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79884B-5F57-9D60-A80E-EC6A2234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7E1C2-07C4-6995-F10D-7901C82B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A7F953-ED59-7C8F-CBF6-8F06D62B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20455-7D78-9712-502B-23F483A61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04392-A3BF-982E-6599-6C1AB6F6A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C28A42-D9B5-624A-B1BE-7A1A47B786ED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AE03D-6410-F623-18EC-31CAFEDC9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F6635-BE4D-BC99-A953-4686B1ADC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B41296-8706-D645-828F-8EBC2819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2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407DD-6189-9308-94C5-1C90B6280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2791B4F-E046-CAB4-7BC6-0DF4DB868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771683"/>
              </p:ext>
            </p:extLst>
          </p:nvPr>
        </p:nvGraphicFramePr>
        <p:xfrm>
          <a:off x="82211" y="56789"/>
          <a:ext cx="11959101" cy="6531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592">
                  <a:extLst>
                    <a:ext uri="{9D8B030D-6E8A-4147-A177-3AD203B41FA5}">
                      <a16:colId xmlns:a16="http://schemas.microsoft.com/office/drawing/2014/main" val="1252164106"/>
                    </a:ext>
                  </a:extLst>
                </a:gridCol>
                <a:gridCol w="1628678">
                  <a:extLst>
                    <a:ext uri="{9D8B030D-6E8A-4147-A177-3AD203B41FA5}">
                      <a16:colId xmlns:a16="http://schemas.microsoft.com/office/drawing/2014/main" val="859898361"/>
                    </a:ext>
                  </a:extLst>
                </a:gridCol>
                <a:gridCol w="2354824">
                  <a:extLst>
                    <a:ext uri="{9D8B030D-6E8A-4147-A177-3AD203B41FA5}">
                      <a16:colId xmlns:a16="http://schemas.microsoft.com/office/drawing/2014/main" val="1800838576"/>
                    </a:ext>
                  </a:extLst>
                </a:gridCol>
                <a:gridCol w="547093">
                  <a:extLst>
                    <a:ext uri="{9D8B030D-6E8A-4147-A177-3AD203B41FA5}">
                      <a16:colId xmlns:a16="http://schemas.microsoft.com/office/drawing/2014/main" val="1022019345"/>
                    </a:ext>
                  </a:extLst>
                </a:gridCol>
                <a:gridCol w="2326296">
                  <a:extLst>
                    <a:ext uri="{9D8B030D-6E8A-4147-A177-3AD203B41FA5}">
                      <a16:colId xmlns:a16="http://schemas.microsoft.com/office/drawing/2014/main" val="4223494784"/>
                    </a:ext>
                  </a:extLst>
                </a:gridCol>
                <a:gridCol w="3302702">
                  <a:extLst>
                    <a:ext uri="{9D8B030D-6E8A-4147-A177-3AD203B41FA5}">
                      <a16:colId xmlns:a16="http://schemas.microsoft.com/office/drawing/2014/main" val="1779568675"/>
                    </a:ext>
                  </a:extLst>
                </a:gridCol>
              </a:tblGrid>
              <a:tr h="194356">
                <a:tc gridSpan="2"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Class: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Subject</a:t>
                      </a:r>
                      <a:r>
                        <a:rPr lang="en-US" sz="850" b="1" baseline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/Topic(s):</a:t>
                      </a:r>
                      <a:endParaRPr lang="en-US" sz="85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Subject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/Topic(s):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Math 7/8: Volume &amp; Surface Area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90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Planning Team:</a:t>
                      </a:r>
                      <a:endParaRPr lang="en-US" sz="850" dirty="0"/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941">
                <a:tc gridSpan="5">
                  <a:txBody>
                    <a:bodyPr/>
                    <a:lstStyle/>
                    <a:p>
                      <a:r>
                        <a:rPr lang="en-CA" sz="85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Standard:</a:t>
                      </a:r>
                      <a:endParaRPr lang="en-CA" sz="85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Unit Guiding Question(s):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sz="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Unit Guiding Question(s):</a:t>
                      </a:r>
                      <a:endParaRPr lang="en-US" sz="850" dirty="0"/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821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A" sz="85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Vocabulary to know and use:</a:t>
                      </a:r>
                      <a:endParaRPr lang="en-CA" sz="85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CA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752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Unit Goals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CA" sz="850" b="1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Curricular Language</a:t>
                      </a:r>
                      <a:endParaRPr lang="en-US" sz="850" b="1" dirty="0">
                        <a:solidFill>
                          <a:schemeClr val="bg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bg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1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Student Friendly Language Learning Goal</a:t>
                      </a: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1" dirty="0">
                          <a:solidFill>
                            <a:schemeClr val="bg1"/>
                          </a:solidFill>
                          <a:latin typeface="+mn-lt"/>
                        </a:rPr>
                        <a:t>What do students need to know</a:t>
                      </a: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chemeClr val="bg1"/>
                          </a:solidFill>
                          <a:latin typeface="+mn-lt"/>
                        </a:rPr>
                        <a:t>What do student need to know</a:t>
                      </a:r>
                      <a:endParaRPr lang="en-US" sz="9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bg1"/>
                          </a:solidFill>
                          <a:latin typeface="+mn-lt"/>
                        </a:rPr>
                        <a:t>What do student need to do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539396"/>
                  </a:ext>
                </a:extLst>
              </a:tr>
              <a:tr h="903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85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Sub-Standard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850" b="1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CA" sz="85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5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how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surface area </a:t>
                      </a:r>
                      <a:r>
                        <a:rPr lang="en-US" sz="900" dirty="0">
                          <a:latin typeface="+mn-lt"/>
                        </a:rPr>
                        <a:t>and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area</a:t>
                      </a:r>
                      <a:r>
                        <a:rPr lang="en-US" sz="900" dirty="0">
                          <a:latin typeface="+mn-lt"/>
                        </a:rPr>
                        <a:t> are different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how to figure out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surface area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why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nets</a:t>
                      </a:r>
                      <a:r>
                        <a:rPr lang="en-US" sz="900" dirty="0">
                          <a:latin typeface="+mn-lt"/>
                        </a:rPr>
                        <a:t> are useful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the different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parts</a:t>
                      </a:r>
                      <a:r>
                        <a:rPr lang="en-US" sz="900" dirty="0">
                          <a:latin typeface="+mn-lt"/>
                        </a:rPr>
                        <a:t> of a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3D objects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formulas</a:t>
                      </a:r>
                      <a:r>
                        <a:rPr lang="en-US" sz="900" dirty="0">
                          <a:latin typeface="+mn-lt"/>
                        </a:rPr>
                        <a:t> to help me figure out </a:t>
                      </a:r>
                      <a:r>
                        <a:rPr lang="en-US" sz="900" dirty="0">
                          <a:solidFill>
                            <a:srgbClr val="FF0000"/>
                          </a:solidFill>
                          <a:latin typeface="+mn-lt"/>
                        </a:rPr>
                        <a:t>surface area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85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Sub-Standard</a:t>
                      </a:r>
                    </a:p>
                    <a:p>
                      <a:endParaRPr lang="en-US" sz="85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tabLst>
                          <a:tab pos="928688" algn="l"/>
                        </a:tabLst>
                      </a:pPr>
                      <a:endParaRPr lang="en-CA" sz="85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5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7358332"/>
                  </a:ext>
                </a:extLst>
              </a:tr>
              <a:tr h="747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85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Sub-Standard</a:t>
                      </a:r>
                    </a:p>
                    <a:p>
                      <a:endParaRPr lang="en-US" sz="85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tabLst>
                          <a:tab pos="928688" algn="l"/>
                        </a:tabLst>
                      </a:pPr>
                      <a:endParaRPr lang="en-CA" sz="85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5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2243249"/>
                  </a:ext>
                </a:extLst>
              </a:tr>
              <a:tr h="747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85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Sub-Standard</a:t>
                      </a:r>
                    </a:p>
                    <a:p>
                      <a:endParaRPr lang="en-US" sz="85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tabLst>
                          <a:tab pos="928688" algn="l"/>
                        </a:tabLst>
                      </a:pPr>
                      <a:endParaRPr lang="en-CA" sz="85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5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what volume is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the formulas for finding the volumes of prisms and cylinders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the different parts of prisms and cylinders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the difference between square units and cubic units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+mn-lt"/>
                        </a:rPr>
                        <a:t>I know when to use the prism formula and when to use the cylinder formula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7848804"/>
                  </a:ext>
                </a:extLst>
              </a:tr>
              <a:tr h="691909">
                <a:tc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Targeted Math Processes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85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CA" sz="900" dirty="0"/>
                        <a:t>I know that math ideas can be shown in different ways. I know that I can use pictures, numbers, words, tables, graphs, and symbols to show my thinking. I know that some ways of showing math work better for certain problems. I know that the same math idea can look different but still mean the same thing</a:t>
                      </a:r>
                      <a:endParaRPr lang="en-US" sz="90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908110"/>
                  </a:ext>
                </a:extLst>
              </a:tr>
              <a:tr h="687326">
                <a:tc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Targeted Math Processes</a:t>
                      </a:r>
                    </a:p>
                    <a:p>
                      <a:endParaRPr lang="en-US" sz="85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85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CA" sz="900" dirty="0"/>
                        <a:t>I know that math is connected to real life. I know that math can help me in other subjects and everyday situations. I know that the skills I learn in math can be useful outside the classroom. I know that math helps me understand the world around me.</a:t>
                      </a:r>
                      <a:endParaRPr lang="en-US" sz="90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299449"/>
                  </a:ext>
                </a:extLst>
              </a:tr>
              <a:tr h="421320">
                <a:tc>
                  <a:txBody>
                    <a:bodyPr/>
                    <a:lstStyle/>
                    <a:p>
                      <a:r>
                        <a:rPr lang="en-US" sz="85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Targeted SEL Goal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85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CA" sz="900" dirty="0"/>
                        <a:t>I know that making mistakes helps me learn in math. I know that I can improve my math skills with practice and effort. I know that everyone learns math at different speeds. I know that challenges in math can help me grow and learn new strategies.</a:t>
                      </a:r>
                      <a:endParaRPr lang="en-US" sz="90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8881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850" b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850" b="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5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5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76658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38951B8-98DC-517B-AAB0-40D74BDC04AA}"/>
              </a:ext>
            </a:extLst>
          </p:cNvPr>
          <p:cNvSpPr txBox="1"/>
          <p:nvPr/>
        </p:nvSpPr>
        <p:spPr>
          <a:xfrm>
            <a:off x="0" y="6637097"/>
            <a:ext cx="26677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Backwards Design Planning – Ontario Math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8D0382-D1F4-A62B-A274-A99EBCED83F1}"/>
              </a:ext>
            </a:extLst>
          </p:cNvPr>
          <p:cNvSpPr txBox="1"/>
          <p:nvPr/>
        </p:nvSpPr>
        <p:spPr>
          <a:xfrm>
            <a:off x="10630354" y="6637097"/>
            <a:ext cx="15616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Dr. Shelley Moore, 2026</a:t>
            </a:r>
          </a:p>
        </p:txBody>
      </p:sp>
    </p:spTree>
    <p:extLst>
      <p:ext uri="{BB962C8B-B14F-4D97-AF65-F5344CB8AC3E}">
        <p14:creationId xmlns:p14="http://schemas.microsoft.com/office/powerpoint/2010/main" val="2155947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72</Words>
  <Application>Microsoft Macintosh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2026-05-20T01:21:39Z</dcterms:created>
  <dcterms:modified xsi:type="dcterms:W3CDTF">2026-05-20T01:24:40Z</dcterms:modified>
</cp:coreProperties>
</file>