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506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17"/>
    <p:restoredTop sz="94710"/>
  </p:normalViewPr>
  <p:slideViewPr>
    <p:cSldViewPr snapToGrid="0">
      <p:cViewPr>
        <p:scale>
          <a:sx n="93" d="100"/>
          <a:sy n="93" d="100"/>
        </p:scale>
        <p:origin x="448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EB44E-9022-1E4F-AC67-212E94E44507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FD4BC-131B-5B4E-ACF7-7A0E97F7A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73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Connecting Activity</a:t>
            </a:r>
          </a:p>
          <a:p>
            <a:endParaRPr lang="en-US" dirty="0"/>
          </a:p>
          <a:p>
            <a:r>
              <a:rPr lang="en-US" dirty="0"/>
              <a:t>For the micro goal (insert micro goal), please suggest a quick 5 minutes activity that can start the lesson, that is accessible, engaging, interactive and will get them ready for new learning</a:t>
            </a:r>
          </a:p>
          <a:p>
            <a:endParaRPr lang="en-US" dirty="0"/>
          </a:p>
          <a:p>
            <a:r>
              <a:rPr lang="en-US" dirty="0"/>
              <a:t>Mini Lesson</a:t>
            </a:r>
          </a:p>
          <a:p>
            <a:endParaRPr lang="en-US" dirty="0"/>
          </a:p>
          <a:p>
            <a:r>
              <a:rPr lang="en-US" dirty="0"/>
              <a:t>Please create a micro lesson, about 12 minutes, that will teach students this micro goal. Make the lesson multi modal.</a:t>
            </a:r>
          </a:p>
          <a:p>
            <a:endParaRPr lang="en-US" dirty="0"/>
          </a:p>
          <a:p>
            <a:r>
              <a:rPr lang="en-US" dirty="0"/>
              <a:t>Processing Task</a:t>
            </a:r>
          </a:p>
          <a:p>
            <a:endParaRPr lang="en-US" dirty="0"/>
          </a:p>
          <a:p>
            <a:r>
              <a:rPr lang="en-US" dirty="0"/>
              <a:t>Please design a task that students can apply their learning from the micro lesson and break it up into a 5-part scaffold:</a:t>
            </a:r>
            <a:br>
              <a:rPr lang="en-US" dirty="0"/>
            </a:br>
            <a:r>
              <a:rPr lang="en-US" dirty="0"/>
              <a:t>- What do student need to get started</a:t>
            </a:r>
          </a:p>
          <a:p>
            <a:pPr marL="171450" indent="-171450">
              <a:buFontTx/>
              <a:buChar char="-"/>
            </a:pPr>
            <a:r>
              <a:rPr lang="en-US" dirty="0"/>
              <a:t>What must they do by the end of the work time</a:t>
            </a:r>
          </a:p>
          <a:p>
            <a:pPr marL="171450" indent="-171450">
              <a:buFontTx/>
              <a:buChar char="-"/>
            </a:pPr>
            <a:r>
              <a:rPr lang="en-US" dirty="0"/>
              <a:t>What can you do if you finish</a:t>
            </a:r>
          </a:p>
          <a:p>
            <a:pPr marL="171450" indent="-171450">
              <a:buFontTx/>
              <a:buChar char="-"/>
            </a:pPr>
            <a:r>
              <a:rPr lang="en-US" dirty="0"/>
              <a:t>What could you do to support others</a:t>
            </a:r>
          </a:p>
          <a:p>
            <a:pPr marL="171450" indent="-171450">
              <a:buFontTx/>
              <a:buChar char="-"/>
            </a:pPr>
            <a:r>
              <a:rPr lang="en-US" dirty="0"/>
              <a:t>What can you try if you want to challenge yourself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Transforming &amp; Personalizing Task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Creating 3 options for students to reflect on their learning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One connected to their understanding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One connected to a strategy they used</a:t>
            </a:r>
          </a:p>
          <a:p>
            <a:pPr marL="171450" indent="-171450">
              <a:buFontTx/>
              <a:buChar char="-"/>
            </a:pPr>
            <a:r>
              <a:rPr lang="en-US" dirty="0"/>
              <a:t>One connected to transferring their learning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Evidence</a:t>
            </a:r>
          </a:p>
          <a:p>
            <a:pPr marL="0" indent="0">
              <a:buFontTx/>
              <a:buNone/>
            </a:pPr>
            <a:r>
              <a:rPr lang="en-US" dirty="0"/>
              <a:t>Can you suggest what evidence I could collect from this lesson (observations, conversations and products) and describe what the evidence is and what to look for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F8154A-7019-FC45-9D45-61E3F1352C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8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717CE-8B0A-AF78-7586-60188BABE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EB1A0A-50FF-0227-96F5-ABD4B5DDD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A8FB6-D682-A6F9-9D90-F92B47320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251A8-259D-185F-84E0-12D2A3EC1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81994-8088-F856-6AC5-0FC43CB02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30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D8B32-9AAD-CA0A-774D-8E64B986A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28B6A9-3BC3-06E7-43CC-EA5167D1E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6A4E3-3135-29D0-6E4D-A54250307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12FA5-94D4-9889-5947-A3773DD8D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6ACAC-EE98-621B-A52B-E2332D657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3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F8114F-4334-B985-AD5F-451AB37A7A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208547-920A-B279-EC73-E1D1A45B2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E59A5-4A66-0195-2362-1FC2A5D7C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74D9D-5343-F6BA-BA97-9CACC4502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2FDA1-7155-9205-8995-9D6DBE38E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9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09B71-1724-0AAF-69E1-17A4711DD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9B589-AA2F-23ED-EE78-57DB44904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20466-FE2A-C9BD-267D-410770BAD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841CC-1CB6-36FD-499F-92658299E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7DEDF-B370-26A5-A4CB-395A6E6B6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02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CFE2A-C543-4612-3CC7-405970E29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7C435-4CB1-0FDD-D7C8-E2B1D6C68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60D06-312D-A1B2-9F91-9A64B2ADC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EE81F-D081-A981-5117-4BEB36D1A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25617-10A3-7B90-F2F2-8F97D5D48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45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D75BF-88EF-CA13-A1A6-4E7D782B3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E69A3-4CCD-F110-676B-4DFA69D37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9BD198-1572-DEE7-0075-005D38318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3D5D1-D990-9DBC-29BC-DFA849793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29ADF-8286-FCE9-870F-90C9886A5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17C17-8430-61C8-1282-56C6D2D8C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24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1535A-D895-353E-1227-0E7B4B72C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5A0F55-5C3F-556A-2A34-B679D1235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6B919E-30F3-7B9B-EDF9-D9AE39DDF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E69CA-80FE-01F2-1495-A6D38A091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466F89-A059-1A46-F74D-5F4A2D416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ABF964-3780-2C7E-4A7D-7B5812C3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2F334D-9627-4737-C332-06646DAC9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D2B4F3-0A8D-E076-058A-7221FEBB2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7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C8CA4-225C-2C10-66DB-8AC762816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341105-9AD9-00BE-1E8A-6CA32CE0B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50799F-341A-EFFA-467E-C1E8426C4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578C5-626C-D444-F21D-38C8E1746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7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084F6D-627E-35F8-A8F9-6E5099050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E1F6A8-0D87-E69E-EF70-544218470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AE5DBC-AEE6-86F2-E8F2-17D955F1F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1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CC46E-40F8-6B0F-0E69-EFAB4C597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81BA4-43BA-9BAE-F182-E26B69E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98C8F-6C3E-4B38-3B0C-09B2B9B931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1BEC0C-205F-8E67-6A60-F6AC5301E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601C5-F102-98D3-2A13-CCCD7DB16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07385C-85AC-55B5-DA55-55EF529CF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1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640D5-BF8A-7A59-19B8-FFE8CD751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5ACD7D-36CA-F5E1-4ADC-DE99F1668E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5FDD1-D374-8BDA-0BFC-F0D9BD374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ADDF7-6DB3-CA16-45A9-65ED1727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D65960-CEFB-931D-0C8D-5901E995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D59CBD-A6CD-C537-E5AC-A60EF133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7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9493D5-8992-FE8A-8202-3C2EA6995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4C02A-A18D-FCA2-17DF-FE552A6A1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25783-5D7F-BC2C-9035-2523D2378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8A11D2-C9BC-2542-8EDC-A2A34429662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FA7A9-2B1D-EBAE-7E5B-48DFE1F0C7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C92A4-F3AA-FDDC-8ECF-9E04479BC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F070F3-CE09-2047-B172-0A3650F24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6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AAE6E-BF2B-EDD2-0B04-33F3B7586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8ECA1-8868-7242-7F72-D3B2E4B7B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49" y="1600319"/>
            <a:ext cx="7886700" cy="4351338"/>
          </a:xfrm>
        </p:spPr>
        <p:txBody>
          <a:bodyPr>
            <a:normAutofit/>
          </a:bodyPr>
          <a:lstStyle/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D4AF68-6F1E-E388-09A1-FD0708A7F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048" y="-200621"/>
            <a:ext cx="78867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Learning Bursts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B82BB3-2297-4E77-F909-B4B03F8C28B7}"/>
              </a:ext>
            </a:extLst>
          </p:cNvPr>
          <p:cNvSpPr/>
          <p:nvPr/>
        </p:nvSpPr>
        <p:spPr>
          <a:xfrm>
            <a:off x="197409" y="505851"/>
            <a:ext cx="4253431" cy="8713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n-US" sz="1200" b="1" dirty="0"/>
              <a:t>I know…</a:t>
            </a:r>
          </a:p>
          <a:p>
            <a:r>
              <a:rPr lang="en-CA" sz="1200" dirty="0"/>
              <a:t>I know the different parts of 3D objects. </a:t>
            </a:r>
          </a:p>
          <a:p>
            <a:r>
              <a:rPr lang="en-CA" sz="1200" dirty="0"/>
              <a:t>I know why nets are useful. </a:t>
            </a:r>
          </a:p>
          <a:p>
            <a:r>
              <a:rPr lang="en-CA" sz="1200" dirty="0"/>
              <a:t>I know how surface area and area are different. </a:t>
            </a:r>
          </a:p>
          <a:p>
            <a:pPr>
              <a:defRPr/>
            </a:pPr>
            <a:endParaRPr lang="en-US" sz="12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C00282-AA7C-61A1-200D-D5E3B1223AE8}"/>
              </a:ext>
            </a:extLst>
          </p:cNvPr>
          <p:cNvSpPr/>
          <p:nvPr/>
        </p:nvSpPr>
        <p:spPr>
          <a:xfrm>
            <a:off x="7966365" y="506280"/>
            <a:ext cx="1955242" cy="8804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n-US" sz="1200" b="1" dirty="0"/>
              <a:t>Date</a:t>
            </a:r>
            <a:r>
              <a:rPr lang="en-US" sz="1200" dirty="0"/>
              <a:t>:</a:t>
            </a:r>
            <a:endParaRPr lang="en-US" sz="12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C30B38-60D1-9C65-9C3A-25FE647A2480}"/>
              </a:ext>
            </a:extLst>
          </p:cNvPr>
          <p:cNvSpPr/>
          <p:nvPr/>
        </p:nvSpPr>
        <p:spPr>
          <a:xfrm>
            <a:off x="187252" y="1496478"/>
            <a:ext cx="9738663" cy="4068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/>
              <a:t>Connecting Activity: Create an anchor chart “How do mathematicians show their thinking?”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05779A-6EE0-E73F-49F7-FC52363CF95B}"/>
              </a:ext>
            </a:extLst>
          </p:cNvPr>
          <p:cNvSpPr/>
          <p:nvPr/>
        </p:nvSpPr>
        <p:spPr>
          <a:xfrm>
            <a:off x="205320" y="2034477"/>
            <a:ext cx="9738662" cy="40399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/>
              <a:t>Micro Lesson: Model: how could we represent what we notice about these objects (model with a cereal box and a soup can)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C68B8C-0E97-9BA3-177A-8C72805B85A7}"/>
              </a:ext>
            </a:extLst>
          </p:cNvPr>
          <p:cNvSpPr/>
          <p:nvPr/>
        </p:nvSpPr>
        <p:spPr>
          <a:xfrm>
            <a:off x="405497" y="2500191"/>
            <a:ext cx="9302174" cy="34432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/>
              <a:t>Processing Task: Mystery Bags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A1FF43-C654-BBF6-497F-815CCB347289}"/>
              </a:ext>
            </a:extLst>
          </p:cNvPr>
          <p:cNvSpPr/>
          <p:nvPr/>
        </p:nvSpPr>
        <p:spPr>
          <a:xfrm>
            <a:off x="205320" y="6191847"/>
            <a:ext cx="9746575" cy="3988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/>
              <a:t>Transforming &amp; Personalizing Activity: Exit Slip: </a:t>
            </a:r>
            <a:r>
              <a:rPr lang="en-US" sz="1200" dirty="0"/>
              <a:t>What help you stay engaged today? What helped you learn today?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E1B56B-FA39-3EC0-31E3-5902EB3094A2}"/>
              </a:ext>
            </a:extLst>
          </p:cNvPr>
          <p:cNvSpPr/>
          <p:nvPr/>
        </p:nvSpPr>
        <p:spPr>
          <a:xfrm>
            <a:off x="582769" y="2905363"/>
            <a:ext cx="1741039" cy="29136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/>
              <a:t>I Need to…</a:t>
            </a:r>
          </a:p>
          <a:p>
            <a:r>
              <a:rPr lang="en-US" sz="1200" b="1" dirty="0"/>
              <a:t>  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Get into your groups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Gather materials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Talk about the words you know and words you don’t know</a:t>
            </a:r>
          </a:p>
          <a:p>
            <a:endParaRPr lang="en-US" sz="12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A909C63-087D-4120-9D64-C9A7E08F8208}"/>
              </a:ext>
            </a:extLst>
          </p:cNvPr>
          <p:cNvSpPr/>
          <p:nvPr/>
        </p:nvSpPr>
        <p:spPr>
          <a:xfrm>
            <a:off x="2369092" y="2905363"/>
            <a:ext cx="1741039" cy="29136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 dirty="0"/>
              <a:t>I Must…</a:t>
            </a:r>
          </a:p>
          <a:p>
            <a:pPr algn="ctr"/>
            <a:endParaRPr lang="en-US" sz="11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Without looking, feel and investigate the mystery object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Talk about the clues of the object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Represent your object in 2 ways (draw and chart)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Share your thinking in your group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27CB66-B3FA-066E-30F7-42B42D3F79B7}"/>
              </a:ext>
            </a:extLst>
          </p:cNvPr>
          <p:cNvSpPr/>
          <p:nvPr/>
        </p:nvSpPr>
        <p:spPr>
          <a:xfrm>
            <a:off x="4144357" y="2905363"/>
            <a:ext cx="1741039" cy="29136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 dirty="0"/>
              <a:t>I Can…</a:t>
            </a:r>
          </a:p>
          <a:p>
            <a:pPr algn="ctr"/>
            <a:endParaRPr lang="en-US" sz="11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Decide if your object can roll, stack, slide and why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Figure out what is the base of your mystery object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Label object sketch with math vocabulary</a:t>
            </a:r>
          </a:p>
          <a:p>
            <a:pPr algn="ctr"/>
            <a:endParaRPr lang="en-US" sz="11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0A2FE2-DA7D-3A51-83DA-2757E5258D41}"/>
              </a:ext>
            </a:extLst>
          </p:cNvPr>
          <p:cNvSpPr/>
          <p:nvPr/>
        </p:nvSpPr>
        <p:spPr>
          <a:xfrm>
            <a:off x="5930680" y="2905363"/>
            <a:ext cx="1741039" cy="29136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/>
              <a:t>I Could…</a:t>
            </a:r>
          </a:p>
          <a:p>
            <a:pPr algn="ctr"/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Join another group and ask clarifying questions about their object</a:t>
            </a:r>
          </a:p>
          <a:p>
            <a:pPr algn="ctr"/>
            <a:endParaRPr lang="en-US" sz="12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91DE0D-675A-8F0E-7674-610B3AC2FDDF}"/>
              </a:ext>
            </a:extLst>
          </p:cNvPr>
          <p:cNvSpPr/>
          <p:nvPr/>
        </p:nvSpPr>
        <p:spPr>
          <a:xfrm>
            <a:off x="7717003" y="2905361"/>
            <a:ext cx="1741039" cy="29136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/>
              <a:t>I Can Try to…</a:t>
            </a:r>
          </a:p>
          <a:p>
            <a:pPr algn="ctr"/>
            <a:endParaRPr lang="en-US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Create your own mystery bag</a:t>
            </a:r>
          </a:p>
          <a:p>
            <a:pPr algn="ctr"/>
            <a:endParaRPr lang="en-US" sz="1200" b="1" dirty="0"/>
          </a:p>
          <a:p>
            <a:br>
              <a:rPr lang="en-US" sz="1200" b="1" dirty="0"/>
            </a:br>
            <a:endParaRPr lang="en-US" sz="12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EAF0CF-5083-18BF-ECE1-38758C61B5EE}"/>
              </a:ext>
            </a:extLst>
          </p:cNvPr>
          <p:cNvSpPr txBox="1"/>
          <p:nvPr/>
        </p:nvSpPr>
        <p:spPr>
          <a:xfrm>
            <a:off x="878144" y="5190039"/>
            <a:ext cx="10134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Access Point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3BF776-BB2C-F138-D7FF-304D09E2596B}"/>
              </a:ext>
            </a:extLst>
          </p:cNvPr>
          <p:cNvSpPr txBox="1"/>
          <p:nvPr/>
        </p:nvSpPr>
        <p:spPr>
          <a:xfrm>
            <a:off x="2779232" y="5190039"/>
            <a:ext cx="7777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Essential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3F6EF2-9BE0-A5C8-D502-56AAF2D59E6D}"/>
              </a:ext>
            </a:extLst>
          </p:cNvPr>
          <p:cNvSpPr txBox="1"/>
          <p:nvPr/>
        </p:nvSpPr>
        <p:spPr>
          <a:xfrm>
            <a:off x="4450840" y="5190039"/>
            <a:ext cx="9076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Developing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10D2DA-D87B-20AA-F400-EE313F345387}"/>
              </a:ext>
            </a:extLst>
          </p:cNvPr>
          <p:cNvSpPr txBox="1"/>
          <p:nvPr/>
        </p:nvSpPr>
        <p:spPr>
          <a:xfrm>
            <a:off x="6281348" y="5190039"/>
            <a:ext cx="8242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Confident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7A06E9-2BB7-1DA6-3EEE-154BF50005E9}"/>
              </a:ext>
            </a:extLst>
          </p:cNvPr>
          <p:cNvSpPr txBox="1"/>
          <p:nvPr/>
        </p:nvSpPr>
        <p:spPr>
          <a:xfrm>
            <a:off x="8081225" y="5190039"/>
            <a:ext cx="8210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Extending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B566A4-6E9D-3F39-58F0-AFBD05BAB094}"/>
              </a:ext>
            </a:extLst>
          </p:cNvPr>
          <p:cNvSpPr/>
          <p:nvPr/>
        </p:nvSpPr>
        <p:spPr>
          <a:xfrm>
            <a:off x="10039349" y="505851"/>
            <a:ext cx="1955242" cy="60901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n-US" sz="1200" b="1" dirty="0"/>
              <a:t>Targeted Needs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8B8C2D-CA94-4FCA-808C-F696EC4E4805}"/>
              </a:ext>
            </a:extLst>
          </p:cNvPr>
          <p:cNvSpPr/>
          <p:nvPr/>
        </p:nvSpPr>
        <p:spPr>
          <a:xfrm>
            <a:off x="10142851" y="804629"/>
            <a:ext cx="1748460" cy="17846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CA" sz="900" b="1" dirty="0"/>
              <a:t>Need: </a:t>
            </a:r>
            <a:r>
              <a:rPr lang="en-CA" sz="900" dirty="0">
                <a:solidFill>
                  <a:schemeClr val="tx1"/>
                </a:solidFill>
              </a:rPr>
              <a:t>Ownership of learning</a:t>
            </a:r>
          </a:p>
          <a:p>
            <a:pPr marL="171450" indent="-171450">
              <a:buFontTx/>
              <a:buChar char="-"/>
            </a:pPr>
            <a:r>
              <a:rPr lang="en-CA" sz="900" dirty="0">
                <a:solidFill>
                  <a:schemeClr val="tx1"/>
                </a:solidFill>
              </a:rPr>
              <a:t>Choice (sketch, label, chart, explain in words, build a model)</a:t>
            </a:r>
            <a:r>
              <a:rPr lang="en-CA" sz="900" dirty="0"/>
              <a:t> </a:t>
            </a:r>
          </a:p>
          <a:p>
            <a:pPr marL="171450" indent="-171450">
              <a:buFontTx/>
              <a:buChar char="-"/>
            </a:pPr>
            <a:r>
              <a:rPr lang="en-CA" sz="900" dirty="0"/>
              <a:t>Start with an anchor chart to reference</a:t>
            </a:r>
          </a:p>
          <a:p>
            <a:pPr marL="171450" indent="-171450">
              <a:buFontTx/>
              <a:buChar char="-"/>
            </a:pPr>
            <a:r>
              <a:rPr lang="en-CA" sz="900" dirty="0"/>
              <a:t>Align group roles (materials, recorder, speaker, investigator, vocabulary expert)</a:t>
            </a:r>
          </a:p>
          <a:p>
            <a:pPr marL="171450" indent="-171450">
              <a:buFontTx/>
              <a:buChar char="-"/>
            </a:pPr>
            <a:r>
              <a:rPr lang="en-CA" sz="900" dirty="0"/>
              <a:t>Exit slip: what help you learn today?</a:t>
            </a:r>
            <a:endParaRPr lang="en-US" sz="9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A01CB2-1DCF-8B39-1699-043538DE6133}"/>
              </a:ext>
            </a:extLst>
          </p:cNvPr>
          <p:cNvSpPr/>
          <p:nvPr/>
        </p:nvSpPr>
        <p:spPr>
          <a:xfrm>
            <a:off x="10142854" y="2701637"/>
            <a:ext cx="1748460" cy="11637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CA" sz="900" b="1" dirty="0">
                <a:latin typeface="Calibri" panose="020F0502020204030204" pitchFamily="34" charset="0"/>
                <a:cs typeface="Calibri" panose="020F0502020204030204" pitchFamily="34" charset="0"/>
              </a:rPr>
              <a:t>Need: </a:t>
            </a:r>
            <a:r>
              <a:rPr lang="en-CA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 management</a:t>
            </a:r>
          </a:p>
          <a:p>
            <a:pPr marL="171450" indent="-171450">
              <a:buFontTx/>
              <a:buChar char="-"/>
            </a:pPr>
            <a:r>
              <a:rPr lang="en-CA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Chunk activity into time recommendations, visual agenda of the lesson, transition support (e.g. 2 min left</a:t>
            </a:r>
          </a:p>
          <a:p>
            <a:pPr marL="171450" indent="-171450">
              <a:buFontTx/>
              <a:buChar char="-"/>
            </a:pPr>
            <a:r>
              <a:rPr lang="en-CA" altLang="en-US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a checklist of what to do</a:t>
            </a:r>
          </a:p>
          <a:p>
            <a:pPr marL="171450" indent="-171450">
              <a:buFontTx/>
              <a:buChar char="-"/>
            </a:pPr>
            <a:r>
              <a:rPr lang="en-CA" altLang="en-US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 do/can do</a:t>
            </a:r>
            <a:endParaRPr lang="en-US" altLang="en-US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Tx/>
              <a:buChar char="-"/>
            </a:pPr>
            <a:endParaRPr lang="en-CA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CA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CC33A3D-BF04-1578-DAF4-50EBC9F0C858}"/>
              </a:ext>
            </a:extLst>
          </p:cNvPr>
          <p:cNvSpPr/>
          <p:nvPr/>
        </p:nvSpPr>
        <p:spPr>
          <a:xfrm>
            <a:off x="10142854" y="3977769"/>
            <a:ext cx="1748460" cy="25061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CA" sz="900" b="1" dirty="0">
                <a:latin typeface="Calibri" panose="020F0502020204030204" pitchFamily="34" charset="0"/>
                <a:cs typeface="Calibri" panose="020F0502020204030204" pitchFamily="34" charset="0"/>
              </a:rPr>
              <a:t>Need: </a:t>
            </a:r>
            <a:r>
              <a:rPr lang="en-CA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Behavioural regulation</a:t>
            </a:r>
          </a:p>
          <a:p>
            <a:r>
              <a:rPr lang="en-CA" sz="900" dirty="0">
                <a:latin typeface="Calibri" panose="020F0502020204030204" pitchFamily="34" charset="0"/>
                <a:cs typeface="Calibri" panose="020F0502020204030204" pitchFamily="34" charset="0"/>
              </a:rPr>
              <a:t>EP – preview activity, handing materials out, having a job</a:t>
            </a:r>
          </a:p>
          <a:p>
            <a:pPr marL="171450" indent="-171450">
              <a:buFontTx/>
              <a:buChar char="-"/>
            </a:pPr>
            <a:r>
              <a:rPr lang="en-CA" sz="900" dirty="0">
                <a:latin typeface="Calibri" panose="020F0502020204030204" pitchFamily="34" charset="0"/>
                <a:cs typeface="Calibri" panose="020F0502020204030204" pitchFamily="34" charset="0"/>
              </a:rPr>
              <a:t>Option of standing workspace, wiggle stools, movement breaks, headphone</a:t>
            </a:r>
          </a:p>
          <a:p>
            <a:pPr marL="171450" indent="-171450">
              <a:buFontTx/>
              <a:buChar char="-"/>
            </a:pPr>
            <a:r>
              <a:rPr lang="en-CA" sz="900" dirty="0">
                <a:latin typeface="Calibri" panose="020F0502020204030204" pitchFamily="34" charset="0"/>
                <a:cs typeface="Calibri" panose="020F0502020204030204" pitchFamily="34" charset="0"/>
              </a:rPr>
              <a:t>Gestural prompting, quiet redirection</a:t>
            </a:r>
          </a:p>
          <a:p>
            <a:pPr marL="171450" indent="-171450">
              <a:buFontTx/>
              <a:buChar char="-"/>
            </a:pPr>
            <a:r>
              <a:rPr lang="en-CA" sz="900" dirty="0">
                <a:latin typeface="Calibri" panose="020F0502020204030204" pitchFamily="34" charset="0"/>
                <a:cs typeface="Calibri" panose="020F0502020204030204" pitchFamily="34" charset="0"/>
              </a:rPr>
              <a:t>Predictable routines of materials, discussion, clean up etc.</a:t>
            </a:r>
          </a:p>
          <a:p>
            <a:pPr marL="171450" indent="-171450">
              <a:buFontTx/>
              <a:buChar char="-"/>
            </a:pPr>
            <a:r>
              <a:rPr lang="en-CA" sz="900" dirty="0">
                <a:latin typeface="Calibri" panose="020F0502020204030204" pitchFamily="34" charset="0"/>
                <a:cs typeface="Calibri" panose="020F0502020204030204" pitchFamily="34" charset="0"/>
              </a:rPr>
              <a:t>Co-regulation language e.g. show me where you are on the checklist</a:t>
            </a:r>
          </a:p>
          <a:p>
            <a:pPr marL="171450" indent="-171450">
              <a:buFontTx/>
              <a:buChar char="-"/>
            </a:pPr>
            <a:r>
              <a:rPr lang="en-CA" sz="900" dirty="0">
                <a:latin typeface="Calibri" panose="020F0502020204030204" pitchFamily="34" charset="0"/>
                <a:cs typeface="Calibri" panose="020F0502020204030204" pitchFamily="34" charset="0"/>
              </a:rPr>
              <a:t>Visuals of words students need to use to describe objects</a:t>
            </a:r>
          </a:p>
          <a:p>
            <a:pPr marL="171450" indent="-171450">
              <a:buFontTx/>
              <a:buChar char="-"/>
            </a:pPr>
            <a:r>
              <a:rPr lang="en-CA" sz="900" dirty="0">
                <a:latin typeface="Calibri" panose="020F0502020204030204" pitchFamily="34" charset="0"/>
                <a:cs typeface="Calibri" panose="020F0502020204030204" pitchFamily="34" charset="0"/>
              </a:rPr>
              <a:t>Sentence stems (I notice, I agree etc. </a:t>
            </a:r>
          </a:p>
          <a:p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579BA0-0F25-1B0A-02A8-4123180E8EF8}"/>
              </a:ext>
            </a:extLst>
          </p:cNvPr>
          <p:cNvSpPr/>
          <p:nvPr/>
        </p:nvSpPr>
        <p:spPr>
          <a:xfrm>
            <a:off x="4450841" y="507828"/>
            <a:ext cx="3515524" cy="869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n-US" sz="1200" b="1" dirty="0"/>
              <a:t>I can…</a:t>
            </a:r>
          </a:p>
          <a:p>
            <a:r>
              <a:rPr lang="en-CA" sz="1200" dirty="0"/>
              <a:t>I can name and label different parts of a cylinder. </a:t>
            </a:r>
          </a:p>
          <a:p>
            <a:r>
              <a:rPr lang="en-CA" sz="1200" dirty="0"/>
              <a:t>I can create and show a net of a cylinder. </a:t>
            </a:r>
          </a:p>
          <a:p>
            <a:r>
              <a:rPr lang="en-CA" sz="1200" dirty="0"/>
              <a:t>I can show my thinking in different ways.</a:t>
            </a:r>
          </a:p>
          <a:p>
            <a:pPr>
              <a:defRPr/>
            </a:pPr>
            <a:endParaRPr lang="en-US" sz="12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D0A49A-AAD0-A918-BA99-3A4928FFD049}"/>
              </a:ext>
            </a:extLst>
          </p:cNvPr>
          <p:cNvSpPr txBox="1"/>
          <p:nvPr/>
        </p:nvSpPr>
        <p:spPr>
          <a:xfrm>
            <a:off x="118033" y="83533"/>
            <a:ext cx="6100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Inclusive Lesson Phases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628800-4019-84FE-6436-859485C1F5B1}"/>
              </a:ext>
            </a:extLst>
          </p:cNvPr>
          <p:cNvSpPr txBox="1"/>
          <p:nvPr/>
        </p:nvSpPr>
        <p:spPr>
          <a:xfrm>
            <a:off x="-4176" y="6600314"/>
            <a:ext cx="1219617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Lesson Phases, adapted from Schnellert &amp; Brownlie, 2011								                         Dr. Shelley Moore, 2026</a:t>
            </a:r>
          </a:p>
        </p:txBody>
      </p:sp>
    </p:spTree>
    <p:extLst>
      <p:ext uri="{BB962C8B-B14F-4D97-AF65-F5344CB8AC3E}">
        <p14:creationId xmlns:p14="http://schemas.microsoft.com/office/powerpoint/2010/main" val="90340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10202</TotalTime>
  <Words>648</Words>
  <Application>Microsoft Macintosh PowerPoint</Application>
  <PresentationFormat>Widescreen</PresentationFormat>
  <Paragraphs>91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Learning Bursts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4</cp:revision>
  <dcterms:created xsi:type="dcterms:W3CDTF">2026-05-20T01:35:52Z</dcterms:created>
  <dcterms:modified xsi:type="dcterms:W3CDTF">2026-05-27T03:39:41Z</dcterms:modified>
</cp:coreProperties>
</file>