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204" r:id="rId2"/>
    <p:sldId id="2206" r:id="rId3"/>
    <p:sldId id="2208" r:id="rId4"/>
    <p:sldId id="2209" r:id="rId5"/>
    <p:sldId id="2210" r:id="rId6"/>
    <p:sldId id="221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26"/>
    <p:restoredTop sz="94665"/>
  </p:normalViewPr>
  <p:slideViewPr>
    <p:cSldViewPr snapToGrid="0">
      <p:cViewPr>
        <p:scale>
          <a:sx n="74" d="100"/>
          <a:sy n="74" d="100"/>
        </p:scale>
        <p:origin x="1880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69BBD-8CA7-9547-A88A-C1B8AC71297C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84137-4CDE-6E41-B580-20AB4EEA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92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C8A1-0671-BC64-B168-71EC5AA62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09430-D260-CF1A-3BE5-FEEF332E3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3A98D-ED86-F6EE-AACD-6306B430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F1984-9F76-09CA-5AB6-CD6C814BC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614D7-7EA2-59CD-D2F3-A93FC3A73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5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68610-316F-F6E9-EE63-A5B491C8F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857BF5-9C23-03E1-C22B-9D8AF2169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8CBAD-1D5A-1CF4-BB9F-6FC3C7C7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7000D-E711-2B1B-A3EE-8CF5AF8EB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C1018-66FE-376D-C8CE-4E559F1A0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0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1194E9-2A54-9C87-697D-E3227DDD5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B8344-57DA-C3E7-8654-5FEB34857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8585D-23A4-5FD0-5CD3-89BEED852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2665E-D42B-EBD5-714C-E468A4DD9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C541D-A318-230B-CEAA-8282AAC08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9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D0575-B5A9-B526-90AA-6BF081D9B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41623-76AF-6E7C-74BF-65303FC9C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E5E96-5788-E685-2A8D-5AC7680BA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C9A7E-75A4-8748-A69C-559476FE4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195FB-9066-5410-575B-CFA48416A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585B5-D190-53AF-1A0B-242B04D56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63277B-8FD9-5818-F240-BCE5D6ED2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40BD2-86BC-F58E-A935-1EF1252E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02263-43E0-11FA-DD28-56B421BB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BF983-037B-A4B4-7B07-E981EFC0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9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BA006-AA2D-C1DC-21D9-0AB4C091E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7859-80B2-3BED-54BE-341D1A9DDB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DF519-664B-E038-BE12-3D8840437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51E087-ED46-1632-3A74-5BDDA6804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00F3C-7F86-8BCD-47B2-36AF0414D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860D4A-401D-1F59-64E7-0E7E9F241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40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9FEFC-0BE2-D8AD-7AC4-49AECE0E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25B45-241D-DA0A-67E5-1EB42AC79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8F586-4067-FDB3-9CC4-D7ED7AD2D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B84E63-43F3-4184-1419-8BEB86317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257A35-154E-F521-0DFB-3111967DC4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C09AEE-70D1-4EDD-AFD1-1EC426FE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6C1E6C-FD8A-3323-0C88-9BBDC4B4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2A0E69-2878-C989-17F6-D64C1F37F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82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54BD4-BE72-9E14-546D-3F3AF681F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BF4E46-028F-8226-2761-1BE5D1D19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CB94F-FFD2-0C92-8DD1-4E5B992E8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49C143-7937-8B87-7229-0FD295AB9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E7703F-0F4C-0ADE-6E97-358D494C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7699B1-A272-40F1-ACEE-B78BCBD0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43358-B85C-AA4C-1A15-A69E9F089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2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4C9D4-DA97-7B4E-6586-BB9FEBBC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99AE0-8BA8-7E87-BDDA-465492A7E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AE744-CB59-6EA2-530E-3F4F50D1F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EA0D20-AAE8-57A2-2813-20D685748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02092-98CD-A655-F84A-F8C4256F4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742CE-6FC7-DB92-1635-60828AB4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35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E1EFE-5BB3-291F-6C11-5CE50C14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F9A8F7-6784-9E7D-0BDB-EBE95A5C05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C7569-4311-DA16-46B8-52D3668346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728257-51BA-EC7C-604B-29132D626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74036-9D1E-9C43-5E81-4DDF9FB4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73DB7F-F3F6-FA4D-F2B4-EF576549A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D1457C-2334-5188-74DC-221A0AFC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C2E93-7B74-474E-1120-44D2010A8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66815-C8B0-A02C-16E6-02ABB24F42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3B81B8-8FC8-B747-8452-D2E0F895D55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354E2-5AA0-A32E-D6A6-108B2F1E5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063B2-FC45-80D7-AA6B-9F32AE227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6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72267-0978-6025-7F5A-9207600D7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266D149-9490-EA37-96A6-B0BBE2182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742216"/>
              </p:ext>
            </p:extLst>
          </p:nvPr>
        </p:nvGraphicFramePr>
        <p:xfrm>
          <a:off x="363071" y="206990"/>
          <a:ext cx="11462079" cy="5708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9652">
                  <a:extLst>
                    <a:ext uri="{9D8B030D-6E8A-4147-A177-3AD203B41FA5}">
                      <a16:colId xmlns:a16="http://schemas.microsoft.com/office/drawing/2014/main" val="2617380392"/>
                    </a:ext>
                  </a:extLst>
                </a:gridCol>
                <a:gridCol w="5822427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</a:tblGrid>
              <a:tr h="63991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School District: Amazing Academy of Inclusion Love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School: various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535609"/>
                  </a:ext>
                </a:extLst>
              </a:tr>
              <a:tr h="56929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Target Class: Grade 6</a:t>
                      </a:r>
                      <a:endParaRPr lang="en-US" sz="14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Date</a:t>
                      </a:r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: May 2026</a:t>
                      </a:r>
                      <a:endParaRPr lang="en-US" sz="1600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119490"/>
                  </a:ext>
                </a:extLst>
              </a:tr>
              <a:tr h="5692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Team Member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Role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619816"/>
                  </a:ext>
                </a:extLst>
              </a:tr>
              <a:tr h="42118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AM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Classroom Teacher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94792"/>
                  </a:ext>
                </a:extLst>
              </a:tr>
              <a:tr h="42118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CV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Diverse Learning Coach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09085"/>
                  </a:ext>
                </a:extLst>
              </a:tr>
              <a:tr h="42118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MM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Inclusive Education Teacher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382603"/>
                  </a:ext>
                </a:extLst>
              </a:tr>
              <a:tr h="421186"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12724"/>
                  </a:ext>
                </a:extLst>
              </a:tr>
              <a:tr h="421186"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485875"/>
                  </a:ext>
                </a:extLst>
              </a:tr>
              <a:tr h="815125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</a:rPr>
                        <a:t>Targeted Unit: Math: Integers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</a:rPr>
                        <a:t>Targeted Planning: 3 weeks, 45 min (20 lessons)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898578"/>
                  </a:ext>
                </a:extLst>
              </a:tr>
              <a:tr h="1009292">
                <a:tc gridSpan="2">
                  <a:txBody>
                    <a:bodyPr/>
                    <a:lstStyle/>
                    <a:p>
                      <a:endParaRPr lang="en-US" sz="1400" b="1" dirty="0">
                        <a:latin typeface="DM Sans" pitchFamily="2" charset="77"/>
                      </a:endParaRPr>
                    </a:p>
                    <a:p>
                      <a:endParaRPr lang="en-US" sz="1400" b="1" dirty="0">
                        <a:latin typeface="DM Sans" pitchFamily="2" charset="77"/>
                      </a:endParaRPr>
                    </a:p>
                    <a:p>
                      <a:endParaRPr lang="en-US" sz="1400" b="1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29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08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BE6FD-4445-296E-183E-6101E0313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7C349EB-4F2E-A85C-92A5-8E0B9F203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105139"/>
              </p:ext>
            </p:extLst>
          </p:nvPr>
        </p:nvGraphicFramePr>
        <p:xfrm>
          <a:off x="406400" y="206988"/>
          <a:ext cx="11318240" cy="6343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7049">
                  <a:extLst>
                    <a:ext uri="{9D8B030D-6E8A-4147-A177-3AD203B41FA5}">
                      <a16:colId xmlns:a16="http://schemas.microsoft.com/office/drawing/2014/main" val="2617380392"/>
                    </a:ext>
                  </a:extLst>
                </a:gridCol>
                <a:gridCol w="2238438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1224951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2812211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2286264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  <a:gridCol w="1519327">
                  <a:extLst>
                    <a:ext uri="{9D8B030D-6E8A-4147-A177-3AD203B41FA5}">
                      <a16:colId xmlns:a16="http://schemas.microsoft.com/office/drawing/2014/main" val="1043055275"/>
                    </a:ext>
                  </a:extLst>
                </a:gridCol>
              </a:tblGrid>
              <a:tr h="2789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</a:rPr>
                        <a:t>Students we Have Questions About, and Want to Target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195185"/>
                  </a:ext>
                </a:extLst>
              </a:tr>
              <a:tr h="5871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</a:rPr>
                        <a:t>Target Student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</a:rPr>
                        <a:t>(Designation)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</a:rPr>
                        <a:t>Strengths &amp; 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Supports that work well/ in place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What are we wondering?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1032554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F0"/>
                          </a:solidFill>
                          <a:latin typeface="DM Sans" pitchFamily="2" charset="77"/>
                        </a:rPr>
                        <a:t>LA (he/him)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200" b="0" dirty="0">
                          <a:latin typeface="DM Sans" pitchFamily="2" charset="77"/>
                        </a:rPr>
                        <a:t>Cognitive disability (mild)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200" b="0" dirty="0">
                        <a:latin typeface="DM Sans" pitchFamily="2" charset="77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200" b="1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Hands on, fixing things, wheels, 3D printing, athletic, gym class</a:t>
                      </a:r>
                    </a:p>
                    <a:p>
                      <a:endParaRPr lang="en-US" sz="1200" dirty="0">
                        <a:latin typeface="DM Sans" pitchFamily="2" charset="77"/>
                      </a:endParaRPr>
                    </a:p>
                    <a:p>
                      <a:r>
                        <a:rPr lang="en-US" sz="1200" dirty="0">
                          <a:latin typeface="DM Sans" pitchFamily="2" charset="77"/>
                        </a:rPr>
                        <a:t>E-bike, scooter, mechanical things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Self-starting, independence, confidence, foundational numeracy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Literacy – decoding, foundational numeracy, self esteem/ confidence, Attention/focus, memory, receptive communication, independence, peer relationships,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Step by step instruction, one on one support, revising key concepts, consistency and routine, small chunks of assignments, modified curriculum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can we build his confidence to take risks and meet his full potential?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212886"/>
                  </a:ext>
                </a:extLst>
              </a:tr>
              <a:tr h="16780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accent5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EP (he/him)</a:t>
                      </a:r>
                    </a:p>
                    <a:p>
                      <a:r>
                        <a:rPr lang="en-US" sz="1200" b="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- Assessment in process</a:t>
                      </a:r>
                    </a:p>
                    <a:p>
                      <a:r>
                        <a:rPr lang="en-US" sz="1200" b="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LD*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Kind, inclusive of others, social connection, loves school/classmates, strong vocabulary, lots of exposure to language, older siblings, accepts helps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Friends, bikes, maintenance – family-owned apartment building (proud of this) , hands on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Written output, showing evidence of learning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Self esteem, attention/focus, memory, literacy-decoding, foundational numeracy, independence,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Discrete support in class, strategic peer partnering, scribing, small math work groups, revisiting key concepts, prompting, reduced complexity, chunking assignments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can we help him to demonstrate his learning in more ways?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can build independence in showing learning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056351"/>
                  </a:ext>
                </a:extLst>
              </a:tr>
              <a:tr h="1032554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accent2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MF (she/her)</a:t>
                      </a:r>
                    </a:p>
                    <a:p>
                      <a:r>
                        <a:rPr lang="en-US" sz="1200" b="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- Intellectual disability, language disorder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Sense of humour, hockey, athletic, unique personal style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Sports, twin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Information processing and comprehension, focus and attention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Emotional regulation, attention/focus, memory, receptive communication, literacy-decoding, written output, foundational numeracy, independence,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One to one support, reduced complexity, modified questions (numeracy)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do we challenge her while also promoting independence?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57745"/>
                  </a:ext>
                </a:extLst>
              </a:tr>
              <a:tr h="1032554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accent6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PC (she/her)</a:t>
                      </a:r>
                    </a:p>
                    <a:p>
                      <a:r>
                        <a:rPr lang="en-US" sz="1200" b="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-</a:t>
                      </a:r>
                      <a:r>
                        <a:rPr lang="en-US" sz="1050" b="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Communication disorder</a:t>
                      </a:r>
                      <a:endParaRPr lang="en-US" sz="1200" b="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Kind, volunteer, reliable, committed, creative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Dance, family, cheer, friends/peers, colours, art, adult interactions, schools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Understanding the most important information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Self esteem, attention/focus, memory, receptive/expressive communication, literacy – comprehension, foundational numeracy, independence, peer relationships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Time to respond, reassurance, one to one support, chunking assignments, small directions, chunking, reduced complexity, reader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do I make sure she isn’t left behind?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5113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DBF4058-F948-960B-3E3D-87A42FF31EC0}"/>
              </a:ext>
            </a:extLst>
          </p:cNvPr>
          <p:cNvSpPr txBox="1"/>
          <p:nvPr/>
        </p:nvSpPr>
        <p:spPr>
          <a:xfrm>
            <a:off x="0" y="6559788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Target Student 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F32AD6-686D-6B9A-FC33-D86AD2D00AEF}"/>
              </a:ext>
            </a:extLst>
          </p:cNvPr>
          <p:cNvSpPr txBox="1"/>
          <p:nvPr/>
        </p:nvSpPr>
        <p:spPr>
          <a:xfrm>
            <a:off x="10561322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2026</a:t>
            </a:r>
          </a:p>
        </p:txBody>
      </p:sp>
    </p:spTree>
    <p:extLst>
      <p:ext uri="{BB962C8B-B14F-4D97-AF65-F5344CB8AC3E}">
        <p14:creationId xmlns:p14="http://schemas.microsoft.com/office/powerpoint/2010/main" val="406369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BE6FD-4445-296E-183E-6101E0313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7C349EB-4F2E-A85C-92A5-8E0B9F203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323143"/>
              </p:ext>
            </p:extLst>
          </p:nvPr>
        </p:nvGraphicFramePr>
        <p:xfrm>
          <a:off x="407772" y="206987"/>
          <a:ext cx="11442358" cy="3091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423">
                  <a:extLst>
                    <a:ext uri="{9D8B030D-6E8A-4147-A177-3AD203B41FA5}">
                      <a16:colId xmlns:a16="http://schemas.microsoft.com/office/drawing/2014/main" val="644585528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210322607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</a:tblGrid>
              <a:tr h="31085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Focus Class: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Date:</a:t>
                      </a:r>
                      <a:endParaRPr lang="en-US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Target Student:</a:t>
                      </a:r>
                      <a:endParaRPr lang="en-US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8751482"/>
                  </a:ext>
                </a:extLst>
              </a:tr>
              <a:tr h="3959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Strengths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  <a:ea typeface="Roboto Condensed" panose="02000000000000000000" pitchFamily="2" charset="0"/>
                        </a:rPr>
                        <a:t>Supports &amp; Strategies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238485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Perspective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What are you interested in or what do you want to learn more about in (subject area class)?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What are you good at in (subject area class)?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What do you want to get better at in (subject area class)?</a:t>
                      </a:r>
                    </a:p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What is hard for you in (subject area class)?</a:t>
                      </a:r>
                    </a:p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ea typeface="Roboto Condensed" panose="02000000000000000000" pitchFamily="2" charset="0"/>
                        </a:rPr>
                        <a:t>What helps you to learn in this and other classes or what supports or strategies do you wish you had more of in this class?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5113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DBF4058-F948-960B-3E3D-87A42FF31EC0}"/>
              </a:ext>
            </a:extLst>
          </p:cNvPr>
          <p:cNvSpPr txBox="1"/>
          <p:nvPr/>
        </p:nvSpPr>
        <p:spPr>
          <a:xfrm>
            <a:off x="0" y="6611779"/>
            <a:ext cx="300269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Targeting Student Dimensions 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F32AD6-686D-6B9A-FC33-D86AD2D00AEF}"/>
              </a:ext>
            </a:extLst>
          </p:cNvPr>
          <p:cNvSpPr txBox="1"/>
          <p:nvPr/>
        </p:nvSpPr>
        <p:spPr>
          <a:xfrm>
            <a:off x="10580269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A69320-3CBD-10FF-203D-412055D36058}"/>
              </a:ext>
            </a:extLst>
          </p:cNvPr>
          <p:cNvSpPr txBox="1"/>
          <p:nvPr/>
        </p:nvSpPr>
        <p:spPr>
          <a:xfrm>
            <a:off x="12467968" y="45225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32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CCB6A-A4BC-0A75-B0C4-109C69576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E0ABACC-2575-21A5-DF4F-F4B3F675E170}"/>
              </a:ext>
            </a:extLst>
          </p:cNvPr>
          <p:cNvGraphicFramePr>
            <a:graphicFrameLocks noGrp="1"/>
          </p:cNvGraphicFramePr>
          <p:nvPr/>
        </p:nvGraphicFramePr>
        <p:xfrm>
          <a:off x="407772" y="206987"/>
          <a:ext cx="11442358" cy="3091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423">
                  <a:extLst>
                    <a:ext uri="{9D8B030D-6E8A-4147-A177-3AD203B41FA5}">
                      <a16:colId xmlns:a16="http://schemas.microsoft.com/office/drawing/2014/main" val="644585528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210322607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</a:tblGrid>
              <a:tr h="31085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Focus Class: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Date:</a:t>
                      </a:r>
                      <a:endParaRPr lang="en-US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Target Student:</a:t>
                      </a:r>
                      <a:endParaRPr lang="en-US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8751482"/>
                  </a:ext>
                </a:extLst>
              </a:tr>
              <a:tr h="3959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Strengths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  <a:ea typeface="Roboto Condensed" panose="02000000000000000000" pitchFamily="2" charset="0"/>
                        </a:rPr>
                        <a:t>Supports &amp; Strategies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238485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Perspective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What are you interested in or what do you want to learn more about in (subject area class)?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What are you good at in (subject area class)?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What do you want to get better at in (subject area class)?</a:t>
                      </a:r>
                    </a:p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What is hard for you in (subject area class)?</a:t>
                      </a:r>
                    </a:p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ea typeface="Roboto Condensed" panose="02000000000000000000" pitchFamily="2" charset="0"/>
                        </a:rPr>
                        <a:t>What helps you to learn in this and other classes or what supports or strategies do you wish you had more of in this class?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5113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175B630-D059-0290-EE57-11EF2DB9D587}"/>
              </a:ext>
            </a:extLst>
          </p:cNvPr>
          <p:cNvSpPr txBox="1"/>
          <p:nvPr/>
        </p:nvSpPr>
        <p:spPr>
          <a:xfrm>
            <a:off x="0" y="6611779"/>
            <a:ext cx="300269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Targeting Student Dimensions 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343A70-3262-8BC4-ACD0-5F15D2AC6DF0}"/>
              </a:ext>
            </a:extLst>
          </p:cNvPr>
          <p:cNvSpPr txBox="1"/>
          <p:nvPr/>
        </p:nvSpPr>
        <p:spPr>
          <a:xfrm>
            <a:off x="10580269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C27A78-F88F-E31A-7AC7-57AF8FD29223}"/>
              </a:ext>
            </a:extLst>
          </p:cNvPr>
          <p:cNvSpPr txBox="1"/>
          <p:nvPr/>
        </p:nvSpPr>
        <p:spPr>
          <a:xfrm>
            <a:off x="12467968" y="45225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72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28A5E-6B91-FC28-C03F-538FB5ABC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93D0922-2EB7-1C0B-4EE8-66758D6EE3E0}"/>
              </a:ext>
            </a:extLst>
          </p:cNvPr>
          <p:cNvGraphicFramePr>
            <a:graphicFrameLocks noGrp="1"/>
          </p:cNvGraphicFramePr>
          <p:nvPr/>
        </p:nvGraphicFramePr>
        <p:xfrm>
          <a:off x="407772" y="206987"/>
          <a:ext cx="11442358" cy="3091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423">
                  <a:extLst>
                    <a:ext uri="{9D8B030D-6E8A-4147-A177-3AD203B41FA5}">
                      <a16:colId xmlns:a16="http://schemas.microsoft.com/office/drawing/2014/main" val="644585528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210322607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</a:tblGrid>
              <a:tr h="31085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Focus Class: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Date:</a:t>
                      </a:r>
                      <a:endParaRPr lang="en-US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Target Student:</a:t>
                      </a:r>
                      <a:endParaRPr lang="en-US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8751482"/>
                  </a:ext>
                </a:extLst>
              </a:tr>
              <a:tr h="3959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Strengths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  <a:ea typeface="Roboto Condensed" panose="02000000000000000000" pitchFamily="2" charset="0"/>
                        </a:rPr>
                        <a:t>Supports &amp; Strategies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238485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Perspective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What are you interested in or what do you want to learn more about in (subject area class)?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What are you good at in (subject area class)?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What do you want to get better at in (subject area class)?</a:t>
                      </a:r>
                    </a:p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What is hard for you in (subject area class)?</a:t>
                      </a:r>
                    </a:p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ea typeface="Roboto Condensed" panose="02000000000000000000" pitchFamily="2" charset="0"/>
                        </a:rPr>
                        <a:t>What helps you to learn in this and other classes or what supports or strategies do you wish you had more of in this class?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5113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ED7ABD2-401E-9F71-E99E-E550B235351B}"/>
              </a:ext>
            </a:extLst>
          </p:cNvPr>
          <p:cNvSpPr txBox="1"/>
          <p:nvPr/>
        </p:nvSpPr>
        <p:spPr>
          <a:xfrm>
            <a:off x="0" y="6611779"/>
            <a:ext cx="300269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Targeting Student Dimensions 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93A2A6-168E-6AC4-E262-974B1F9EC6E0}"/>
              </a:ext>
            </a:extLst>
          </p:cNvPr>
          <p:cNvSpPr txBox="1"/>
          <p:nvPr/>
        </p:nvSpPr>
        <p:spPr>
          <a:xfrm>
            <a:off x="10580269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6984F3-C3CB-D3AA-BD53-F530B5123534}"/>
              </a:ext>
            </a:extLst>
          </p:cNvPr>
          <p:cNvSpPr txBox="1"/>
          <p:nvPr/>
        </p:nvSpPr>
        <p:spPr>
          <a:xfrm>
            <a:off x="12467968" y="45225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79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35A05-587A-6D5E-0EFC-45E60C043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79D884-011B-C976-F915-0D7E2B3F3261}"/>
              </a:ext>
            </a:extLst>
          </p:cNvPr>
          <p:cNvGraphicFramePr>
            <a:graphicFrameLocks noGrp="1"/>
          </p:cNvGraphicFramePr>
          <p:nvPr/>
        </p:nvGraphicFramePr>
        <p:xfrm>
          <a:off x="407772" y="206987"/>
          <a:ext cx="11442358" cy="3091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423">
                  <a:extLst>
                    <a:ext uri="{9D8B030D-6E8A-4147-A177-3AD203B41FA5}">
                      <a16:colId xmlns:a16="http://schemas.microsoft.com/office/drawing/2014/main" val="644585528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210322607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</a:tblGrid>
              <a:tr h="31085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Focus Class: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Date:</a:t>
                      </a:r>
                      <a:endParaRPr lang="en-US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Target Student:</a:t>
                      </a:r>
                      <a:endParaRPr lang="en-US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8751482"/>
                  </a:ext>
                </a:extLst>
              </a:tr>
              <a:tr h="3959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Strengths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  <a:ea typeface="Roboto Condensed" panose="02000000000000000000" pitchFamily="2" charset="0"/>
                        </a:rPr>
                        <a:t>Supports &amp; Strategies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238485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Perspective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What are you interested in or what do you want to learn more about in (subject area class)?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What are you good at in (subject area class)?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What do you want to get better at in (subject area class)?</a:t>
                      </a:r>
                    </a:p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What is hard for you in (subject area class)?</a:t>
                      </a:r>
                    </a:p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ea typeface="Roboto Condensed" panose="02000000000000000000" pitchFamily="2" charset="0"/>
                        </a:rPr>
                        <a:t>What helps you to learn in this and other classes or what supports or strategies do you wish you had more of in this class?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5113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BCBE2FE-9F2B-653B-B540-C969ECD6C767}"/>
              </a:ext>
            </a:extLst>
          </p:cNvPr>
          <p:cNvSpPr txBox="1"/>
          <p:nvPr/>
        </p:nvSpPr>
        <p:spPr>
          <a:xfrm>
            <a:off x="0" y="6611779"/>
            <a:ext cx="300269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Targeting Student Dimensions 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503691-30FD-AF53-2308-E16EC96AB6FD}"/>
              </a:ext>
            </a:extLst>
          </p:cNvPr>
          <p:cNvSpPr txBox="1"/>
          <p:nvPr/>
        </p:nvSpPr>
        <p:spPr>
          <a:xfrm>
            <a:off x="10580269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53E1B-28FF-F497-0CCC-8B854DC9CD01}"/>
              </a:ext>
            </a:extLst>
          </p:cNvPr>
          <p:cNvSpPr txBox="1"/>
          <p:nvPr/>
        </p:nvSpPr>
        <p:spPr>
          <a:xfrm>
            <a:off x="12467968" y="45225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464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9839</TotalTime>
  <Words>940</Words>
  <Application>Microsoft Macintosh PowerPoint</Application>
  <PresentationFormat>Widescreen</PresentationFormat>
  <Paragraphs>131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DM Sans</vt:lpstr>
      <vt:lpstr>Roboto Condensed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3</cp:revision>
  <dcterms:created xsi:type="dcterms:W3CDTF">2026-05-05T20:03:42Z</dcterms:created>
  <dcterms:modified xsi:type="dcterms:W3CDTF">2026-05-12T19:30:21Z</dcterms:modified>
</cp:coreProperties>
</file>