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5"/>
  </p:notesMasterIdLst>
  <p:sldIdLst>
    <p:sldId id="2204" r:id="rId2"/>
    <p:sldId id="5036" r:id="rId3"/>
    <p:sldId id="507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82"/>
    <p:restoredTop sz="94687"/>
  </p:normalViewPr>
  <p:slideViewPr>
    <p:cSldViewPr snapToGrid="0">
      <p:cViewPr>
        <p:scale>
          <a:sx n="109" d="100"/>
          <a:sy n="109" d="100"/>
        </p:scale>
        <p:origin x="111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69BBD-8CA7-9547-A88A-C1B8AC71297C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784137-4CDE-6E41-B580-20AB4EEAB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89630C-5CB5-DF8C-5571-C2E01CA33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78A62F-D8A0-9747-ADEB-A9F81ED501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1DF03-FB0A-66D9-5F4C-5C1D82A29D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883BB5-3B55-A032-2428-C1132473AD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BC03EE-B6C2-4E4E-A680-9F6C68FC749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440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B7C35-52F7-4E93-3D95-44B8E0011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346B61-E962-1B69-2599-3CBC1FD2F4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D50C16-2399-F2B4-B059-4C30B9BCD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5F921-0C89-CFEB-A810-21D92BDD0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8CFCA-BB73-FF96-D1BB-7475D4CFE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92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CFC1C-8CD3-CB64-D4CA-EB4014DE2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F0C91-74CD-8CC0-650C-1DFC674F9D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D0F4-0C62-FB64-5291-EE7C24F3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D5E52-67DD-DE66-DF32-3A7D75088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F66E7-2F2F-8F65-B30B-B5EDA74A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30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031777-D005-DD89-A965-85FBF459D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DB236F-D610-9241-F32A-7C61CB8CF2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1BB8-26F2-0368-3C45-52C65A7C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9CFF46-311D-791B-1037-ADD795EF1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5933A-4B01-B9AF-A3FF-08C7570F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317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FAAEA-21FB-3EDC-C008-485C2C242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1DB485-5EEE-A6A5-E43B-2BDC3FD03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8E529-4755-4F72-6DE1-4A2D0EB7D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EE1BD-FB4B-2B40-02E3-352ADC325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46EFB-BCD1-6EF0-80D8-B384DB2B2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720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6E5D2-B7B1-499A-C5D6-47B521631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105D7-1DA5-41AD-BC96-3A1417EE7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F75DBC-20CE-ABC8-EF45-6B43BF553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8C784-D76E-0BEF-4D63-0D193ADAB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30D2F-DDAC-8140-ADD5-16685FADB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16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6776C-EF77-ED06-94A1-A028EE01F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3027E-5D4E-35A8-5557-FB5A59EBEB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CC3CE4-EDC8-D116-2134-A60C1B69EE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AD412-37DB-02BB-178F-A42AC87BA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941018-6599-CE9C-97A5-29DBD02E3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15E1A-3918-8A91-B6DF-1CA9C633E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0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8BD3B-74DA-ACD2-DC0E-0B78AFB68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9F081-E0FE-20F1-FB4E-9F96B0E78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725B0B-AC99-6F7B-9FEE-3CB2EC3CF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0B1231-3C6F-8F78-1A6F-F5A74B894D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4AAD1-D940-ED23-30ED-80FC4FF57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2EEC30-4AFB-C824-24C1-6729DEF77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CD4D95-6E42-025D-C255-8EA7D627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E209F4-C2A1-DC0C-2475-201038325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24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FD8C3-7922-15E6-6066-E0EE48C05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F4F0D-71BD-77A6-F0C7-3040D9A07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83B695-78AD-FB00-3FB2-85952257C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6DFE46-860D-4F10-CBC5-F6C30E0C4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72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1F3431-4111-57D2-ED05-65E03C535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3881FD-5836-6FAC-F710-2FB87C522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7B88FF-C1ED-9890-225B-D0DF64AA6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6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E06D4-2F4C-E5A4-F8E2-9E4E3364F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43C2A-E3D4-62F1-D0D4-02168E0D86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830FA-3E8C-B458-C7CA-04F81F6B8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892BCE-13B1-3AD5-A404-2BAEF463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193115-A3E9-916F-A600-4CA2A1FF5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CB2EF-22E4-F9B7-58A3-F9653659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565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DB470-12E1-F999-AD26-E3D26048F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83620-D17E-315D-5DAB-250309E25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F1B0A-F7B8-A24F-5539-78CC5212F9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D80D7D-0CD4-6D25-EE4E-AA93D624F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A3A60-1244-27D4-5896-8DD46EE7D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B735C-51ED-431F-44EF-D4CF1F4AA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3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D999FF-97BF-E57D-3769-33653CFFC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743A90-7C5C-4568-111E-B002BAD9E5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87523-7526-C3C9-601B-A448948822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3B81B8-8FC8-B747-8452-D2E0F895D55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90B5FC-5B98-6AC4-588C-0F4AA46990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17024-2E0B-159C-129B-65A7261DB0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433273-5D4C-1443-B090-9F6A7B54A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90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urriculum.gov.bc.ca/curriculum/english-language-arts/7/core#;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urriculum.gov.bc.ca/curriculum/english-language-arts/7/cor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72267-0978-6025-7F5A-9207600D7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266D149-9490-EA37-96A6-B0BBE21828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6772551"/>
              </p:ext>
            </p:extLst>
          </p:nvPr>
        </p:nvGraphicFramePr>
        <p:xfrm>
          <a:off x="363071" y="206990"/>
          <a:ext cx="11462079" cy="4866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39652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5822427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</a:tblGrid>
              <a:tr h="639912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 District:  CSFTNO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bg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School:  École Allain St-Cyr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535609"/>
                  </a:ext>
                </a:extLst>
              </a:tr>
              <a:tr h="56929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Target Class: Grade 7</a:t>
                      </a:r>
                      <a:endParaRPr lang="en-US" sz="1400" dirty="0"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Date</a:t>
                      </a:r>
                      <a:r>
                        <a:rPr lang="en-US" sz="1400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: May 2026</a:t>
                      </a:r>
                      <a:endParaRPr lang="en-US" sz="160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119490"/>
                  </a:ext>
                </a:extLst>
              </a:tr>
              <a:tr h="56929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Team Member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DM Sans" pitchFamily="2" charset="77"/>
                          <a:ea typeface="Roboto Condensed" panose="02000000000000000000" pitchFamily="2" charset="0"/>
                        </a:rPr>
                        <a:t>Role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619816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Patrick Meloche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DM Sans" pitchFamily="2" charset="77"/>
                        </a:rPr>
                        <a:t>CT - ELA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394792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709085"/>
                  </a:ext>
                </a:extLst>
              </a:tr>
              <a:tr h="421186"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382603"/>
                  </a:ext>
                </a:extLst>
              </a:tr>
              <a:tr h="815125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</a:rPr>
                        <a:t>Targeted Unit: The Giver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DM Sans" pitchFamily="2" charset="77"/>
                        </a:rPr>
                        <a:t>Approx. Number of Lessons: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898578"/>
                  </a:ext>
                </a:extLst>
              </a:tr>
              <a:tr h="1009292">
                <a:tc gridSpan="2">
                  <a:txBody>
                    <a:bodyPr/>
                    <a:lstStyle/>
                    <a:p>
                      <a:endParaRPr lang="en-US" sz="1400" b="1" dirty="0">
                        <a:latin typeface="DM Sans" pitchFamily="2" charset="77"/>
                      </a:endParaRPr>
                    </a:p>
                    <a:p>
                      <a:endParaRPr lang="en-US" sz="1400" b="1" dirty="0">
                        <a:latin typeface="DM Sans" pitchFamily="2" charset="77"/>
                      </a:endParaRPr>
                    </a:p>
                    <a:p>
                      <a:endParaRPr lang="en-US" sz="1400" b="1" dirty="0">
                        <a:latin typeface="DM Sans" pitchFamily="2" charset="77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29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089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407DD-6189-9308-94C5-1C90B6280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2791B4F-E046-CAB4-7BC6-0DF4DB868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384246"/>
              </p:ext>
            </p:extLst>
          </p:nvPr>
        </p:nvGraphicFramePr>
        <p:xfrm>
          <a:off x="185351" y="114299"/>
          <a:ext cx="12006649" cy="6325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5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2074">
                  <a:extLst>
                    <a:ext uri="{9D8B030D-6E8A-4147-A177-3AD203B41FA5}">
                      <a16:colId xmlns:a16="http://schemas.microsoft.com/office/drawing/2014/main" val="3996926544"/>
                    </a:ext>
                  </a:extLst>
                </a:gridCol>
                <a:gridCol w="566020">
                  <a:extLst>
                    <a:ext uri="{9D8B030D-6E8A-4147-A177-3AD203B41FA5}">
                      <a16:colId xmlns:a16="http://schemas.microsoft.com/office/drawing/2014/main" val="4103623155"/>
                    </a:ext>
                  </a:extLst>
                </a:gridCol>
                <a:gridCol w="3235511">
                  <a:extLst>
                    <a:ext uri="{9D8B030D-6E8A-4147-A177-3AD203B41FA5}">
                      <a16:colId xmlns:a16="http://schemas.microsoft.com/office/drawing/2014/main" val="3599015421"/>
                    </a:ext>
                  </a:extLst>
                </a:gridCol>
                <a:gridCol w="787821">
                  <a:extLst>
                    <a:ext uri="{9D8B030D-6E8A-4147-A177-3AD203B41FA5}">
                      <a16:colId xmlns:a16="http://schemas.microsoft.com/office/drawing/2014/main" val="3078261270"/>
                    </a:ext>
                  </a:extLst>
                </a:gridCol>
                <a:gridCol w="5943677">
                  <a:extLst>
                    <a:ext uri="{9D8B030D-6E8A-4147-A177-3AD203B41FA5}">
                      <a16:colId xmlns:a16="http://schemas.microsoft.com/office/drawing/2014/main" val="2316446133"/>
                    </a:ext>
                  </a:extLst>
                </a:gridCol>
              </a:tblGrid>
              <a:tr h="388929">
                <a:tc gridSpan="3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Class: Grade 7 ELA</a:t>
                      </a: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Subject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/Topic(s): Anchor Text - The Giver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Planning Team: P &amp; 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Planning Team: P &amp; 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542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Big Idea: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Questioning what we hear, read, and view contributes to our ability to be educated and engaged citizens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Guiding Question(s):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What does it mean to be “educated”? Who decides that?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What are the risks of accepting information without questioning it?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Who controls knowledge in a society, and why might they do that?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Guiding Question(s):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What does it mean to be “educated”? Who decides that?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What are the risks of accepting information without questioning it?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/>
                        <a:t>Who controls knowledge in a society, and why might they do that?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657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CA" sz="12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Vocabulary to know and use: </a:t>
                      </a:r>
                      <a:r>
                        <a:rPr lang="en-CA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text, story, genre, function, genre, reading strategies, understand text, recognize, forms, purpose, audience, message, think crucially, reflectively, creatively, make connections, personally meaningful, perspectives, share my ideas, shared understanding, extend my thinking, critical and reflective thinker</a:t>
                      </a: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CA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2752725"/>
                  </a:ext>
                </a:extLst>
              </a:tr>
              <a:tr h="388929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Unit Goals</a:t>
                      </a:r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A" sz="12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Standards: Curricular Language</a:t>
                      </a:r>
                      <a:endParaRPr lang="en-US" sz="1200" dirty="0"/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0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Language</a:t>
                      </a:r>
                      <a:endParaRPr lang="en-CA" sz="1200" b="0" dirty="0"/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cs typeface="Calibri" panose="020F0502020204030204" pitchFamily="34" charset="0"/>
                        </a:rPr>
                        <a:t>Learning Goals: Student friendly language</a:t>
                      </a:r>
                      <a:endParaRPr lang="en-US" sz="1200" dirty="0"/>
                    </a:p>
                  </a:txBody>
                  <a:tcPr marL="68580" marR="68580" marT="34290" marB="3429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539396"/>
                  </a:ext>
                </a:extLst>
              </a:tr>
              <a:tr h="629038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Content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Story/text </a:t>
                      </a:r>
                      <a:b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CA" sz="1200" b="0" i="0" u="sng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forms</a:t>
                      </a:r>
                      <a: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 </a:t>
                      </a:r>
                      <a:r>
                        <a:rPr lang="en-CA" sz="1200" b="0" i="0" u="sng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functions</a:t>
                      </a:r>
                      <a: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 </a:t>
                      </a:r>
                      <a:r>
                        <a:rPr lang="en-CA" sz="1200" b="0" i="0" u="sng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genres</a:t>
                      </a:r>
                      <a: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of </a:t>
                      </a:r>
                      <a:r>
                        <a:rPr lang="en-CA" sz="1200" b="0" i="0" u="sng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text</a:t>
                      </a:r>
                      <a:endParaRPr lang="en-US" sz="120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know what a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, I know that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story</a:t>
                      </a:r>
                      <a:r>
                        <a:rPr lang="en-US" sz="1200" dirty="0"/>
                        <a:t> is a form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</a:p>
                    <a:p>
                      <a:r>
                        <a:rPr lang="en-US" sz="1200" dirty="0"/>
                        <a:t>I know what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genre</a:t>
                      </a:r>
                      <a:r>
                        <a:rPr lang="en-US" sz="1200" dirty="0"/>
                        <a:t> is</a:t>
                      </a:r>
                    </a:p>
                    <a:p>
                      <a:r>
                        <a:rPr lang="en-US" sz="1200" dirty="0"/>
                        <a:t>I know how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function</a:t>
                      </a:r>
                      <a:r>
                        <a:rPr lang="en-US" sz="1200" dirty="0"/>
                        <a:t> influenced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genres</a:t>
                      </a:r>
                      <a:endParaRPr 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Content</a:t>
                      </a: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Strategies and processes </a:t>
                      </a:r>
                      <a:r>
                        <a:rPr lang="en-CA" sz="1200" b="0" i="0" u="sng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reading strategies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know different kinds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reading strategies </a:t>
                      </a:r>
                      <a:r>
                        <a:rPr lang="en-US" sz="1200" dirty="0"/>
                        <a:t>and how to use them to help me better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understand text</a:t>
                      </a:r>
                      <a:br>
                        <a:rPr lang="en-US" sz="1200" dirty="0">
                          <a:solidFill>
                            <a:srgbClr val="FF0000"/>
                          </a:solidFill>
                        </a:rPr>
                      </a:b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179538"/>
                  </a:ext>
                </a:extLst>
              </a:tr>
              <a:tr h="629038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Curricular Competencies</a:t>
                      </a:r>
                    </a:p>
                  </a:txBody>
                  <a:tcPr marL="68580" marR="68580" marT="34290" marB="34290" vert="vert27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Comprehend &amp; Connect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Recognize and appreciate how </a:t>
                      </a:r>
                      <a:r>
                        <a:rPr lang="en-CA" sz="1200" b="0" i="0" u="sng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different features, forms, and genres of texts</a:t>
                      </a:r>
                      <a:r>
                        <a:rPr lang="en-CA" sz="1200" b="0" i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reflect different purposes, audiences, and messages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recognize</a:t>
                      </a:r>
                      <a:r>
                        <a:rPr lang="en-US" sz="1200" dirty="0"/>
                        <a:t> how different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features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forms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genres</a:t>
                      </a:r>
                      <a:r>
                        <a:rPr lang="en-US" sz="1200" dirty="0"/>
                        <a:t> of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are used depending on the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purpose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audience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message</a:t>
                      </a:r>
                      <a:endParaRPr 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071562"/>
                  </a:ext>
                </a:extLst>
              </a:tr>
              <a:tr h="600660"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Comprehend &amp; Connect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Think critically, creatively, and reflectively</a:t>
                      </a:r>
                      <a:r>
                        <a:rPr lang="en-CA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explore ideas within, between, and beyond texts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think critically</a:t>
                      </a:r>
                      <a:r>
                        <a:rPr lang="en-US" sz="1200" dirty="0"/>
                        <a:t>,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reflectively</a:t>
                      </a:r>
                      <a:r>
                        <a:rPr lang="en-US" sz="1200" dirty="0"/>
                        <a:t> and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creatively</a:t>
                      </a:r>
                      <a:r>
                        <a:rPr lang="en-US" sz="1200" dirty="0"/>
                        <a:t> about ideas that I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connect </a:t>
                      </a:r>
                      <a:r>
                        <a:rPr lang="en-US" sz="1200" dirty="0"/>
                        <a:t>to in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endParaRPr 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2908110"/>
                  </a:ext>
                </a:extLst>
              </a:tr>
              <a:tr h="600660"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Comprehend &amp; Connect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Construct meaningful personal connections between self, </a:t>
                      </a:r>
                      <a:r>
                        <a:rPr lang="en-CA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text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and world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 can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make connections </a:t>
                      </a:r>
                      <a:r>
                        <a:rPr lang="en-US" sz="1200" dirty="0"/>
                        <a:t>that 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personally meaningful </a:t>
                      </a:r>
                      <a:r>
                        <a:rPr lang="en-US" sz="1200" dirty="0"/>
                        <a:t>between myself, other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text</a:t>
                      </a:r>
                      <a:r>
                        <a:rPr lang="en-US" sz="1200" dirty="0"/>
                        <a:t> and the world</a:t>
                      </a:r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299449"/>
                  </a:ext>
                </a:extLst>
              </a:tr>
              <a:tr h="600660">
                <a:tc vMerge="1">
                  <a:txBody>
                    <a:bodyPr/>
                    <a:lstStyle/>
                    <a:p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Create and Communicate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Exchange ideas and viewpoints</a:t>
                      </a:r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to build shared understanding and extend thinking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I can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share my ideas </a:t>
                      </a:r>
                      <a:r>
                        <a:rPr lang="en-US" sz="1200" b="0" dirty="0"/>
                        <a:t>and learn from other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perspectives</a:t>
                      </a:r>
                      <a:r>
                        <a:rPr lang="en-US" sz="1200" b="0" dirty="0"/>
                        <a:t> to build a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shared understanding </a:t>
                      </a:r>
                      <a:r>
                        <a:rPr lang="en-US" sz="1200" b="0" dirty="0"/>
                        <a:t>and </a:t>
                      </a:r>
                      <a:r>
                        <a:rPr lang="en-US" sz="1200" b="0" dirty="0">
                          <a:solidFill>
                            <a:srgbClr val="FF0000"/>
                          </a:solidFill>
                        </a:rPr>
                        <a:t>extend my thinking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9171807"/>
                  </a:ext>
                </a:extLst>
              </a:tr>
              <a:tr h="600660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  <a:cs typeface="Calibri" panose="020F0502020204030204" pitchFamily="34" charset="0"/>
                        </a:rPr>
                        <a:t>Competencies</a:t>
                      </a:r>
                    </a:p>
                  </a:txBody>
                  <a:tcPr marL="6858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CA" sz="12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Critical &amp; Reflective Thinking</a:t>
                      </a:r>
                      <a:endParaRPr lang="en-US" sz="12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We are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critical and reflective thinkers </a:t>
                      </a:r>
                      <a:r>
                        <a:rPr lang="en-US" sz="1200" dirty="0"/>
                        <a:t>because we…</a:t>
                      </a:r>
                      <a:endParaRPr lang="en-US" sz="12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258532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89282BDB-8B6F-FB6C-ED8F-0EEDA980F0E4}"/>
              </a:ext>
            </a:extLst>
          </p:cNvPr>
          <p:cNvSpPr/>
          <p:nvPr/>
        </p:nvSpPr>
        <p:spPr>
          <a:xfrm>
            <a:off x="0" y="6631648"/>
            <a:ext cx="121920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latin typeface="DM Sans" pitchFamily="2" charset="77"/>
              </a:rPr>
              <a:t>Backwards Design Planning with UDL (NWT Curriculum)								                     Dr. Shelley Moore, 2026</a:t>
            </a:r>
          </a:p>
        </p:txBody>
      </p:sp>
    </p:spTree>
    <p:extLst>
      <p:ext uri="{BB962C8B-B14F-4D97-AF65-F5344CB8AC3E}">
        <p14:creationId xmlns:p14="http://schemas.microsoft.com/office/powerpoint/2010/main" val="215594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8CD77F9-28EC-793F-527B-2F21CF8E7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996692"/>
              </p:ext>
            </p:extLst>
          </p:nvPr>
        </p:nvGraphicFramePr>
        <p:xfrm>
          <a:off x="99391" y="158726"/>
          <a:ext cx="11996535" cy="6549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180">
                  <a:extLst>
                    <a:ext uri="{9D8B030D-6E8A-4147-A177-3AD203B41FA5}">
                      <a16:colId xmlns:a16="http://schemas.microsoft.com/office/drawing/2014/main" val="1906041511"/>
                    </a:ext>
                  </a:extLst>
                </a:gridCol>
                <a:gridCol w="374294">
                  <a:extLst>
                    <a:ext uri="{9D8B030D-6E8A-4147-A177-3AD203B41FA5}">
                      <a16:colId xmlns:a16="http://schemas.microsoft.com/office/drawing/2014/main" val="1377030113"/>
                    </a:ext>
                  </a:extLst>
                </a:gridCol>
                <a:gridCol w="1710921">
                  <a:extLst>
                    <a:ext uri="{9D8B030D-6E8A-4147-A177-3AD203B41FA5}">
                      <a16:colId xmlns:a16="http://schemas.microsoft.com/office/drawing/2014/main" val="119946021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745379262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2015924094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1064470312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978406304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635783931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913068587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670357095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2182770221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187483053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2913615974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1946031153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809124677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961745246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322040620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1051370968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577156782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3880346691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2079448011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1766468048"/>
                    </a:ext>
                  </a:extLst>
                </a:gridCol>
                <a:gridCol w="484207">
                  <a:extLst>
                    <a:ext uri="{9D8B030D-6E8A-4147-A177-3AD203B41FA5}">
                      <a16:colId xmlns:a16="http://schemas.microsoft.com/office/drawing/2014/main" val="893154927"/>
                    </a:ext>
                  </a:extLst>
                </a:gridCol>
              </a:tblGrid>
              <a:tr h="190428">
                <a:tc rowSpan="2" gridSpan="3"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+mn-lt"/>
                        </a:rPr>
                        <a:t>Grade 7/8 ELA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Curricular Competencies (</a:t>
                      </a:r>
                      <a:r>
                        <a:rPr lang="en-CA" sz="9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oral, written, visual, and digital </a:t>
                      </a:r>
                      <a:r>
                        <a:rPr lang="en-CA" sz="900" b="0" i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texts</a:t>
                      </a:r>
                      <a:r>
                        <a:rPr lang="en-CA" sz="900" b="0" i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students are expected individually and collaboratively to be able to:</a:t>
                      </a: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800" b="1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857640"/>
                  </a:ext>
                </a:extLst>
              </a:tr>
              <a:tr h="336640">
                <a:tc gridSpan="3"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 can comprehend and connect by…</a:t>
                      </a:r>
                    </a:p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(reading, viewing, listening)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 can create and communicate by…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9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(writing, speaking, representing)</a:t>
                      </a:r>
                    </a:p>
                  </a:txBody>
                  <a:tcPr marL="47625" marR="4762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384580"/>
                  </a:ext>
                </a:extLst>
              </a:tr>
              <a:tr h="296145"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Big Ideas</a:t>
                      </a:r>
                      <a:endParaRPr sz="900" dirty="0"/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CA" sz="900" dirty="0">
                          <a:effectLst/>
                          <a:latin typeface="+mn-lt"/>
                        </a:rPr>
                        <a:t>I understand that language and text can be a source of creativity and joy.</a:t>
                      </a:r>
                      <a:endParaRPr lang="en-US" sz="900" dirty="0"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381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…accessing information and ideas for diverse purposes and from a variety of sources, and evaluate their relevance, accuracy, and reliability</a:t>
                      </a:r>
                    </a:p>
                    <a:p>
                      <a:pPr marL="38100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428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… applying appropriate strategies to comprehend written, oral, and visual texts, guide inquiry, and extend thinking</a:t>
                      </a:r>
                    </a:p>
                    <a:p>
                      <a:pPr marL="42863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19050" marR="0" lvl="0" indent="190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Synthesize ideas from a variety of sources to build understanding</a:t>
                      </a:r>
                    </a:p>
                    <a:p>
                      <a:pPr marL="19050" indent="1905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79600" algn="l"/>
                        </a:tabLst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appreciate how different features, forms, and genres of texts reflect different purposes, audiences, and messages</a:t>
                      </a:r>
                    </a:p>
                    <a:p>
                      <a:pPr marL="68263" indent="0">
                        <a:buNone/>
                        <a:tabLst>
                          <a:tab pos="1879600" algn="l"/>
                        </a:tabLst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68263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Think critically, creatively, and reflectively to explore ideas within, between, and beyond texts</a:t>
                      </a:r>
                    </a:p>
                    <a:p>
                      <a:pPr marL="68263" indent="0">
                        <a:buNone/>
                        <a:tabLst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identify the role of personal, social, and cultural contexts, values, and perspectives in texts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how language constructs personal, social, and cultural identity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Construct meaningful personal connections between self, text, and world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Respond to text in personal, creative, and critical ways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how literary elements, techniques, and devices enhance and shape meaning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 increasing range of text structures and how they contribute to meaning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Recognize and appreciate the role of story, narrative, and oral tradition in expressing First Peoples perspectives, values, beliefs, and points of view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Recognizing the validity of the First Peoples oral tradition for a range of purposes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Exchange ideas and viewpoints to build shared understanding and extend thinking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writing and design processes to plan, develop, and create engaging and meaningful literary and informational texts for a variety of purposes and audiences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Assess and refine texts to improve their clarity, effectiveness, and impact according to purpose, audience, and message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an increasing repertoire of conventions of Canadian spelling, grammar, and punctuation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Use and experiment with oral storytelling processes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Select and use appropriate features, forms, and genres according to audience, purpose, and message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Transform ideas and information to create original texts.</a:t>
                      </a:r>
                    </a:p>
                    <a:p>
                      <a:pPr>
                        <a:buNone/>
                      </a:pPr>
                      <a:endParaRPr lang="en-CA" sz="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013222"/>
                  </a:ext>
                </a:extLst>
              </a:tr>
              <a:tr h="592288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exploring stories and other texts helps us understand ourselves and make connections to others and to the world.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34156110"/>
                  </a:ext>
                </a:extLst>
              </a:tr>
              <a:tr h="418151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exploring and sharing multiple perspectives extends our thinking.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36153760"/>
                  </a:ext>
                </a:extLst>
              </a:tr>
              <a:tr h="372148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developing our understanding of how language world allows us to use it personally.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341592098"/>
                  </a:ext>
                </a:extLst>
              </a:tr>
              <a:tr h="496197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I understand that questioning what we hear, read, and view contributes to our ability to be educated and engaged citizens.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 vert="vert270"/>
                </a:tc>
                <a:extLst>
                  <a:ext uri="{0D108BD9-81ED-4DB2-BD59-A6C34878D82A}">
                    <a16:rowId xmlns:a16="http://schemas.microsoft.com/office/drawing/2014/main" val="3541907823"/>
                  </a:ext>
                </a:extLst>
              </a:tr>
              <a:tr h="330798">
                <a:tc rowSpan="15"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latin typeface="+mn-lt"/>
                        </a:rPr>
                        <a:t>Content Learning Standards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latin typeface="+mn-lt"/>
                        </a:rPr>
                        <a:t>I know how story and/or </a:t>
                      </a:r>
                    </a:p>
                    <a:p>
                      <a:pPr algn="ctr"/>
                      <a:r>
                        <a:rPr lang="en-US" sz="900" b="0" dirty="0">
                          <a:latin typeface="+mn-lt"/>
                        </a:rPr>
                        <a:t>text uses…</a:t>
                      </a:r>
                    </a:p>
                  </a:txBody>
                  <a:tcPr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…forms, functions, and genres of text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4518326"/>
                  </a:ext>
                </a:extLst>
              </a:tr>
              <a:tr h="259127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text features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359703"/>
                  </a:ext>
                </a:extLst>
              </a:tr>
              <a:tr h="259127">
                <a:tc vMerge="1">
                  <a:txBody>
                    <a:bodyPr/>
                    <a:lstStyle/>
                    <a:p>
                      <a:endParaRPr lang="en-US" sz="80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literary elements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874410"/>
                  </a:ext>
                </a:extLst>
              </a:tr>
              <a:tr h="206749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literary devices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997316"/>
                  </a:ext>
                </a:extLst>
              </a:tr>
              <a:tr h="206749">
                <a:tc vMerge="1">
                  <a:txBody>
                    <a:bodyPr/>
                    <a:lstStyle/>
                    <a:p>
                      <a:endParaRPr lang="en-US" sz="800" dirty="0">
                        <a:latin typeface="+mn-lt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+mn-lt"/>
                        </a:rPr>
                        <a:t>… argument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9680007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latin typeface="+mn-lt"/>
                        </a:rPr>
                        <a:t>I know strategies and process of </a:t>
                      </a: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reading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5654635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oral language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038730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metacognitive strategies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462419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writing processes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7423946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CA" sz="900" b="0" dirty="0">
                          <a:effectLst/>
                          <a:latin typeface="+mn-lt"/>
                        </a:rPr>
                        <a:t>I know language features, structures and conventions of</a:t>
                      </a:r>
                    </a:p>
                  </a:txBody>
                  <a:tcPr marL="47625" marR="47625" marT="0" marB="0" vert="vert27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oral language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16478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... paragraphing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176086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language varieties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081909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syntax and sentence fluency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2115391"/>
                  </a:ext>
                </a:extLst>
              </a:tr>
              <a:tr h="248099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conventions (spelling and grammar)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0193872"/>
                  </a:ext>
                </a:extLst>
              </a:tr>
              <a:tr h="237807">
                <a:tc vMerge="1"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 vert="vert27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 vert="vert27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CA" sz="900" dirty="0">
                          <a:effectLst/>
                          <a:latin typeface="+mn-lt"/>
                        </a:rPr>
                        <a:t>… presentation techniques</a:t>
                      </a: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CA" sz="900" dirty="0">
                        <a:effectLst/>
                        <a:latin typeface="+mn-lt"/>
                      </a:endParaRPr>
                    </a:p>
                  </a:txBody>
                  <a:tcPr marL="47625" marR="47625" marT="0" marB="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900" dirty="0">
                        <a:latin typeface="+mn-lt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6323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323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9821</TotalTime>
  <Words>1017</Words>
  <Application>Microsoft Macintosh PowerPoint</Application>
  <PresentationFormat>Widescreen</PresentationFormat>
  <Paragraphs>101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DM Sans</vt:lpstr>
      <vt:lpstr>Roboto Condensed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8</cp:revision>
  <dcterms:created xsi:type="dcterms:W3CDTF">2026-05-05T20:03:42Z</dcterms:created>
  <dcterms:modified xsi:type="dcterms:W3CDTF">2026-05-14T17:15:37Z</dcterms:modified>
</cp:coreProperties>
</file>