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5075" r:id="rId2"/>
    <p:sldId id="5076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1FF"/>
    <a:srgbClr val="00FA00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0"/>
    <p:restoredTop sz="94658"/>
  </p:normalViewPr>
  <p:slideViewPr>
    <p:cSldViewPr snapToGrid="0">
      <p:cViewPr>
        <p:scale>
          <a:sx n="109" d="100"/>
          <a:sy n="109" d="100"/>
        </p:scale>
        <p:origin x="82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21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53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109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342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50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56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95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94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33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6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7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9128C-1065-8147-A97C-A07353CD580A}" type="datetimeFigureOut">
              <a:rPr lang="en-US" smtClean="0"/>
              <a:t>5/28/26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083AA-BCBC-5848-BCBC-82250B1AB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4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F4277-03D6-BF3E-3EA9-25D534798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266191-A9B6-67C8-8C9F-6443EC1E6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10713"/>
              </p:ext>
            </p:extLst>
          </p:nvPr>
        </p:nvGraphicFramePr>
        <p:xfrm>
          <a:off x="0" y="8414"/>
          <a:ext cx="12192012" cy="684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881">
                  <a:extLst>
                    <a:ext uri="{9D8B030D-6E8A-4147-A177-3AD203B41FA5}">
                      <a16:colId xmlns:a16="http://schemas.microsoft.com/office/drawing/2014/main" val="1906041511"/>
                    </a:ext>
                  </a:extLst>
                </a:gridCol>
                <a:gridCol w="380393">
                  <a:extLst>
                    <a:ext uri="{9D8B030D-6E8A-4147-A177-3AD203B41FA5}">
                      <a16:colId xmlns:a16="http://schemas.microsoft.com/office/drawing/2014/main" val="1377030113"/>
                    </a:ext>
                  </a:extLst>
                </a:gridCol>
                <a:gridCol w="172083">
                  <a:extLst>
                    <a:ext uri="{9D8B030D-6E8A-4147-A177-3AD203B41FA5}">
                      <a16:colId xmlns:a16="http://schemas.microsoft.com/office/drawing/2014/main" val="119946021"/>
                    </a:ext>
                  </a:extLst>
                </a:gridCol>
                <a:gridCol w="783358">
                  <a:extLst>
                    <a:ext uri="{9D8B030D-6E8A-4147-A177-3AD203B41FA5}">
                      <a16:colId xmlns:a16="http://schemas.microsoft.com/office/drawing/2014/main" val="3692937688"/>
                    </a:ext>
                  </a:extLst>
                </a:gridCol>
                <a:gridCol w="783357">
                  <a:extLst>
                    <a:ext uri="{9D8B030D-6E8A-4147-A177-3AD203B41FA5}">
                      <a16:colId xmlns:a16="http://schemas.microsoft.com/office/drawing/2014/main" val="484535253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745379262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2015924094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1064470312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978406304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635783931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913068587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670357095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2182770221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187483053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2913615974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1946031153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809124677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961745246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322040620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1051370968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577156782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880346691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2079448011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1766468048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893154927"/>
                    </a:ext>
                  </a:extLst>
                </a:gridCol>
              </a:tblGrid>
              <a:tr h="199151">
                <a:tc rowSpan="2" gridSpan="5"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Grade 7/8 ELA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Curricular Competencies (</a:t>
                      </a:r>
                      <a:r>
                        <a:rPr lang="en-CA" sz="9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oral, written, visual, and digital </a:t>
                      </a:r>
                      <a:r>
                        <a:rPr lang="en-CA" sz="9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texts</a:t>
                      </a:r>
                      <a:r>
                        <a:rPr lang="en-CA" sz="9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students are expected individually and collaboratively to be able to:</a:t>
                      </a: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8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857640"/>
                  </a:ext>
                </a:extLst>
              </a:tr>
              <a:tr h="0">
                <a:tc gridSpan="5" vMerge="1">
                  <a:txBody>
                    <a:bodyPr/>
                    <a:lstStyle/>
                    <a:p>
                      <a:endParaRPr lang="en-C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gridSpan="1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can comprehend and connect by…</a:t>
                      </a:r>
                    </a:p>
                    <a:p>
                      <a:pPr algn="ctr">
                        <a:buNone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(reading, viewing, listening)</a:t>
                      </a:r>
                    </a:p>
                  </a:txBody>
                  <a:tcPr marL="47625" marR="476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gridSpan="7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can create and communicate by…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(writing, speaking, representing)</a:t>
                      </a:r>
                    </a:p>
                  </a:txBody>
                  <a:tcPr marL="47625" marR="476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384580"/>
                  </a:ext>
                </a:extLst>
              </a:tr>
              <a:tr h="275606">
                <a:tc gridSpan="3"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/>
                        </a:rPr>
                        <a:t>Target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/>
                        </a:rPr>
                        <a:t>Practice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/>
                        </a:rPr>
                        <a:t>Strength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A00"/>
                    </a:solidFill>
                  </a:tcPr>
                </a:tc>
                <a:tc gridSpan="13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236475"/>
                  </a:ext>
                </a:extLst>
              </a:tr>
              <a:tr h="309711">
                <a:tc rowSpan="5"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+mn-lt"/>
                        </a:rPr>
                        <a:t>Big Ideas</a:t>
                      </a:r>
                      <a:endParaRPr sz="900" dirty="0"/>
                    </a:p>
                  </a:txBody>
                  <a:tcPr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CA" sz="900" dirty="0">
                          <a:effectLst/>
                          <a:latin typeface="+mn-lt"/>
                        </a:rPr>
                        <a:t>I understand that language and text can be a source of creativity and joy.</a:t>
                      </a:r>
                      <a:endParaRPr lang="en-US" sz="900" dirty="0"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381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…accessing information and ideas for diverse purposes and from a variety of sources, and evaluate their relevance, accuracy, and reliability</a:t>
                      </a:r>
                    </a:p>
                    <a:p>
                      <a:pPr marL="38100" indent="0">
                        <a:buNone/>
                        <a:tabLst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428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… applying appropriate strategies to comprehend written, oral, and visual texts, guide inquiry, and extend thinking</a:t>
                      </a:r>
                    </a:p>
                    <a:p>
                      <a:pPr marL="42863" indent="0">
                        <a:buNone/>
                        <a:tabLst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19050" marR="0" lvl="0" indent="19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Synthesize ideas from a variety of sources to build understanding</a:t>
                      </a:r>
                    </a:p>
                    <a:p>
                      <a:pPr marL="19050" indent="19050">
                        <a:buNone/>
                        <a:tabLst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682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79600" algn="l"/>
                        </a:tabLst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and appreciate how different features, forms, and genres of texts reflect different purposes, audiences, and messages</a:t>
                      </a:r>
                    </a:p>
                    <a:p>
                      <a:pPr marL="68263" indent="0">
                        <a:buNone/>
                        <a:tabLst>
                          <a:tab pos="1879600" algn="l"/>
                        </a:tabLst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682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Think critically, creatively, and reflectively to explore ideas within, between, and beyond texts</a:t>
                      </a:r>
                    </a:p>
                    <a:p>
                      <a:pPr marL="68263" indent="0">
                        <a:buNone/>
                        <a:tabLst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and identify the role of personal, social, and cultural contexts, values, and perspectives in texts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how language constructs personal, social, and cultural identity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Construct meaningful personal connections between self, text, and world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Respond to text in personal, creative, and critical ways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how literary elements, techniques, and devices enhance and shape meaning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an increasing range of text structures and how they contribute to meaning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and appreciate the role of story, narrative, and oral tradition in expressing First Peoples perspectives, values, beliefs, and points of view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Recognizing the validity of the First Peoples oral tradition for a range of purposes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Exchange ideas and viewpoints to build shared understanding and extend thinking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Use writing and design processes to plan, develop, and create engaging and meaningful literary and informational texts for a variety of purposes and audiences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Assess and refine texts to improve their clarity, effectiveness, and impact according to purpose, audience, and message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Use an increasing repertoire of conventions of Canadian spelling, grammar, and punctuation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Use and experiment with oral storytelling processes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Select and use appropriate features, forms, and genres according to audience, purpose, and message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Transform ideas and information to create original texts.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013222"/>
                  </a:ext>
                </a:extLst>
              </a:tr>
              <a:tr h="619419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I understand that exploring stories and other texts helps us understand ourselves and make connections to others and to the world.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34156110"/>
                  </a:ext>
                </a:extLst>
              </a:tr>
              <a:tr h="437306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I understand that exploring and sharing multiple perspectives extends our thinking.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3536153760"/>
                  </a:ext>
                </a:extLst>
              </a:tr>
              <a:tr h="430329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I understand that developing our understanding of how language world allows us to use it personally.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3341592098"/>
                  </a:ext>
                </a:extLst>
              </a:tr>
              <a:tr h="573771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I understand that questioning what we hear, read, and view contributes to our ability to be educated and engaged citizens.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3541907823"/>
                  </a:ext>
                </a:extLst>
              </a:tr>
              <a:tr h="382515">
                <a:tc rowSpan="15"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+mn-lt"/>
                        </a:rPr>
                        <a:t>Content Learning Standards</a:t>
                      </a:r>
                    </a:p>
                  </a:txBody>
                  <a:tcPr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+mn-lt"/>
                        </a:rPr>
                        <a:t>I know how story and/or </a:t>
                      </a:r>
                    </a:p>
                    <a:p>
                      <a:pPr algn="ctr"/>
                      <a:r>
                        <a:rPr lang="en-US" sz="900" b="0" dirty="0">
                          <a:latin typeface="+mn-lt"/>
                        </a:rPr>
                        <a:t>text uses…</a:t>
                      </a:r>
                    </a:p>
                  </a:txBody>
                  <a:tcPr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…forms, functions, and genres of text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518326"/>
                  </a:ext>
                </a:extLst>
              </a:tr>
              <a:tr h="270997"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 text features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359703"/>
                  </a:ext>
                </a:extLst>
              </a:tr>
              <a:tr h="270997"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 literary elements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874410"/>
                  </a:ext>
                </a:extLst>
              </a:tr>
              <a:tr h="239072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 literary devices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997316"/>
                  </a:ext>
                </a:extLst>
              </a:tr>
              <a:tr h="239072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 argument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680007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+mn-lt"/>
                        </a:rPr>
                        <a:t>I know strategies and process of </a:t>
                      </a:r>
                    </a:p>
                  </a:txBody>
                  <a:tcPr marL="47625" marR="47625" marT="0" marB="0"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reading strategies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54635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oral language strategies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038730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metacognitive strategies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2419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writing processes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423946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sz="900" b="0" dirty="0">
                          <a:effectLst/>
                          <a:latin typeface="+mn-lt"/>
                        </a:rPr>
                        <a:t>I know language features, structures and conventions of</a:t>
                      </a:r>
                    </a:p>
                  </a:txBody>
                  <a:tcPr marL="47625" marR="47625" marT="0" marB="0"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oral language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16478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... paragraphing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176086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language varieties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1909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syntax and sentence fluency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115391"/>
                  </a:ext>
                </a:extLst>
              </a:tr>
              <a:tr h="286886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conventions (spelling and grammar)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193872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presentation techniques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23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059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9463E-3F82-FB99-1741-57E446902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8C5085D-8916-FDAA-1DFE-00BD90617F11}"/>
              </a:ext>
            </a:extLst>
          </p:cNvPr>
          <p:cNvGraphicFramePr>
            <a:graphicFrameLocks noGrp="1"/>
          </p:cNvGraphicFramePr>
          <p:nvPr/>
        </p:nvGraphicFramePr>
        <p:xfrm>
          <a:off x="0" y="8414"/>
          <a:ext cx="12192012" cy="6844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881">
                  <a:extLst>
                    <a:ext uri="{9D8B030D-6E8A-4147-A177-3AD203B41FA5}">
                      <a16:colId xmlns:a16="http://schemas.microsoft.com/office/drawing/2014/main" val="1906041511"/>
                    </a:ext>
                  </a:extLst>
                </a:gridCol>
                <a:gridCol w="380393">
                  <a:extLst>
                    <a:ext uri="{9D8B030D-6E8A-4147-A177-3AD203B41FA5}">
                      <a16:colId xmlns:a16="http://schemas.microsoft.com/office/drawing/2014/main" val="1377030113"/>
                    </a:ext>
                  </a:extLst>
                </a:gridCol>
                <a:gridCol w="172083">
                  <a:extLst>
                    <a:ext uri="{9D8B030D-6E8A-4147-A177-3AD203B41FA5}">
                      <a16:colId xmlns:a16="http://schemas.microsoft.com/office/drawing/2014/main" val="119946021"/>
                    </a:ext>
                  </a:extLst>
                </a:gridCol>
                <a:gridCol w="783358">
                  <a:extLst>
                    <a:ext uri="{9D8B030D-6E8A-4147-A177-3AD203B41FA5}">
                      <a16:colId xmlns:a16="http://schemas.microsoft.com/office/drawing/2014/main" val="3692937688"/>
                    </a:ext>
                  </a:extLst>
                </a:gridCol>
                <a:gridCol w="783357">
                  <a:extLst>
                    <a:ext uri="{9D8B030D-6E8A-4147-A177-3AD203B41FA5}">
                      <a16:colId xmlns:a16="http://schemas.microsoft.com/office/drawing/2014/main" val="484535253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745379262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2015924094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1064470312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978406304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635783931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913068587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670357095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2182770221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187483053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2913615974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1946031153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809124677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961745246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322040620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1051370968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577156782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3880346691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2079448011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1766468048"/>
                    </a:ext>
                  </a:extLst>
                </a:gridCol>
                <a:gridCol w="492097">
                  <a:extLst>
                    <a:ext uri="{9D8B030D-6E8A-4147-A177-3AD203B41FA5}">
                      <a16:colId xmlns:a16="http://schemas.microsoft.com/office/drawing/2014/main" val="893154927"/>
                    </a:ext>
                  </a:extLst>
                </a:gridCol>
              </a:tblGrid>
              <a:tr h="199151">
                <a:tc rowSpan="2" gridSpan="5"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solidFill>
                            <a:schemeClr val="tx1"/>
                          </a:solidFill>
                          <a:latin typeface="+mn-lt"/>
                        </a:rPr>
                        <a:t>Grade 7/8 ELA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endParaRPr lang="en-US" sz="9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Curricular Competencies (</a:t>
                      </a:r>
                      <a:r>
                        <a:rPr lang="en-CA" sz="9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Using oral, written, visual, and digital </a:t>
                      </a:r>
                      <a:r>
                        <a:rPr lang="en-CA" sz="900" b="0" i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texts</a:t>
                      </a:r>
                      <a:r>
                        <a:rPr lang="en-CA" sz="9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students are expected individually and collaboratively to be able to:</a:t>
                      </a: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800" b="1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857640"/>
                  </a:ext>
                </a:extLst>
              </a:tr>
              <a:tr h="0">
                <a:tc gridSpan="5" vMerge="1">
                  <a:txBody>
                    <a:bodyPr/>
                    <a:lstStyle/>
                    <a:p>
                      <a:endParaRPr lang="en-C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 gridSpan="1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can comprehend and connect by…</a:t>
                      </a:r>
                    </a:p>
                    <a:p>
                      <a:pPr algn="ctr">
                        <a:buNone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(reading, viewing, listening)</a:t>
                      </a:r>
                    </a:p>
                  </a:txBody>
                  <a:tcPr marL="47625" marR="476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gridSpan="7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 can create and communicate by…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9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(writing, speaking, representing)</a:t>
                      </a:r>
                    </a:p>
                  </a:txBody>
                  <a:tcPr marL="47625" marR="47625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384580"/>
                  </a:ext>
                </a:extLst>
              </a:tr>
              <a:tr h="275606">
                <a:tc gridSpan="3"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/>
                        </a:rPr>
                        <a:t>Target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1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/>
                        </a:rPr>
                        <a:t>Practice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3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+mn-lt"/>
                        </a:rPr>
                        <a:t>Strength Area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A00"/>
                    </a:solidFill>
                  </a:tcPr>
                </a:tc>
                <a:tc gridSpan="13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7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236475"/>
                  </a:ext>
                </a:extLst>
              </a:tr>
              <a:tr h="309711">
                <a:tc rowSpan="5"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+mn-lt"/>
                        </a:rPr>
                        <a:t>Big Ideas</a:t>
                      </a:r>
                      <a:endParaRPr sz="900" dirty="0"/>
                    </a:p>
                  </a:txBody>
                  <a:tcPr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CA" sz="900" dirty="0">
                          <a:effectLst/>
                          <a:latin typeface="+mn-lt"/>
                        </a:rPr>
                        <a:t>I understand that language and text can be a source of creativity and joy.</a:t>
                      </a:r>
                      <a:endParaRPr lang="en-US" sz="900" dirty="0"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marL="381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…accessing information and ideas for diverse purposes and from a variety of sources, and evaluate their relevance, accuracy, and reliability</a:t>
                      </a:r>
                    </a:p>
                    <a:p>
                      <a:pPr marL="38100" indent="0">
                        <a:buNone/>
                        <a:tabLst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428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… applying appropriate strategies to comprehend written, oral, and visual texts, guide inquiry, and extend thinking</a:t>
                      </a:r>
                    </a:p>
                    <a:p>
                      <a:pPr marL="42863" indent="0">
                        <a:buNone/>
                        <a:tabLst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19050" marR="0" lvl="0" indent="190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Synthesize ideas from a variety of sources to build understanding</a:t>
                      </a:r>
                    </a:p>
                    <a:p>
                      <a:pPr marL="19050" indent="19050">
                        <a:buNone/>
                        <a:tabLst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682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879600" algn="l"/>
                        </a:tabLst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and appreciate how different features, forms, and genres of texts reflect different purposes, audiences, and messages</a:t>
                      </a:r>
                    </a:p>
                    <a:p>
                      <a:pPr marL="68263" indent="0">
                        <a:buNone/>
                        <a:tabLst>
                          <a:tab pos="1879600" algn="l"/>
                        </a:tabLst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6826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Think critically, creatively, and reflectively to explore ideas within, between, and beyond texts</a:t>
                      </a:r>
                    </a:p>
                    <a:p>
                      <a:pPr marL="68263" indent="0">
                        <a:buNone/>
                        <a:tabLst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and identify the role of personal, social, and cultural contexts, values, and perspectives in texts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how language constructs personal, social, and cultural identity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Construct meaningful personal connections between self, text, and world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Respond to text in personal, creative, and critical ways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how literary elements, techniques, and devices enhance and shape meaning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an increasing range of text structures and how they contribute to meaning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Recognize and appreciate the role of story, narrative, and oral tradition in expressing First Peoples perspectives, values, beliefs, and points of view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Recognizing the validity of the First Peoples oral tradition for a range of purposes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Exchange ideas and viewpoints to build shared understanding and extend thinking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Use writing and design processes to plan, develop, and create engaging and meaningful literary and informational texts for a variety of purposes and audiences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Assess and refine texts to improve their clarity, effectiveness, and impact according to purpose, audience, and message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Use an increasing repertoire of conventions of Canadian spelling, grammar, and punctuation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Use and experiment with oral storytelling processes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Select and use appropriate features, forms, and genres according to audience, purpose, and message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8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Transform ideas and information to create original texts.</a:t>
                      </a:r>
                    </a:p>
                    <a:p>
                      <a:pPr>
                        <a:buNone/>
                      </a:pPr>
                      <a:endParaRPr lang="en-CA" sz="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013222"/>
                  </a:ext>
                </a:extLst>
              </a:tr>
              <a:tr h="619419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I understand that exploring stories and other texts helps us understand ourselves and make connections to others and to the world.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34156110"/>
                  </a:ext>
                </a:extLst>
              </a:tr>
              <a:tr h="437306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I understand that exploring and sharing multiple perspectives extends our thinking.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3536153760"/>
                  </a:ext>
                </a:extLst>
              </a:tr>
              <a:tr h="430329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I understand that developing our understanding of how language world allows us to use it personally.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3341592098"/>
                  </a:ext>
                </a:extLst>
              </a:tr>
              <a:tr h="573771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I understand that questioning what we hear, read, and view contributes to our ability to be educated and engaged citizens.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 vert="vert270"/>
                </a:tc>
                <a:extLst>
                  <a:ext uri="{0D108BD9-81ED-4DB2-BD59-A6C34878D82A}">
                    <a16:rowId xmlns:a16="http://schemas.microsoft.com/office/drawing/2014/main" val="3541907823"/>
                  </a:ext>
                </a:extLst>
              </a:tr>
              <a:tr h="382515">
                <a:tc rowSpan="15"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+mn-lt"/>
                        </a:rPr>
                        <a:t>Content Learning Standards</a:t>
                      </a:r>
                    </a:p>
                  </a:txBody>
                  <a:tcPr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+mn-lt"/>
                        </a:rPr>
                        <a:t>I know how story and/or </a:t>
                      </a:r>
                    </a:p>
                    <a:p>
                      <a:pPr algn="ctr"/>
                      <a:r>
                        <a:rPr lang="en-US" sz="900" b="0" dirty="0">
                          <a:latin typeface="+mn-lt"/>
                        </a:rPr>
                        <a:t>text uses…</a:t>
                      </a:r>
                    </a:p>
                  </a:txBody>
                  <a:tcPr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…forms, functions, and genres of text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518326"/>
                  </a:ext>
                </a:extLst>
              </a:tr>
              <a:tr h="270997"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 text features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359703"/>
                  </a:ext>
                </a:extLst>
              </a:tr>
              <a:tr h="270997">
                <a:tc vMerge="1">
                  <a:txBody>
                    <a:bodyPr/>
                    <a:lstStyle/>
                    <a:p>
                      <a:endParaRPr lang="en-US" sz="800">
                        <a:latin typeface="+mn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 literary elements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874410"/>
                  </a:ext>
                </a:extLst>
              </a:tr>
              <a:tr h="239072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 literary devices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997316"/>
                  </a:ext>
                </a:extLst>
              </a:tr>
              <a:tr h="239072">
                <a:tc vMerge="1">
                  <a:txBody>
                    <a:bodyPr/>
                    <a:lstStyle/>
                    <a:p>
                      <a:endParaRPr lang="en-US" sz="800" dirty="0">
                        <a:latin typeface="+mn-lt"/>
                      </a:endParaRPr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900" dirty="0">
                          <a:latin typeface="+mn-lt"/>
                        </a:rPr>
                        <a:t>… argument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680007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+mn-lt"/>
                        </a:rPr>
                        <a:t>I know strategies and process of </a:t>
                      </a:r>
                    </a:p>
                  </a:txBody>
                  <a:tcPr marL="47625" marR="47625" marT="0" marB="0"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reading strategies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54635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oral language strategies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038730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metacognitive strategies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62419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writing processes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423946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CA" sz="900" b="0" dirty="0">
                          <a:effectLst/>
                          <a:latin typeface="+mn-lt"/>
                        </a:rPr>
                        <a:t>I know language features, structures and conventions of</a:t>
                      </a:r>
                    </a:p>
                  </a:txBody>
                  <a:tcPr marL="47625" marR="47625" marT="0" marB="0" vert="vert27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oral language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16478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... paragraphing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9176086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language varieties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1909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syntax and sentence fluency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115391"/>
                  </a:ext>
                </a:extLst>
              </a:tr>
              <a:tr h="286886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conventions (spelling and grammar)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193872"/>
                  </a:ext>
                </a:extLst>
              </a:tr>
              <a:tr h="248700">
                <a:tc vMerge="1"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 vert="vert27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 vert="vert27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CA" sz="900" dirty="0">
                          <a:effectLst/>
                          <a:latin typeface="+mn-lt"/>
                        </a:rPr>
                        <a:t>… presentation techniques</a:t>
                      </a: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CA" sz="900" dirty="0">
                        <a:effectLst/>
                        <a:latin typeface="+mn-lt"/>
                      </a:endParaRPr>
                    </a:p>
                  </a:txBody>
                  <a:tcPr marL="47625" marR="47625" marT="0" marB="0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latin typeface="+mn-lt"/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323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6298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</TotalTime>
  <Words>1142</Words>
  <Application>Microsoft Macintosh PowerPoint</Application>
  <PresentationFormat>Widescreen</PresentationFormat>
  <Paragraphs>110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2013 - 2022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1</cp:revision>
  <dcterms:created xsi:type="dcterms:W3CDTF">2026-05-28T21:23:28Z</dcterms:created>
  <dcterms:modified xsi:type="dcterms:W3CDTF">2026-05-28T21:29:32Z</dcterms:modified>
</cp:coreProperties>
</file>