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
  </p:notesMasterIdLst>
  <p:sldIdLst>
    <p:sldId id="5075" r:id="rId2"/>
    <p:sldId id="5076" r:id="rId3"/>
    <p:sldId id="5077" r:id="rId4"/>
    <p:sldId id="5079" r:id="rId5"/>
    <p:sldId id="5080" r:id="rId6"/>
    <p:sldId id="508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0"/>
    <p:restoredTop sz="94658"/>
  </p:normalViewPr>
  <p:slideViewPr>
    <p:cSldViewPr snapToGrid="0">
      <p:cViewPr varScale="1">
        <p:scale>
          <a:sx n="102" d="100"/>
          <a:sy n="102" d="100"/>
        </p:scale>
        <p:origin x="1096" y="47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66E1D7-3219-C940-88D9-EB050451FC7E}" type="datetimeFigureOut">
              <a:rPr lang="en-US" smtClean="0"/>
              <a:t>5/28/26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01B19C-A587-1A4C-BA10-17B63971E8B3}" type="slidenum">
              <a:rPr lang="en-US" smtClean="0"/>
              <a:t>‹#›</a:t>
            </a:fld>
            <a:endParaRPr lang="en-US"/>
          </a:p>
        </p:txBody>
      </p:sp>
    </p:spTree>
    <p:extLst>
      <p:ext uri="{BB962C8B-B14F-4D97-AF65-F5344CB8AC3E}">
        <p14:creationId xmlns:p14="http://schemas.microsoft.com/office/powerpoint/2010/main" val="2312359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urriculum.gov.bc.ca/curriculum/english-language-arts/7/cor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9840E-8D71-7E7F-0059-35D9DBEFB0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00399E-4DE6-60FD-72A8-36C24C9FB13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5499224C-A0B3-F0B8-330F-8AD381EC3936}"/>
              </a:ext>
            </a:extLst>
          </p:cNvPr>
          <p:cNvSpPr>
            <a:spLocks noGrp="1"/>
          </p:cNvSpPr>
          <p:nvPr>
            <p:ph type="body" idx="1"/>
          </p:nvPr>
        </p:nvSpPr>
        <p:spPr/>
        <p:txBody>
          <a:bodyPr/>
          <a:lstStyle/>
          <a:p>
            <a:r>
              <a:rPr lang="en-CA" dirty="0"/>
              <a:t>Content Goal Prompt:</a:t>
            </a:r>
          </a:p>
          <a:p>
            <a:endParaRPr lang="en-CA" dirty="0"/>
          </a:p>
          <a:p>
            <a:r>
              <a:rPr lang="en-CA" dirty="0"/>
              <a:t>I am teaching a grade 7 and 8 English language arts unit in NWT, Canada. I want to make a 3-point continuum for a learning standard: students will know </a:t>
            </a:r>
            <a:r>
              <a:rPr lang="en-CA" sz="1200" b="1" i="0" u="none" strike="noStrike" kern="1200" dirty="0">
                <a:solidFill>
                  <a:schemeClr val="tx1"/>
                </a:solidFill>
                <a:effectLst/>
                <a:latin typeface="+mn-lt"/>
                <a:ea typeface="+mn-ea"/>
                <a:cs typeface="+mn-cs"/>
              </a:rPr>
              <a:t>Story/text - forms, functions, and genres of text</a:t>
            </a:r>
            <a:endParaRPr lang="en-CA" dirty="0"/>
          </a:p>
          <a:p>
            <a:endParaRPr lang="en-CA" dirty="0"/>
          </a:p>
          <a:p>
            <a:r>
              <a:rPr lang="en-CA" dirty="0"/>
              <a:t>Here is the criteria for the continuum </a:t>
            </a:r>
          </a:p>
          <a:p>
            <a:r>
              <a:rPr lang="en-CA" dirty="0"/>
              <a:t>Essential - foundational understanding knowledge and skills required to needed to move forward to more complex learning </a:t>
            </a:r>
          </a:p>
          <a:p>
            <a:r>
              <a:rPr lang="en-CA" dirty="0"/>
              <a:t>Confident – added complexity to the essential goal - deeper thinking, flexibility, and complexity</a:t>
            </a:r>
          </a:p>
          <a:p>
            <a:r>
              <a:rPr lang="en-CA" dirty="0"/>
              <a:t>Extending - an added level of complexity that extends beyond the classroom and into life </a:t>
            </a:r>
          </a:p>
          <a:p>
            <a:endParaRPr lang="en-CA" dirty="0"/>
          </a:p>
          <a:p>
            <a:r>
              <a:rPr lang="en-CA" dirty="0"/>
              <a:t>descriptors must be task neutral and only be focus on knowledge or skills that start with the stem "I know" or "I know how” so they can be transferable across multiple tasks</a:t>
            </a:r>
            <a:br>
              <a:rPr lang="en-CA" dirty="0"/>
            </a:br>
            <a:br>
              <a:rPr lang="en-CA" dirty="0"/>
            </a:br>
            <a:endParaRPr lang="en-CA" dirty="0"/>
          </a:p>
          <a:p>
            <a:endParaRPr lang="en-US" dirty="0"/>
          </a:p>
        </p:txBody>
      </p:sp>
      <p:sp>
        <p:nvSpPr>
          <p:cNvPr id="4" name="Slide Number Placeholder 3">
            <a:extLst>
              <a:ext uri="{FF2B5EF4-FFF2-40B4-BE49-F238E27FC236}">
                <a16:creationId xmlns:a16="http://schemas.microsoft.com/office/drawing/2014/main" id="{11BDB3B8-471D-76F0-7680-2E0C68F35DE3}"/>
              </a:ext>
            </a:extLst>
          </p:cNvPr>
          <p:cNvSpPr>
            <a:spLocks noGrp="1"/>
          </p:cNvSpPr>
          <p:nvPr>
            <p:ph type="sldNum" sz="quarter" idx="5"/>
          </p:nvPr>
        </p:nvSpPr>
        <p:spPr/>
        <p:txBody>
          <a:bodyPr/>
          <a:lstStyle/>
          <a:p>
            <a:fld id="{4DA2A3D3-9C51-8640-9A1E-35A39BC26252}" type="slidenum">
              <a:rPr lang="en-US" smtClean="0"/>
              <a:t>1</a:t>
            </a:fld>
            <a:endParaRPr lang="en-US"/>
          </a:p>
        </p:txBody>
      </p:sp>
    </p:spTree>
    <p:extLst>
      <p:ext uri="{BB962C8B-B14F-4D97-AF65-F5344CB8AC3E}">
        <p14:creationId xmlns:p14="http://schemas.microsoft.com/office/powerpoint/2010/main" val="302449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24976-E44A-B7AC-8F89-1197EAE686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17CBA0-817C-1E72-4F49-94CDC37C28A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9BC709B-741A-3C32-FAB8-61C99B8BA3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47F9DE-EC12-89BB-4679-39E4E041A65C}"/>
              </a:ext>
            </a:extLst>
          </p:cNvPr>
          <p:cNvSpPr>
            <a:spLocks noGrp="1"/>
          </p:cNvSpPr>
          <p:nvPr>
            <p:ph type="sldNum" sz="quarter" idx="5"/>
          </p:nvPr>
        </p:nvSpPr>
        <p:spPr/>
        <p:txBody>
          <a:bodyPr/>
          <a:lstStyle/>
          <a:p>
            <a:fld id="{4DA2A3D3-9C51-8640-9A1E-35A39BC26252}" type="slidenum">
              <a:rPr lang="en-US" smtClean="0"/>
              <a:t>2</a:t>
            </a:fld>
            <a:endParaRPr lang="en-US"/>
          </a:p>
        </p:txBody>
      </p:sp>
    </p:spTree>
    <p:extLst>
      <p:ext uri="{BB962C8B-B14F-4D97-AF65-F5344CB8AC3E}">
        <p14:creationId xmlns:p14="http://schemas.microsoft.com/office/powerpoint/2010/main" val="4229627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7ED05-E622-79A5-FAB0-6F25B2F1D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D01ED0-9872-9B12-8295-04BAFAA46DC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2D4DA12-FB2E-3E1B-11C7-3A853CF2590F}"/>
              </a:ext>
            </a:extLst>
          </p:cNvPr>
          <p:cNvSpPr>
            <a:spLocks noGrp="1"/>
          </p:cNvSpPr>
          <p:nvPr>
            <p:ph type="body" idx="1"/>
          </p:nvPr>
        </p:nvSpPr>
        <p:spPr/>
        <p:txBody>
          <a:bodyPr/>
          <a:lstStyle/>
          <a:p>
            <a:r>
              <a:rPr lang="en-CA" dirty="0"/>
              <a:t>Curricular Competency Goal Prompt:</a:t>
            </a:r>
          </a:p>
          <a:p>
            <a:endParaRPr lang="en-CA" dirty="0"/>
          </a:p>
          <a:p>
            <a:r>
              <a:rPr lang="en-CA" dirty="0"/>
              <a:t>I am teaching a grade 7 and 8 English language arts unit in British Columbia Canada. I want to make a 3-point continuum for a learning standard: students can </a:t>
            </a:r>
            <a:r>
              <a:rPr lang="en-US" sz="1200" b="0" dirty="0">
                <a:solidFill>
                  <a:schemeClr val="tx1"/>
                </a:solidFill>
                <a:latin typeface="+mn-lt"/>
                <a:cs typeface="Calibri" panose="020F0502020204030204" pitchFamily="34" charset="0"/>
              </a:rPr>
              <a:t>Comprehend &amp; Connect - </a:t>
            </a:r>
            <a:r>
              <a:rPr lang="en-CA" sz="1200" b="0" i="0" u="none" strike="noStrike" kern="1200" dirty="0">
                <a:solidFill>
                  <a:schemeClr val="dk1"/>
                </a:solidFill>
                <a:effectLst/>
                <a:latin typeface="+mn-lt"/>
                <a:ea typeface="+mn-ea"/>
                <a:cs typeface="+mn-cs"/>
              </a:rPr>
              <a:t>Recognize and appreciate how </a:t>
            </a:r>
            <a:r>
              <a:rPr lang="en-CA" sz="1200" b="0" i="0" u="sng" kern="1200" dirty="0">
                <a:solidFill>
                  <a:schemeClr val="dk1"/>
                </a:solidFill>
                <a:effectLst/>
                <a:latin typeface="+mn-lt"/>
                <a:ea typeface="+mn-ea"/>
                <a:cs typeface="+mn-cs"/>
                <a:hlinkClick r:id="rId3"/>
              </a:rPr>
              <a:t>different features, forms, and genres of texts</a:t>
            </a:r>
            <a:r>
              <a:rPr lang="en-CA" sz="1200" b="0" i="0" u="none" strike="noStrike" kern="1200" dirty="0">
                <a:solidFill>
                  <a:schemeClr val="dk1"/>
                </a:solidFill>
                <a:effectLst/>
                <a:latin typeface="+mn-lt"/>
                <a:ea typeface="+mn-ea"/>
                <a:cs typeface="+mn-cs"/>
              </a:rPr>
              <a:t> reflect different purposes, audiences, and messages</a:t>
            </a:r>
            <a:endParaRPr lang="en-CA" dirty="0"/>
          </a:p>
          <a:p>
            <a:endParaRPr lang="en-CA" dirty="0"/>
          </a:p>
          <a:p>
            <a:r>
              <a:rPr lang="en-CA" dirty="0"/>
              <a:t>Here is the criteria for the continuum </a:t>
            </a:r>
          </a:p>
          <a:p>
            <a:r>
              <a:rPr lang="en-CA" dirty="0"/>
              <a:t>Essential - foundational understanding knowledge and skills required to needed to move forward to more complex learning </a:t>
            </a:r>
          </a:p>
          <a:p>
            <a:r>
              <a:rPr lang="en-CA" dirty="0"/>
              <a:t>Confident – added complexity to the essential goal - deeper thinking, flexibility, and complexity</a:t>
            </a:r>
          </a:p>
          <a:p>
            <a:r>
              <a:rPr lang="en-CA" dirty="0"/>
              <a:t>Extending - an added level of complexity that extends thinking</a:t>
            </a:r>
          </a:p>
          <a:p>
            <a:r>
              <a:rPr lang="en-CA" dirty="0"/>
              <a:t>descriptors must be task neutral and only be focus on skills that start with the stem "I can" so they can be transferable across multiple tasks</a:t>
            </a:r>
          </a:p>
          <a:p>
            <a:endParaRPr lang="en-US" dirty="0"/>
          </a:p>
        </p:txBody>
      </p:sp>
      <p:sp>
        <p:nvSpPr>
          <p:cNvPr id="4" name="Slide Number Placeholder 3">
            <a:extLst>
              <a:ext uri="{FF2B5EF4-FFF2-40B4-BE49-F238E27FC236}">
                <a16:creationId xmlns:a16="http://schemas.microsoft.com/office/drawing/2014/main" id="{AAC099A9-F789-EAE1-C0E6-BF705160C35A}"/>
              </a:ext>
            </a:extLst>
          </p:cNvPr>
          <p:cNvSpPr>
            <a:spLocks noGrp="1"/>
          </p:cNvSpPr>
          <p:nvPr>
            <p:ph type="sldNum" sz="quarter" idx="5"/>
          </p:nvPr>
        </p:nvSpPr>
        <p:spPr/>
        <p:txBody>
          <a:bodyPr/>
          <a:lstStyle/>
          <a:p>
            <a:fld id="{4DA2A3D3-9C51-8640-9A1E-35A39BC26252}" type="slidenum">
              <a:rPr lang="en-US" smtClean="0"/>
              <a:t>3</a:t>
            </a:fld>
            <a:endParaRPr lang="en-US"/>
          </a:p>
        </p:txBody>
      </p:sp>
    </p:spTree>
    <p:extLst>
      <p:ext uri="{BB962C8B-B14F-4D97-AF65-F5344CB8AC3E}">
        <p14:creationId xmlns:p14="http://schemas.microsoft.com/office/powerpoint/2010/main" val="557098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A1E36-38F6-51D3-6506-1712E82C86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66BB0D-B69E-26F4-D88F-E68A1C6E915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C2CBE0B-5F24-F683-E5B9-C8DA310825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74A76D-B36A-395D-F34C-BB6F3C553681}"/>
              </a:ext>
            </a:extLst>
          </p:cNvPr>
          <p:cNvSpPr>
            <a:spLocks noGrp="1"/>
          </p:cNvSpPr>
          <p:nvPr>
            <p:ph type="sldNum" sz="quarter" idx="5"/>
          </p:nvPr>
        </p:nvSpPr>
        <p:spPr/>
        <p:txBody>
          <a:bodyPr/>
          <a:lstStyle/>
          <a:p>
            <a:fld id="{4DA2A3D3-9C51-8640-9A1E-35A39BC26252}" type="slidenum">
              <a:rPr lang="en-US" smtClean="0"/>
              <a:t>4</a:t>
            </a:fld>
            <a:endParaRPr lang="en-US"/>
          </a:p>
        </p:txBody>
      </p:sp>
    </p:spTree>
    <p:extLst>
      <p:ext uri="{BB962C8B-B14F-4D97-AF65-F5344CB8AC3E}">
        <p14:creationId xmlns:p14="http://schemas.microsoft.com/office/powerpoint/2010/main" val="1319576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3D8F9-BE13-1F24-B8CB-A1AD1B1A41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DA9DE8-9253-1861-822D-9FC652936AE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2AAAFDD-B2C5-E1E8-84DE-6EB32E9B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A68A7C-A162-F1A2-E40E-3E9944B36157}"/>
              </a:ext>
            </a:extLst>
          </p:cNvPr>
          <p:cNvSpPr>
            <a:spLocks noGrp="1"/>
          </p:cNvSpPr>
          <p:nvPr>
            <p:ph type="sldNum" sz="quarter" idx="5"/>
          </p:nvPr>
        </p:nvSpPr>
        <p:spPr/>
        <p:txBody>
          <a:bodyPr/>
          <a:lstStyle/>
          <a:p>
            <a:fld id="{4DA2A3D3-9C51-8640-9A1E-35A39BC26252}" type="slidenum">
              <a:rPr lang="en-US" smtClean="0"/>
              <a:t>5</a:t>
            </a:fld>
            <a:endParaRPr lang="en-US"/>
          </a:p>
        </p:txBody>
      </p:sp>
    </p:spTree>
    <p:extLst>
      <p:ext uri="{BB962C8B-B14F-4D97-AF65-F5344CB8AC3E}">
        <p14:creationId xmlns:p14="http://schemas.microsoft.com/office/powerpoint/2010/main" val="1708605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3AA3C-C25E-83C2-9795-8DBD79350F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51B118-2E45-D2C1-4711-D3D5F645AC6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D43E5DC-4516-BC19-BE7A-FDB56E4DF0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5ABCAF-790E-E918-0163-44F84B0E49A8}"/>
              </a:ext>
            </a:extLst>
          </p:cNvPr>
          <p:cNvSpPr>
            <a:spLocks noGrp="1"/>
          </p:cNvSpPr>
          <p:nvPr>
            <p:ph type="sldNum" sz="quarter" idx="5"/>
          </p:nvPr>
        </p:nvSpPr>
        <p:spPr/>
        <p:txBody>
          <a:bodyPr/>
          <a:lstStyle/>
          <a:p>
            <a:fld id="{4DA2A3D3-9C51-8640-9A1E-35A39BC26252}" type="slidenum">
              <a:rPr lang="en-US" smtClean="0"/>
              <a:t>6</a:t>
            </a:fld>
            <a:endParaRPr lang="en-US"/>
          </a:p>
        </p:txBody>
      </p:sp>
    </p:spTree>
    <p:extLst>
      <p:ext uri="{BB962C8B-B14F-4D97-AF65-F5344CB8AC3E}">
        <p14:creationId xmlns:p14="http://schemas.microsoft.com/office/powerpoint/2010/main" val="545429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3067169-F858-8841-8C0B-8F23BD8CC381}" type="datetimeFigureOut">
              <a:rPr lang="en-US" smtClean="0"/>
              <a:t>5/28/26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CB489-8EF1-9D43-91F7-81587F77B984}" type="slidenum">
              <a:rPr lang="en-US" smtClean="0"/>
              <a:t>‹#›</a:t>
            </a:fld>
            <a:endParaRPr lang="en-US"/>
          </a:p>
        </p:txBody>
      </p:sp>
    </p:spTree>
    <p:extLst>
      <p:ext uri="{BB962C8B-B14F-4D97-AF65-F5344CB8AC3E}">
        <p14:creationId xmlns:p14="http://schemas.microsoft.com/office/powerpoint/2010/main" val="353774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067169-F858-8841-8C0B-8F23BD8CC381}" type="datetimeFigureOut">
              <a:rPr lang="en-US" smtClean="0"/>
              <a:t>5/28/26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CB489-8EF1-9D43-91F7-81587F77B984}" type="slidenum">
              <a:rPr lang="en-US" smtClean="0"/>
              <a:t>‹#›</a:t>
            </a:fld>
            <a:endParaRPr lang="en-US"/>
          </a:p>
        </p:txBody>
      </p:sp>
    </p:spTree>
    <p:extLst>
      <p:ext uri="{BB962C8B-B14F-4D97-AF65-F5344CB8AC3E}">
        <p14:creationId xmlns:p14="http://schemas.microsoft.com/office/powerpoint/2010/main" val="3055182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067169-F858-8841-8C0B-8F23BD8CC381}" type="datetimeFigureOut">
              <a:rPr lang="en-US" smtClean="0"/>
              <a:t>5/28/26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CB489-8EF1-9D43-91F7-81587F77B984}" type="slidenum">
              <a:rPr lang="en-US" smtClean="0"/>
              <a:t>‹#›</a:t>
            </a:fld>
            <a:endParaRPr lang="en-US"/>
          </a:p>
        </p:txBody>
      </p:sp>
    </p:spTree>
    <p:extLst>
      <p:ext uri="{BB962C8B-B14F-4D97-AF65-F5344CB8AC3E}">
        <p14:creationId xmlns:p14="http://schemas.microsoft.com/office/powerpoint/2010/main" val="105205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067169-F858-8841-8C0B-8F23BD8CC381}" type="datetimeFigureOut">
              <a:rPr lang="en-US" smtClean="0"/>
              <a:t>5/28/26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ACB489-8EF1-9D43-91F7-81587F77B984}" type="slidenum">
              <a:rPr lang="en-US" smtClean="0"/>
              <a:t>‹#›</a:t>
            </a:fld>
            <a:endParaRPr lang="en-US"/>
          </a:p>
        </p:txBody>
      </p:sp>
    </p:spTree>
    <p:extLst>
      <p:ext uri="{BB962C8B-B14F-4D97-AF65-F5344CB8AC3E}">
        <p14:creationId xmlns:p14="http://schemas.microsoft.com/office/powerpoint/2010/main" val="513216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067169-F858-8841-8C0B-8F23BD8CC381}" type="datetimeFigureOut">
              <a:rPr lang="en-US" smtClean="0"/>
              <a:t>5/28/26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ACB489-8EF1-9D43-91F7-81587F77B984}" type="slidenum">
              <a:rPr lang="en-US" smtClean="0"/>
              <a:t>‹#›</a:t>
            </a:fld>
            <a:endParaRPr lang="en-US"/>
          </a:p>
        </p:txBody>
      </p:sp>
    </p:spTree>
    <p:extLst>
      <p:ext uri="{BB962C8B-B14F-4D97-AF65-F5344CB8AC3E}">
        <p14:creationId xmlns:p14="http://schemas.microsoft.com/office/powerpoint/2010/main" val="3790202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067169-F858-8841-8C0B-8F23BD8CC381}" type="datetimeFigureOut">
              <a:rPr lang="en-US" smtClean="0"/>
              <a:t>5/28/26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ACB489-8EF1-9D43-91F7-81587F77B984}" type="slidenum">
              <a:rPr lang="en-US" smtClean="0"/>
              <a:t>‹#›</a:t>
            </a:fld>
            <a:endParaRPr lang="en-US"/>
          </a:p>
        </p:txBody>
      </p:sp>
    </p:spTree>
    <p:extLst>
      <p:ext uri="{BB962C8B-B14F-4D97-AF65-F5344CB8AC3E}">
        <p14:creationId xmlns:p14="http://schemas.microsoft.com/office/powerpoint/2010/main" val="4133713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067169-F858-8841-8C0B-8F23BD8CC381}" type="datetimeFigureOut">
              <a:rPr lang="en-US" smtClean="0"/>
              <a:t>5/28/26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ACB489-8EF1-9D43-91F7-81587F77B984}" type="slidenum">
              <a:rPr lang="en-US" smtClean="0"/>
              <a:t>‹#›</a:t>
            </a:fld>
            <a:endParaRPr lang="en-US"/>
          </a:p>
        </p:txBody>
      </p:sp>
    </p:spTree>
    <p:extLst>
      <p:ext uri="{BB962C8B-B14F-4D97-AF65-F5344CB8AC3E}">
        <p14:creationId xmlns:p14="http://schemas.microsoft.com/office/powerpoint/2010/main" val="698892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067169-F858-8841-8C0B-8F23BD8CC381}" type="datetimeFigureOut">
              <a:rPr lang="en-US" smtClean="0"/>
              <a:t>5/28/26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ACB489-8EF1-9D43-91F7-81587F77B984}" type="slidenum">
              <a:rPr lang="en-US" smtClean="0"/>
              <a:t>‹#›</a:t>
            </a:fld>
            <a:endParaRPr lang="en-US"/>
          </a:p>
        </p:txBody>
      </p:sp>
    </p:spTree>
    <p:extLst>
      <p:ext uri="{BB962C8B-B14F-4D97-AF65-F5344CB8AC3E}">
        <p14:creationId xmlns:p14="http://schemas.microsoft.com/office/powerpoint/2010/main" val="2928812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067169-F858-8841-8C0B-8F23BD8CC381}" type="datetimeFigureOut">
              <a:rPr lang="en-US" smtClean="0"/>
              <a:t>5/28/26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ACB489-8EF1-9D43-91F7-81587F77B984}" type="slidenum">
              <a:rPr lang="en-US" smtClean="0"/>
              <a:t>‹#›</a:t>
            </a:fld>
            <a:endParaRPr lang="en-US"/>
          </a:p>
        </p:txBody>
      </p:sp>
    </p:spTree>
    <p:extLst>
      <p:ext uri="{BB962C8B-B14F-4D97-AF65-F5344CB8AC3E}">
        <p14:creationId xmlns:p14="http://schemas.microsoft.com/office/powerpoint/2010/main" val="1279629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067169-F858-8841-8C0B-8F23BD8CC381}" type="datetimeFigureOut">
              <a:rPr lang="en-US" smtClean="0"/>
              <a:t>5/28/26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CB489-8EF1-9D43-91F7-81587F77B984}" type="slidenum">
              <a:rPr lang="en-US" smtClean="0"/>
              <a:t>‹#›</a:t>
            </a:fld>
            <a:endParaRPr lang="en-US"/>
          </a:p>
        </p:txBody>
      </p:sp>
    </p:spTree>
    <p:extLst>
      <p:ext uri="{BB962C8B-B14F-4D97-AF65-F5344CB8AC3E}">
        <p14:creationId xmlns:p14="http://schemas.microsoft.com/office/powerpoint/2010/main" val="475781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067169-F858-8841-8C0B-8F23BD8CC381}" type="datetimeFigureOut">
              <a:rPr lang="en-US" smtClean="0"/>
              <a:t>5/28/26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CB489-8EF1-9D43-91F7-81587F77B984}" type="slidenum">
              <a:rPr lang="en-US" smtClean="0"/>
              <a:t>‹#›</a:t>
            </a:fld>
            <a:endParaRPr lang="en-US"/>
          </a:p>
        </p:txBody>
      </p:sp>
    </p:spTree>
    <p:extLst>
      <p:ext uri="{BB962C8B-B14F-4D97-AF65-F5344CB8AC3E}">
        <p14:creationId xmlns:p14="http://schemas.microsoft.com/office/powerpoint/2010/main" val="3213315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067169-F858-8841-8C0B-8F23BD8CC381}" type="datetimeFigureOut">
              <a:rPr lang="en-US" smtClean="0"/>
              <a:t>5/28/26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ACB489-8EF1-9D43-91F7-81587F77B984}" type="slidenum">
              <a:rPr lang="en-US" smtClean="0"/>
              <a:t>‹#›</a:t>
            </a:fld>
            <a:endParaRPr lang="en-US"/>
          </a:p>
        </p:txBody>
      </p:sp>
    </p:spTree>
    <p:extLst>
      <p:ext uri="{BB962C8B-B14F-4D97-AF65-F5344CB8AC3E}">
        <p14:creationId xmlns:p14="http://schemas.microsoft.com/office/powerpoint/2010/main" val="23345987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curriculum.gov.bc.ca/curriculum/english-language-arts/7/cor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curriculum.gov.bc.ca/curriculum/english-language-arts/7/cor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curriculum.gov.bc.ca/curriculum/english-language-arts/7/cor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curriculum.gov.bc.ca/curriculum/english-language-arts/7/co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EAA9B-0F89-6E56-DF41-2EAC309E1F8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1707256-5302-1FA6-1D9D-DF0B93B7768F}"/>
              </a:ext>
            </a:extLst>
          </p:cNvPr>
          <p:cNvPicPr>
            <a:picLocks noChangeAspect="1"/>
          </p:cNvPicPr>
          <p:nvPr/>
        </p:nvPicPr>
        <p:blipFill>
          <a:blip r:embed="rId3"/>
          <a:stretch>
            <a:fillRect/>
          </a:stretch>
        </p:blipFill>
        <p:spPr>
          <a:xfrm>
            <a:off x="0" y="6356350"/>
            <a:ext cx="9144000" cy="514350"/>
          </a:xfrm>
          <a:prstGeom prst="rect">
            <a:avLst/>
          </a:prstGeom>
        </p:spPr>
      </p:pic>
      <p:sp>
        <p:nvSpPr>
          <p:cNvPr id="6" name="Content Placeholder 2">
            <a:extLst>
              <a:ext uri="{FF2B5EF4-FFF2-40B4-BE49-F238E27FC236}">
                <a16:creationId xmlns:a16="http://schemas.microsoft.com/office/drawing/2014/main" id="{20F9549C-D1D1-430B-92FC-9002FEBB3B2A}"/>
              </a:ext>
            </a:extLst>
          </p:cNvPr>
          <p:cNvSpPr txBox="1">
            <a:spLocks/>
          </p:cNvSpPr>
          <p:nvPr/>
        </p:nvSpPr>
        <p:spPr>
          <a:xfrm>
            <a:off x="109198" y="99993"/>
            <a:ext cx="10934700" cy="53467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CA" sz="1600" b="1" dirty="0">
                <a:latin typeface="Calibri" panose="020F0502020204030204" pitchFamily="34" charset="0"/>
                <a:cs typeface="Calibri" panose="020F0502020204030204" pitchFamily="34" charset="0"/>
              </a:rPr>
              <a:t>Unit Guiding Questions: </a:t>
            </a:r>
            <a:r>
              <a:rPr lang="en-CA" sz="1600" dirty="0"/>
              <a:t>What does it mean to be “educated”? Who decides that? What are the risks of accepting information without questioning it? Who controls knowledge in a society, and why might they do that?</a:t>
            </a:r>
            <a:endParaRPr lang="en-US" sz="1600" b="1" dirty="0">
              <a:cs typeface="Calibri" panose="020F0502020204030204" pitchFamily="34" charset="0"/>
            </a:endParaRPr>
          </a:p>
          <a:p>
            <a:pPr marL="0" indent="0">
              <a:buNone/>
            </a:pPr>
            <a:r>
              <a:rPr lang="en-CA" sz="1600" dirty="0">
                <a:latin typeface="Calibri" panose="020F0502020204030204" pitchFamily="34" charset="0"/>
                <a:cs typeface="Calibri" panose="020F0502020204030204" pitchFamily="34" charset="0"/>
              </a:rPr>
              <a:t> </a:t>
            </a:r>
          </a:p>
        </p:txBody>
      </p:sp>
      <p:graphicFrame>
        <p:nvGraphicFramePr>
          <p:cNvPr id="4" name="Table 3">
            <a:extLst>
              <a:ext uri="{FF2B5EF4-FFF2-40B4-BE49-F238E27FC236}">
                <a16:creationId xmlns:a16="http://schemas.microsoft.com/office/drawing/2014/main" id="{C7E54D66-9F5F-C29B-2C8A-257A71FBE755}"/>
              </a:ext>
            </a:extLst>
          </p:cNvPr>
          <p:cNvGraphicFramePr>
            <a:graphicFrameLocks noGrp="1"/>
          </p:cNvGraphicFramePr>
          <p:nvPr>
            <p:extLst>
              <p:ext uri="{D42A27DB-BD31-4B8C-83A1-F6EECF244321}">
                <p14:modId xmlns:p14="http://schemas.microsoft.com/office/powerpoint/2010/main" val="4076557036"/>
              </p:ext>
            </p:extLst>
          </p:nvPr>
        </p:nvGraphicFramePr>
        <p:xfrm>
          <a:off x="190500" y="799957"/>
          <a:ext cx="11785600" cy="5447995"/>
        </p:xfrm>
        <a:graphic>
          <a:graphicData uri="http://schemas.openxmlformats.org/drawingml/2006/table">
            <a:tbl>
              <a:tblPr firstRow="1" firstCol="1" bandRow="1">
                <a:tableStyleId>{5940675A-B579-460E-94D1-54222C63F5DA}</a:tableStyleId>
              </a:tblPr>
              <a:tblGrid>
                <a:gridCol w="2946400">
                  <a:extLst>
                    <a:ext uri="{9D8B030D-6E8A-4147-A177-3AD203B41FA5}">
                      <a16:colId xmlns:a16="http://schemas.microsoft.com/office/drawing/2014/main" val="4256403372"/>
                    </a:ext>
                  </a:extLst>
                </a:gridCol>
                <a:gridCol w="2946400">
                  <a:extLst>
                    <a:ext uri="{9D8B030D-6E8A-4147-A177-3AD203B41FA5}">
                      <a16:colId xmlns:a16="http://schemas.microsoft.com/office/drawing/2014/main" val="369185764"/>
                    </a:ext>
                  </a:extLst>
                </a:gridCol>
                <a:gridCol w="2946400">
                  <a:extLst>
                    <a:ext uri="{9D8B030D-6E8A-4147-A177-3AD203B41FA5}">
                      <a16:colId xmlns:a16="http://schemas.microsoft.com/office/drawing/2014/main" val="1844543680"/>
                    </a:ext>
                  </a:extLst>
                </a:gridCol>
                <a:gridCol w="2946400">
                  <a:extLst>
                    <a:ext uri="{9D8B030D-6E8A-4147-A177-3AD203B41FA5}">
                      <a16:colId xmlns:a16="http://schemas.microsoft.com/office/drawing/2014/main" val="861029628"/>
                    </a:ext>
                  </a:extLst>
                </a:gridCol>
              </a:tblGrid>
              <a:tr h="432667">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dirty="0">
                          <a:solidFill>
                            <a:schemeClr val="tx1"/>
                          </a:solidFill>
                        </a:rPr>
                        <a:t>ELA 7/8 Content Learning Standard: </a:t>
                      </a:r>
                      <a:r>
                        <a:rPr lang="en-CA" sz="1600" b="1" i="0" u="none" strike="noStrike" kern="1200" dirty="0">
                          <a:solidFill>
                            <a:schemeClr val="tx1"/>
                          </a:solidFill>
                          <a:effectLst/>
                          <a:latin typeface="+mn-lt"/>
                          <a:ea typeface="+mn-ea"/>
                          <a:cs typeface="+mn-cs"/>
                        </a:rPr>
                        <a:t>Story/text - forms, functions, and genres of text</a:t>
                      </a:r>
                      <a:endParaRPr lang="en-US" sz="1600" b="1" u="none" dirty="0">
                        <a:solidFill>
                          <a:schemeClr val="tx1"/>
                        </a:solidFill>
                      </a:endParaRPr>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5890086"/>
                  </a:ext>
                </a:extLst>
              </a:tr>
              <a:tr h="512690">
                <a:tc gridSpan="4">
                  <a:txBody>
                    <a:bodyPr/>
                    <a:lstStyle/>
                    <a:p>
                      <a:r>
                        <a:rPr lang="en-US" sz="1600" b="1" i="1" u="none" dirty="0">
                          <a:solidFill>
                            <a:schemeClr val="tx1"/>
                          </a:solidFill>
                          <a:effectLst/>
                        </a:rPr>
                        <a:t>Student friendly: </a:t>
                      </a:r>
                      <a:r>
                        <a:rPr lang="en-US" sz="1600" b="1" u="none" dirty="0">
                          <a:solidFill>
                            <a:schemeClr val="tx1"/>
                          </a:solidFill>
                        </a:rPr>
                        <a:t>I know what a text is, I know that story is a form of text; I know what genre is; I know how function influenced genres</a:t>
                      </a:r>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9728638"/>
                  </a:ext>
                </a:extLst>
              </a:tr>
              <a:tr h="588601">
                <a:tc gridSpan="4">
                  <a:txBody>
                    <a:bodyPr/>
                    <a:lstStyle/>
                    <a:p>
                      <a:pPr algn="ctr"/>
                      <a:endParaRPr lang="en-CA" sz="1200" b="1" dirty="0">
                        <a:effectLst/>
                        <a:latin typeface="+mn-lt"/>
                        <a:ea typeface="Calibri" panose="020F0502020204030204" pitchFamily="34" charset="0"/>
                        <a:cs typeface="Times New Roman" panose="02020603050405020304" pitchFamily="18" charset="0"/>
                      </a:endParaRPr>
                    </a:p>
                    <a:p>
                      <a:pPr algn="ctr"/>
                      <a:endParaRPr lang="en-CA" sz="1200" b="1" dirty="0">
                        <a:effectLst/>
                        <a:latin typeface="+mn-lt"/>
                        <a:ea typeface="Calibri" panose="020F0502020204030204" pitchFamily="34" charset="0"/>
                        <a:cs typeface="Times New Roman" panose="02020603050405020304" pitchFamily="18" charset="0"/>
                      </a:endParaRPr>
                    </a:p>
                  </a:txBody>
                  <a:tcPr marL="50750" marR="50750"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pPr algn="ctr"/>
                      <a:endParaRPr lang="en-CA" sz="1200" b="1" dirty="0">
                        <a:effectLst/>
                        <a:latin typeface="+mn-lt"/>
                        <a:ea typeface="Calibri" panose="020F0502020204030204" pitchFamily="34" charset="0"/>
                        <a:cs typeface="Times New Roman" panose="02020603050405020304" pitchFamily="18" charset="0"/>
                      </a:endParaRPr>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tc hMerge="1">
                  <a:txBody>
                    <a:bodyPr/>
                    <a:lstStyle/>
                    <a:p>
                      <a:pPr algn="ctr"/>
                      <a:endParaRPr lang="en-US" sz="1200" b="1" dirty="0"/>
                    </a:p>
                  </a:txBody>
                  <a:tcPr marL="67667" marR="67667" marT="0" marB="0" anchor="ctr">
                    <a:lnR w="12700" cap="flat" cmpd="sng" algn="ctr">
                      <a:solidFill>
                        <a:schemeClr val="tx1"/>
                      </a:solidFill>
                      <a:prstDash val="lgDash"/>
                      <a:round/>
                      <a:headEnd type="none" w="med" len="med"/>
                      <a:tailEnd type="none" w="med" len="med"/>
                    </a:lnR>
                    <a:solidFill>
                      <a:schemeClr val="bg1">
                        <a:lumMod val="95000"/>
                      </a:schemeClr>
                    </a:solidFill>
                  </a:tcPr>
                </a:tc>
                <a:tc hMerge="1">
                  <a:txBody>
                    <a:bodyPr/>
                    <a:lstStyle/>
                    <a:p>
                      <a:pPr algn="ctr"/>
                      <a:endParaRPr lang="en-US" sz="1200" b="1" dirty="0"/>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4909395"/>
                  </a:ext>
                </a:extLst>
              </a:tr>
              <a:tr h="333945">
                <a:tc>
                  <a:txBody>
                    <a:bodyPr/>
                    <a:lstStyle/>
                    <a:p>
                      <a:pPr algn="ctr"/>
                      <a:r>
                        <a:rPr lang="en-US" sz="1600" b="1" dirty="0">
                          <a:solidFill>
                            <a:schemeClr val="tx1"/>
                          </a:solidFill>
                          <a:effectLst/>
                        </a:rPr>
                        <a:t>Approaching (Emerging)</a:t>
                      </a:r>
                      <a:endParaRPr lang="en-CA" sz="16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algn="ctr"/>
                      <a:r>
                        <a:rPr lang="en-US" sz="1600" b="1" dirty="0">
                          <a:solidFill>
                            <a:schemeClr val="tx1"/>
                          </a:solidFill>
                          <a:effectLst/>
                        </a:rPr>
                        <a:t>Essential (Developing)</a:t>
                      </a:r>
                      <a:endParaRPr lang="en-CA" sz="16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algn="ctr"/>
                      <a:r>
                        <a:rPr lang="en-US" sz="1600" b="1" dirty="0">
                          <a:solidFill>
                            <a:schemeClr val="tx1"/>
                          </a:solidFill>
                          <a:effectLst/>
                        </a:rPr>
                        <a:t>Confident (Proficient)</a:t>
                      </a:r>
                      <a:endParaRPr lang="en-US" sz="1600" b="1" dirty="0">
                        <a:solidFill>
                          <a:schemeClr val="tx1"/>
                        </a:solidFill>
                      </a:endParaRPr>
                    </a:p>
                  </a:txBody>
                  <a:tcPr marL="50750" marR="50750" marT="0" marB="0" anchor="ctr">
                    <a:lnR w="12700" cap="flat" cmpd="sng" algn="ctr">
                      <a:solidFill>
                        <a:schemeClr val="tx1"/>
                      </a:solidFill>
                      <a:prstDash val="lgDash"/>
                      <a:round/>
                      <a:headEnd type="none" w="med" len="med"/>
                      <a:tailEnd type="none" w="med" len="med"/>
                    </a:lnR>
                    <a:solidFill>
                      <a:schemeClr val="bg2">
                        <a:lumMod val="90000"/>
                      </a:schemeClr>
                    </a:solidFill>
                  </a:tcPr>
                </a:tc>
                <a:tc>
                  <a:txBody>
                    <a:bodyPr/>
                    <a:lstStyle/>
                    <a:p>
                      <a:pPr algn="ctr"/>
                      <a:r>
                        <a:rPr lang="en-US" sz="1600" b="1" dirty="0">
                          <a:solidFill>
                            <a:schemeClr val="tx1"/>
                          </a:solidFill>
                          <a:effectLst/>
                        </a:rPr>
                        <a:t>Extending</a:t>
                      </a:r>
                      <a:endParaRPr lang="en-US" sz="1600" b="1" dirty="0">
                        <a:solidFill>
                          <a:schemeClr val="tx1"/>
                        </a:solidFill>
                      </a:endParaRPr>
                    </a:p>
                  </a:txBody>
                  <a:tcPr marL="50750" marR="50750"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14934257"/>
                  </a:ext>
                </a:extLst>
              </a:tr>
              <a:tr h="1003644">
                <a:tc>
                  <a:txBody>
                    <a:bodyPr/>
                    <a:lstStyle/>
                    <a:p>
                      <a:pPr marL="285750" indent="-285750">
                        <a:buFont typeface="Arial" panose="020B0604020202020204" pitchFamily="34" charset="0"/>
                        <a:buChar char="•"/>
                      </a:pPr>
                      <a:r>
                        <a:rPr lang="en-CA" sz="1600" dirty="0">
                          <a:solidFill>
                            <a:schemeClr val="tx1"/>
                          </a:solidFill>
                        </a:rPr>
                        <a:t>I know that texts can be different</a:t>
                      </a:r>
                    </a:p>
                  </a:txBody>
                  <a:tcPr>
                    <a:lnR w="12700" cap="flat" cmpd="sng" algn="ctr">
                      <a:solidFill>
                        <a:schemeClr val="tx1"/>
                      </a:solidFill>
                      <a:prstDash val="lgDash"/>
                      <a:round/>
                      <a:headEnd type="none" w="med" len="med"/>
                      <a:tailEnd type="none" w="med" len="med"/>
                    </a:lnR>
                    <a:noFill/>
                  </a:tcPr>
                </a:tc>
                <a:tc rowSpan="3">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600" dirty="0"/>
                        <a:t>I know different kinds of texts forms and their purposes.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600" dirty="0"/>
                        <a:t>I know different kinds of genres and their purposes</a:t>
                      </a:r>
                      <a:endParaRPr lang="en-CA" sz="1600" b="0" i="0" u="none" strike="noStrike"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600" dirty="0"/>
                        <a:t>I know how different kinds of texts and genres are organized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600" b="0" i="0" u="none" strike="noStrike" kern="1200" dirty="0">
                        <a:solidFill>
                          <a:schemeClr val="tx1"/>
                        </a:solidFill>
                        <a:effectLst/>
                        <a:latin typeface="+mn-lt"/>
                        <a:ea typeface="+mn-ea"/>
                        <a:cs typeface="+mn-cs"/>
                      </a:endParaRPr>
                    </a:p>
                  </a:txBody>
                  <a:tcPr marL="50750" marR="50750" marT="0" marB="0">
                    <a:lnL w="12700" cap="flat" cmpd="sng" algn="ctr">
                      <a:solidFill>
                        <a:schemeClr val="tx1"/>
                      </a:solidFill>
                      <a:prstDash val="lgDash"/>
                      <a:round/>
                      <a:headEnd type="none" w="med" len="med"/>
                      <a:tailEnd type="none" w="med" len="med"/>
                    </a:lnL>
                    <a:solidFill>
                      <a:schemeClr val="accent6">
                        <a:lumMod val="20000"/>
                        <a:lumOff val="80000"/>
                      </a:schemeClr>
                    </a:solidFill>
                  </a:tcPr>
                </a:tc>
                <a:tc rowSpan="3">
                  <a:txBody>
                    <a:bodyPr/>
                    <a:lstStyle/>
                    <a:p>
                      <a:pPr marL="142875" indent="-142875" algn="l">
                        <a:buFont typeface="Arial" panose="020B0604020202020204" pitchFamily="34" charset="0"/>
                        <a:buChar char="•"/>
                        <a:tabLst/>
                      </a:pPr>
                      <a:r>
                        <a:rPr lang="en-CA" sz="1600" dirty="0"/>
                        <a:t>I know how text and genres help communicate meaning for different audiences and purposes.</a:t>
                      </a:r>
                      <a:endParaRPr lang="en-CA" sz="16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solidFill>
                      <a:schemeClr val="bg1">
                        <a:lumMod val="95000"/>
                      </a:schemeClr>
                    </a:solidFill>
                  </a:tcPr>
                </a:tc>
                <a:tc rowSpan="3">
                  <a:txBody>
                    <a:bodyPr/>
                    <a:lstStyle/>
                    <a:p>
                      <a:pPr marL="142875" indent="-142875" algn="l">
                        <a:buFont typeface="Arial" panose="020B0604020202020204" pitchFamily="34" charset="0"/>
                        <a:buChar char="•"/>
                        <a:tabLst/>
                      </a:pPr>
                      <a:r>
                        <a:rPr lang="en-CA" sz="1600" dirty="0"/>
                        <a:t>I know how different kinds of text and genres are used in real life to inform, persuade, and connect people.</a:t>
                      </a:r>
                      <a:endParaRPr lang="en-CA" sz="1600" dirty="0">
                        <a:effectLst/>
                        <a:latin typeface="+mn-lt"/>
                        <a:ea typeface="Calibri" panose="020F0502020204030204" pitchFamily="34" charset="0"/>
                        <a:cs typeface="Times New Roman" panose="02020603050405020304" pitchFamily="18" charset="0"/>
                      </a:endParaRPr>
                    </a:p>
                  </a:txBody>
                  <a:tcPr marL="50750" marR="50750" marT="0" marB="0">
                    <a:lnL w="12700" cap="flat" cmpd="sng" algn="ctr">
                      <a:solidFill>
                        <a:schemeClr val="tx1"/>
                      </a:solidFill>
                      <a:prstDash val="lgDash"/>
                      <a:round/>
                      <a:headEnd type="none" w="med" len="med"/>
                      <a:tailEnd type="none" w="med" len="med"/>
                    </a:lnL>
                    <a:noFill/>
                  </a:tcPr>
                </a:tc>
                <a:extLst>
                  <a:ext uri="{0D108BD9-81ED-4DB2-BD59-A6C34878D82A}">
                    <a16:rowId xmlns:a16="http://schemas.microsoft.com/office/drawing/2014/main" val="1650234250"/>
                  </a:ext>
                </a:extLst>
              </a:tr>
              <a:tr h="1134229">
                <a:tc>
                  <a:txBody>
                    <a:bodyPr/>
                    <a:lstStyle/>
                    <a:p>
                      <a:pPr marL="285750" indent="-285750" algn="l">
                        <a:buFont typeface="Arial" panose="020B0604020202020204" pitchFamily="34" charset="0"/>
                        <a:buChar char="•"/>
                        <a:tabLst/>
                      </a:pPr>
                      <a:r>
                        <a:rPr lang="en-CA" sz="1600" dirty="0">
                          <a:solidFill>
                            <a:schemeClr val="tx1"/>
                          </a:solidFill>
                          <a:effectLst/>
                          <a:latin typeface="+mn-lt"/>
                          <a:ea typeface="Calibri" panose="020F0502020204030204" pitchFamily="34" charset="0"/>
                          <a:cs typeface="Times New Roman" panose="02020603050405020304" pitchFamily="18" charset="0"/>
                        </a:rPr>
                        <a:t>I know that different texts have different purposes</a:t>
                      </a:r>
                    </a:p>
                    <a:p>
                      <a:pPr marL="285750" indent="-285750" algn="l">
                        <a:buFont typeface="Arial" panose="020B0604020202020204" pitchFamily="34" charset="0"/>
                        <a:buChar char="•"/>
                        <a:tabLst/>
                      </a:pPr>
                      <a:endParaRPr lang="en-CA" sz="1600" dirty="0">
                        <a:solidFill>
                          <a:schemeClr val="tx1"/>
                        </a:solidFill>
                        <a:effectLst/>
                        <a:latin typeface="+mn-lt"/>
                        <a:ea typeface="Calibri" panose="020F0502020204030204" pitchFamily="34" charset="0"/>
                        <a:cs typeface="Times New Roman" panose="02020603050405020304" pitchFamily="18" charset="0"/>
                      </a:endParaRPr>
                    </a:p>
                    <a:p>
                      <a:pPr marL="285750" indent="-285750" algn="l">
                        <a:buFont typeface="Arial" panose="020B0604020202020204" pitchFamily="34" charset="0"/>
                        <a:buChar char="•"/>
                        <a:tabLst/>
                      </a:pPr>
                      <a:endParaRPr lang="en-CA" sz="1600"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15758066"/>
                  </a:ext>
                </a:extLst>
              </a:tr>
              <a:tr h="1442219">
                <a:tc>
                  <a:txBody>
                    <a:bodyPr/>
                    <a:lstStyle/>
                    <a:p>
                      <a:pPr marL="285750" indent="-285750" algn="l">
                        <a:buFont typeface="Arial" panose="020B0604020202020204" pitchFamily="34" charset="0"/>
                        <a:buChar char="•"/>
                        <a:tabLst/>
                      </a:pPr>
                      <a:r>
                        <a:rPr lang="en-CA" sz="1600" dirty="0">
                          <a:solidFill>
                            <a:schemeClr val="tx1"/>
                          </a:solidFill>
                          <a:effectLst/>
                          <a:latin typeface="+mn-lt"/>
                          <a:ea typeface="Calibri" panose="020F0502020204030204" pitchFamily="34" charset="0"/>
                          <a:cs typeface="Times New Roman" panose="02020603050405020304" pitchFamily="18" charset="0"/>
                        </a:rPr>
                        <a:t>I know different genres of text</a:t>
                      </a:r>
                    </a:p>
                    <a:p>
                      <a:pPr marL="285750" indent="-285750" algn="l">
                        <a:buFont typeface="Arial" panose="020B0604020202020204" pitchFamily="34" charset="0"/>
                        <a:buChar char="•"/>
                        <a:tabLst/>
                      </a:pPr>
                      <a:endParaRPr lang="en-CA" sz="1600" dirty="0">
                        <a:solidFill>
                          <a:schemeClr val="tx1"/>
                        </a:solidFill>
                        <a:effectLst/>
                        <a:latin typeface="+mn-lt"/>
                        <a:ea typeface="Calibri" panose="020F0502020204030204" pitchFamily="34" charset="0"/>
                        <a:cs typeface="Times New Roman" panose="02020603050405020304" pitchFamily="18" charset="0"/>
                      </a:endParaRPr>
                    </a:p>
                    <a:p>
                      <a:pPr marL="285750" indent="-285750" algn="l">
                        <a:buFont typeface="Arial" panose="020B0604020202020204" pitchFamily="34" charset="0"/>
                        <a:buChar char="•"/>
                        <a:tabLst/>
                      </a:pPr>
                      <a:r>
                        <a:rPr lang="en-CA" sz="1600" dirty="0">
                          <a:solidFill>
                            <a:schemeClr val="tx1"/>
                          </a:solidFill>
                          <a:effectLst/>
                          <a:latin typeface="+mn-lt"/>
                          <a:ea typeface="Calibri" panose="020F0502020204030204" pitchFamily="34" charset="0"/>
                          <a:cs typeface="Times New Roman" panose="02020603050405020304" pitchFamily="18" charset="0"/>
                        </a:rPr>
                        <a:t>I know that texts and genres are organized in different wat to share ideas and messages</a:t>
                      </a:r>
                    </a:p>
                  </a:txBody>
                  <a:tcPr marL="50750" marR="50750" marT="0" marB="0">
                    <a:lnR w="12700" cap="flat" cmpd="sng" algn="ctr">
                      <a:solidFill>
                        <a:schemeClr val="tx1"/>
                      </a:solidFill>
                      <a:prstDash val="lgDash"/>
                      <a:round/>
                      <a:headEnd type="none" w="med" len="med"/>
                      <a:tailEnd type="none" w="med" len="med"/>
                    </a:lnR>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862284752"/>
                  </a:ext>
                </a:extLst>
              </a:tr>
            </a:tbl>
          </a:graphicData>
        </a:graphic>
      </p:graphicFrame>
      <p:cxnSp>
        <p:nvCxnSpPr>
          <p:cNvPr id="7" name="Straight Arrow Connector 6">
            <a:extLst>
              <a:ext uri="{FF2B5EF4-FFF2-40B4-BE49-F238E27FC236}">
                <a16:creationId xmlns:a16="http://schemas.microsoft.com/office/drawing/2014/main" id="{A6C0D7D0-DB46-B261-5654-572B2BD0705E}"/>
              </a:ext>
            </a:extLst>
          </p:cNvPr>
          <p:cNvCxnSpPr>
            <a:cxnSpLocks/>
          </p:cNvCxnSpPr>
          <p:nvPr/>
        </p:nvCxnSpPr>
        <p:spPr>
          <a:xfrm>
            <a:off x="649423" y="2052199"/>
            <a:ext cx="10893154" cy="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0B5550DE-C28E-CE2D-8E6D-D115096D59A8}"/>
              </a:ext>
            </a:extLst>
          </p:cNvPr>
          <p:cNvPicPr>
            <a:picLocks noChangeAspect="1"/>
          </p:cNvPicPr>
          <p:nvPr/>
        </p:nvPicPr>
        <p:blipFill>
          <a:blip r:embed="rId3"/>
          <a:stretch>
            <a:fillRect/>
          </a:stretch>
        </p:blipFill>
        <p:spPr>
          <a:xfrm>
            <a:off x="3048000" y="6356350"/>
            <a:ext cx="9144000" cy="514350"/>
          </a:xfrm>
          <a:prstGeom prst="rect">
            <a:avLst/>
          </a:prstGeom>
        </p:spPr>
      </p:pic>
      <p:sp>
        <p:nvSpPr>
          <p:cNvPr id="9" name="Rectangle 8">
            <a:extLst>
              <a:ext uri="{FF2B5EF4-FFF2-40B4-BE49-F238E27FC236}">
                <a16:creationId xmlns:a16="http://schemas.microsoft.com/office/drawing/2014/main" id="{9728480C-3348-13D9-FDF4-51E57DACDA39}"/>
              </a:ext>
            </a:extLst>
          </p:cNvPr>
          <p:cNvSpPr/>
          <p:nvPr/>
        </p:nvSpPr>
        <p:spPr>
          <a:xfrm>
            <a:off x="109198" y="6343651"/>
            <a:ext cx="2928293" cy="461665"/>
          </a:xfrm>
          <a:prstGeom prst="rect">
            <a:avLst/>
          </a:prstGeom>
        </p:spPr>
        <p:txBody>
          <a:bodyPr wrap="square">
            <a:spAutoFit/>
          </a:bodyPr>
          <a:lstStyle/>
          <a:p>
            <a:r>
              <a:rPr lang="en-US" sz="1200" dirty="0">
                <a:solidFill>
                  <a:schemeClr val="bg1"/>
                </a:solidFill>
                <a:latin typeface="Calibri" panose="020F0502020204030204" pitchFamily="34" charset="0"/>
                <a:cs typeface="Calibri" panose="020F0502020204030204" pitchFamily="34" charset="0"/>
              </a:rPr>
              <a:t>Four Point Learning Continuum Template</a:t>
            </a:r>
          </a:p>
          <a:p>
            <a:r>
              <a:rPr lang="en-US" sz="1200" dirty="0">
                <a:solidFill>
                  <a:schemeClr val="bg1"/>
                </a:solidFill>
                <a:latin typeface="Calibri" panose="020F0502020204030204" pitchFamily="34" charset="0"/>
                <a:cs typeface="Calibri" panose="020F0502020204030204" pitchFamily="34" charset="0"/>
              </a:rPr>
              <a:t>Dr. Shelley Moore, 2024</a:t>
            </a:r>
          </a:p>
        </p:txBody>
      </p:sp>
      <p:sp>
        <p:nvSpPr>
          <p:cNvPr id="5" name="TextBox 4">
            <a:extLst>
              <a:ext uri="{FF2B5EF4-FFF2-40B4-BE49-F238E27FC236}">
                <a16:creationId xmlns:a16="http://schemas.microsoft.com/office/drawing/2014/main" id="{AF574CE0-B80F-B4A8-9BCB-A064D0B80C3C}"/>
              </a:ext>
            </a:extLst>
          </p:cNvPr>
          <p:cNvSpPr txBox="1"/>
          <p:nvPr/>
        </p:nvSpPr>
        <p:spPr>
          <a:xfrm>
            <a:off x="9965159" y="466066"/>
            <a:ext cx="2010941" cy="276999"/>
          </a:xfrm>
          <a:prstGeom prst="rect">
            <a:avLst/>
          </a:prstGeom>
          <a:noFill/>
        </p:spPr>
        <p:txBody>
          <a:bodyPr wrap="square">
            <a:spAutoFit/>
          </a:bodyPr>
          <a:lstStyle/>
          <a:p>
            <a:pPr algn="r"/>
            <a:r>
              <a:rPr lang="en-CA" sz="1200" b="1" dirty="0">
                <a:latin typeface="Calibri" panose="020F0502020204030204" pitchFamily="34" charset="0"/>
                <a:cs typeface="Calibri" panose="020F0502020204030204" pitchFamily="34" charset="0"/>
              </a:rPr>
              <a:t>ELA 7/8</a:t>
            </a:r>
            <a:endParaRPr lang="en-US" sz="1200" dirty="0"/>
          </a:p>
        </p:txBody>
      </p:sp>
    </p:spTree>
    <p:extLst>
      <p:ext uri="{BB962C8B-B14F-4D97-AF65-F5344CB8AC3E}">
        <p14:creationId xmlns:p14="http://schemas.microsoft.com/office/powerpoint/2010/main" val="1028684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D13D7-0182-1A96-ABB8-FD723E674D7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56C0820-6A59-3AA3-8A72-1BFD34F4C5E3}"/>
              </a:ext>
            </a:extLst>
          </p:cNvPr>
          <p:cNvPicPr>
            <a:picLocks noChangeAspect="1"/>
          </p:cNvPicPr>
          <p:nvPr/>
        </p:nvPicPr>
        <p:blipFill>
          <a:blip r:embed="rId3"/>
          <a:stretch>
            <a:fillRect/>
          </a:stretch>
        </p:blipFill>
        <p:spPr>
          <a:xfrm>
            <a:off x="0" y="6356350"/>
            <a:ext cx="9144000" cy="514350"/>
          </a:xfrm>
          <a:prstGeom prst="rect">
            <a:avLst/>
          </a:prstGeom>
        </p:spPr>
      </p:pic>
      <p:sp>
        <p:nvSpPr>
          <p:cNvPr id="6" name="Content Placeholder 2">
            <a:extLst>
              <a:ext uri="{FF2B5EF4-FFF2-40B4-BE49-F238E27FC236}">
                <a16:creationId xmlns:a16="http://schemas.microsoft.com/office/drawing/2014/main" id="{735FB32A-61B7-BC6E-3662-B4985C2341C8}"/>
              </a:ext>
            </a:extLst>
          </p:cNvPr>
          <p:cNvSpPr txBox="1">
            <a:spLocks/>
          </p:cNvSpPr>
          <p:nvPr/>
        </p:nvSpPr>
        <p:spPr>
          <a:xfrm>
            <a:off x="109198" y="99993"/>
            <a:ext cx="10934700" cy="53467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CA" sz="1600" b="1" dirty="0">
                <a:latin typeface="Calibri" panose="020F0502020204030204" pitchFamily="34" charset="0"/>
                <a:cs typeface="Calibri" panose="020F0502020204030204" pitchFamily="34" charset="0"/>
              </a:rPr>
              <a:t>Unit Guiding Questions: </a:t>
            </a:r>
            <a:r>
              <a:rPr lang="en-CA" sz="1600" dirty="0"/>
              <a:t>What does it mean to be “educated”? Who decides that? What are the risks of accepting information without questioning it? Who controls knowledge in a society, and why might they do that?</a:t>
            </a:r>
            <a:endParaRPr lang="en-US" sz="1600" b="1" dirty="0">
              <a:cs typeface="Calibri" panose="020F0502020204030204" pitchFamily="34" charset="0"/>
            </a:endParaRPr>
          </a:p>
          <a:p>
            <a:pPr marL="0" indent="0">
              <a:buNone/>
            </a:pPr>
            <a:r>
              <a:rPr lang="en-CA" sz="1600" dirty="0">
                <a:latin typeface="Calibri" panose="020F0502020204030204" pitchFamily="34" charset="0"/>
                <a:cs typeface="Calibri" panose="020F0502020204030204" pitchFamily="34" charset="0"/>
              </a:rPr>
              <a:t> </a:t>
            </a:r>
          </a:p>
        </p:txBody>
      </p:sp>
      <p:graphicFrame>
        <p:nvGraphicFramePr>
          <p:cNvPr id="4" name="Table 3">
            <a:extLst>
              <a:ext uri="{FF2B5EF4-FFF2-40B4-BE49-F238E27FC236}">
                <a16:creationId xmlns:a16="http://schemas.microsoft.com/office/drawing/2014/main" id="{6274AE65-3D9E-8384-B123-0A2E948BC8DD}"/>
              </a:ext>
            </a:extLst>
          </p:cNvPr>
          <p:cNvGraphicFramePr>
            <a:graphicFrameLocks noGrp="1"/>
          </p:cNvGraphicFramePr>
          <p:nvPr>
            <p:extLst>
              <p:ext uri="{D42A27DB-BD31-4B8C-83A1-F6EECF244321}">
                <p14:modId xmlns:p14="http://schemas.microsoft.com/office/powerpoint/2010/main" val="2330709118"/>
              </p:ext>
            </p:extLst>
          </p:nvPr>
        </p:nvGraphicFramePr>
        <p:xfrm>
          <a:off x="190500" y="799957"/>
          <a:ext cx="11785600" cy="5326900"/>
        </p:xfrm>
        <a:graphic>
          <a:graphicData uri="http://schemas.openxmlformats.org/drawingml/2006/table">
            <a:tbl>
              <a:tblPr firstRow="1" firstCol="1" bandRow="1">
                <a:tableStyleId>{5940675A-B579-460E-94D1-54222C63F5DA}</a:tableStyleId>
              </a:tblPr>
              <a:tblGrid>
                <a:gridCol w="2946400">
                  <a:extLst>
                    <a:ext uri="{9D8B030D-6E8A-4147-A177-3AD203B41FA5}">
                      <a16:colId xmlns:a16="http://schemas.microsoft.com/office/drawing/2014/main" val="4256403372"/>
                    </a:ext>
                  </a:extLst>
                </a:gridCol>
                <a:gridCol w="2946400">
                  <a:extLst>
                    <a:ext uri="{9D8B030D-6E8A-4147-A177-3AD203B41FA5}">
                      <a16:colId xmlns:a16="http://schemas.microsoft.com/office/drawing/2014/main" val="369185764"/>
                    </a:ext>
                  </a:extLst>
                </a:gridCol>
                <a:gridCol w="2946400">
                  <a:extLst>
                    <a:ext uri="{9D8B030D-6E8A-4147-A177-3AD203B41FA5}">
                      <a16:colId xmlns:a16="http://schemas.microsoft.com/office/drawing/2014/main" val="1844543680"/>
                    </a:ext>
                  </a:extLst>
                </a:gridCol>
                <a:gridCol w="2946400">
                  <a:extLst>
                    <a:ext uri="{9D8B030D-6E8A-4147-A177-3AD203B41FA5}">
                      <a16:colId xmlns:a16="http://schemas.microsoft.com/office/drawing/2014/main" val="861029628"/>
                    </a:ext>
                  </a:extLst>
                </a:gridCol>
              </a:tblGrid>
              <a:tr h="372064">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dirty="0">
                          <a:solidFill>
                            <a:schemeClr val="tx1"/>
                          </a:solidFill>
                        </a:rPr>
                        <a:t>ELA 7/8 Content Learning Standard: </a:t>
                      </a:r>
                      <a:r>
                        <a:rPr lang="en-CA" sz="1600" b="1" i="0" u="none" strike="noStrike" kern="1200" dirty="0">
                          <a:solidFill>
                            <a:schemeClr val="tx1"/>
                          </a:solidFill>
                          <a:effectLst/>
                          <a:latin typeface="+mn-lt"/>
                          <a:ea typeface="+mn-ea"/>
                          <a:cs typeface="+mn-cs"/>
                        </a:rPr>
                        <a:t>Strategies and processes reading strategies</a:t>
                      </a:r>
                      <a:endParaRPr lang="en-US" sz="1600" b="1" u="none" dirty="0">
                        <a:solidFill>
                          <a:schemeClr val="tx1"/>
                        </a:solidFill>
                      </a:endParaRPr>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5890086"/>
                  </a:ext>
                </a:extLst>
              </a:tr>
              <a:tr h="440879">
                <a:tc gridSpan="4">
                  <a:txBody>
                    <a:bodyPr/>
                    <a:lstStyle/>
                    <a:p>
                      <a:r>
                        <a:rPr lang="en-US" sz="1600" b="1" i="1" u="none" dirty="0">
                          <a:solidFill>
                            <a:schemeClr val="tx1"/>
                          </a:solidFill>
                          <a:effectLst/>
                        </a:rPr>
                        <a:t>Student friendly: </a:t>
                      </a:r>
                      <a:r>
                        <a:rPr lang="en-US" sz="1600" b="1" dirty="0">
                          <a:solidFill>
                            <a:schemeClr val="tx1"/>
                          </a:solidFill>
                        </a:rPr>
                        <a:t>I know different kinds of reading strategies and how to use them to help me better understand text</a:t>
                      </a:r>
                      <a:endParaRPr lang="en-US" sz="1600" b="1" u="none" dirty="0">
                        <a:solidFill>
                          <a:schemeClr val="tx1"/>
                        </a:solidFill>
                      </a:endParaRPr>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9728638"/>
                  </a:ext>
                </a:extLst>
              </a:tr>
              <a:tr h="506157">
                <a:tc gridSpan="4">
                  <a:txBody>
                    <a:bodyPr/>
                    <a:lstStyle/>
                    <a:p>
                      <a:pPr algn="ctr"/>
                      <a:endParaRPr lang="en-CA" sz="1200" b="1" dirty="0">
                        <a:effectLst/>
                        <a:latin typeface="+mn-lt"/>
                        <a:ea typeface="Calibri" panose="020F0502020204030204" pitchFamily="34" charset="0"/>
                        <a:cs typeface="Times New Roman" panose="02020603050405020304" pitchFamily="18" charset="0"/>
                      </a:endParaRPr>
                    </a:p>
                    <a:p>
                      <a:pPr algn="ctr"/>
                      <a:endParaRPr lang="en-CA" sz="1200" b="1" dirty="0">
                        <a:effectLst/>
                        <a:latin typeface="+mn-lt"/>
                        <a:ea typeface="Calibri" panose="020F0502020204030204" pitchFamily="34" charset="0"/>
                        <a:cs typeface="Times New Roman" panose="02020603050405020304" pitchFamily="18" charset="0"/>
                      </a:endParaRPr>
                    </a:p>
                  </a:txBody>
                  <a:tcPr marL="50750" marR="50750"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pPr algn="ctr"/>
                      <a:endParaRPr lang="en-CA" sz="1200" b="1" dirty="0">
                        <a:effectLst/>
                        <a:latin typeface="+mn-lt"/>
                        <a:ea typeface="Calibri" panose="020F0502020204030204" pitchFamily="34" charset="0"/>
                        <a:cs typeface="Times New Roman" panose="02020603050405020304" pitchFamily="18" charset="0"/>
                      </a:endParaRPr>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tc hMerge="1">
                  <a:txBody>
                    <a:bodyPr/>
                    <a:lstStyle/>
                    <a:p>
                      <a:pPr algn="ctr"/>
                      <a:endParaRPr lang="en-US" sz="1200" b="1" dirty="0"/>
                    </a:p>
                  </a:txBody>
                  <a:tcPr marL="67667" marR="67667" marT="0" marB="0" anchor="ctr">
                    <a:lnR w="12700" cap="flat" cmpd="sng" algn="ctr">
                      <a:solidFill>
                        <a:schemeClr val="tx1"/>
                      </a:solidFill>
                      <a:prstDash val="lgDash"/>
                      <a:round/>
                      <a:headEnd type="none" w="med" len="med"/>
                      <a:tailEnd type="none" w="med" len="med"/>
                    </a:lnR>
                    <a:solidFill>
                      <a:schemeClr val="bg1">
                        <a:lumMod val="95000"/>
                      </a:schemeClr>
                    </a:solidFill>
                  </a:tcPr>
                </a:tc>
                <a:tc hMerge="1">
                  <a:txBody>
                    <a:bodyPr/>
                    <a:lstStyle/>
                    <a:p>
                      <a:pPr algn="ctr"/>
                      <a:endParaRPr lang="en-US" sz="1200" b="1" dirty="0"/>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4909395"/>
                  </a:ext>
                </a:extLst>
              </a:tr>
              <a:tr h="287170">
                <a:tc>
                  <a:txBody>
                    <a:bodyPr/>
                    <a:lstStyle/>
                    <a:p>
                      <a:pPr algn="ctr"/>
                      <a:r>
                        <a:rPr lang="en-US" sz="1400" b="1" dirty="0">
                          <a:solidFill>
                            <a:schemeClr val="tx1"/>
                          </a:solidFill>
                          <a:effectLst/>
                        </a:rPr>
                        <a:t>Approaching (Emerging)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algn="ctr"/>
                      <a:r>
                        <a:rPr lang="en-US" sz="1400" b="1" dirty="0">
                          <a:solidFill>
                            <a:schemeClr val="tx1"/>
                          </a:solidFill>
                          <a:effectLst/>
                        </a:rPr>
                        <a:t>Essential (Developing)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algn="ctr"/>
                      <a:r>
                        <a:rPr lang="en-US" sz="1400" b="1" dirty="0">
                          <a:solidFill>
                            <a:schemeClr val="tx1"/>
                          </a:solidFill>
                          <a:effectLst/>
                        </a:rPr>
                        <a:t>Confident (Proficient)</a:t>
                      </a:r>
                      <a:endParaRPr lang="en-US" sz="1400" b="1" dirty="0">
                        <a:solidFill>
                          <a:schemeClr val="tx1"/>
                        </a:solidFill>
                      </a:endParaRPr>
                    </a:p>
                  </a:txBody>
                  <a:tcPr marL="50750" marR="50750" marT="0" marB="0" anchor="ctr">
                    <a:lnR w="12700" cap="flat" cmpd="sng" algn="ctr">
                      <a:solidFill>
                        <a:schemeClr val="tx1"/>
                      </a:solidFill>
                      <a:prstDash val="lgDash"/>
                      <a:round/>
                      <a:headEnd type="none" w="med" len="med"/>
                      <a:tailEnd type="none" w="med" len="med"/>
                    </a:lnR>
                    <a:solidFill>
                      <a:schemeClr val="bg2">
                        <a:lumMod val="90000"/>
                      </a:schemeClr>
                    </a:solidFill>
                  </a:tcPr>
                </a:tc>
                <a:tc>
                  <a:txBody>
                    <a:bodyPr/>
                    <a:lstStyle/>
                    <a:p>
                      <a:pPr algn="ctr"/>
                      <a:r>
                        <a:rPr lang="en-US" sz="1400" b="1" dirty="0">
                          <a:solidFill>
                            <a:schemeClr val="tx1"/>
                          </a:solidFill>
                          <a:effectLst/>
                        </a:rPr>
                        <a:t>Extending</a:t>
                      </a:r>
                      <a:endParaRPr lang="en-US" sz="1400" b="1" dirty="0">
                        <a:solidFill>
                          <a:schemeClr val="tx1"/>
                        </a:solidFill>
                      </a:endParaRPr>
                    </a:p>
                  </a:txBody>
                  <a:tcPr marL="50750" marR="50750"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14934257"/>
                  </a:ext>
                </a:extLst>
              </a:tr>
              <a:tr h="124021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rowSpan="3">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b="0" i="0" u="none" strike="noStrike" kern="1200" dirty="0">
                        <a:solidFill>
                          <a:schemeClr val="tx1"/>
                        </a:solidFill>
                        <a:effectLst/>
                        <a:latin typeface="+mn-lt"/>
                        <a:ea typeface="+mn-ea"/>
                        <a:cs typeface="+mn-cs"/>
                      </a:endParaRPr>
                    </a:p>
                  </a:txBody>
                  <a:tcPr marL="50750" marR="50750" marT="0" marB="0">
                    <a:lnL w="12700" cap="flat" cmpd="sng" algn="ctr">
                      <a:solidFill>
                        <a:schemeClr val="tx1"/>
                      </a:solidFill>
                      <a:prstDash val="lgDash"/>
                      <a:round/>
                      <a:headEnd type="none" w="med" len="med"/>
                      <a:tailEnd type="none" w="med" len="med"/>
                    </a:lnL>
                    <a:solidFill>
                      <a:schemeClr val="accent6">
                        <a:lumMod val="20000"/>
                        <a:lumOff val="80000"/>
                      </a:schemeClr>
                    </a:solidFill>
                  </a:tcPr>
                </a:tc>
                <a:tc rowSpan="3">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solidFill>
                      <a:schemeClr val="bg1">
                        <a:lumMod val="95000"/>
                      </a:schemeClr>
                    </a:solidFill>
                  </a:tcPr>
                </a:tc>
                <a:tc rowSpan="3">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L w="12700" cap="flat" cmpd="sng" algn="ctr">
                      <a:solidFill>
                        <a:schemeClr val="tx1"/>
                      </a:solidFill>
                      <a:prstDash val="lgDash"/>
                      <a:round/>
                      <a:headEnd type="none" w="med" len="med"/>
                      <a:tailEnd type="none" w="med" len="med"/>
                    </a:lnL>
                    <a:noFill/>
                  </a:tcPr>
                </a:tc>
                <a:extLst>
                  <a:ext uri="{0D108BD9-81ED-4DB2-BD59-A6C34878D82A}">
                    <a16:rowId xmlns:a16="http://schemas.microsoft.com/office/drawing/2014/main" val="1650234250"/>
                  </a:ext>
                </a:extLst>
              </a:tr>
              <a:tr h="124021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687265951"/>
                  </a:ext>
                </a:extLst>
              </a:tr>
              <a:tr h="124021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326597381"/>
                  </a:ext>
                </a:extLst>
              </a:tr>
            </a:tbl>
          </a:graphicData>
        </a:graphic>
      </p:graphicFrame>
      <p:cxnSp>
        <p:nvCxnSpPr>
          <p:cNvPr id="7" name="Straight Arrow Connector 6">
            <a:extLst>
              <a:ext uri="{FF2B5EF4-FFF2-40B4-BE49-F238E27FC236}">
                <a16:creationId xmlns:a16="http://schemas.microsoft.com/office/drawing/2014/main" id="{51E8D803-D7D5-DCAF-1033-1BD2D1EFBEEA}"/>
              </a:ext>
            </a:extLst>
          </p:cNvPr>
          <p:cNvCxnSpPr>
            <a:cxnSpLocks/>
          </p:cNvCxnSpPr>
          <p:nvPr/>
        </p:nvCxnSpPr>
        <p:spPr>
          <a:xfrm>
            <a:off x="676546" y="1851783"/>
            <a:ext cx="10893154" cy="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721B3331-12B2-011C-3FB3-85B77B9BC166}"/>
              </a:ext>
            </a:extLst>
          </p:cNvPr>
          <p:cNvPicPr>
            <a:picLocks noChangeAspect="1"/>
          </p:cNvPicPr>
          <p:nvPr/>
        </p:nvPicPr>
        <p:blipFill>
          <a:blip r:embed="rId3"/>
          <a:stretch>
            <a:fillRect/>
          </a:stretch>
        </p:blipFill>
        <p:spPr>
          <a:xfrm>
            <a:off x="3048000" y="6356350"/>
            <a:ext cx="9144000" cy="514350"/>
          </a:xfrm>
          <a:prstGeom prst="rect">
            <a:avLst/>
          </a:prstGeom>
        </p:spPr>
      </p:pic>
      <p:sp>
        <p:nvSpPr>
          <p:cNvPr id="9" name="Rectangle 8">
            <a:extLst>
              <a:ext uri="{FF2B5EF4-FFF2-40B4-BE49-F238E27FC236}">
                <a16:creationId xmlns:a16="http://schemas.microsoft.com/office/drawing/2014/main" id="{98EF08C4-517B-D544-FC15-E0DB1E19F7A2}"/>
              </a:ext>
            </a:extLst>
          </p:cNvPr>
          <p:cNvSpPr/>
          <p:nvPr/>
        </p:nvSpPr>
        <p:spPr>
          <a:xfrm>
            <a:off x="109198" y="6343651"/>
            <a:ext cx="2928293" cy="461665"/>
          </a:xfrm>
          <a:prstGeom prst="rect">
            <a:avLst/>
          </a:prstGeom>
        </p:spPr>
        <p:txBody>
          <a:bodyPr wrap="square">
            <a:spAutoFit/>
          </a:bodyPr>
          <a:lstStyle/>
          <a:p>
            <a:r>
              <a:rPr lang="en-US" sz="1200" dirty="0">
                <a:solidFill>
                  <a:schemeClr val="bg1"/>
                </a:solidFill>
                <a:latin typeface="Calibri" panose="020F0502020204030204" pitchFamily="34" charset="0"/>
                <a:cs typeface="Calibri" panose="020F0502020204030204" pitchFamily="34" charset="0"/>
              </a:rPr>
              <a:t>Four Point Learning Continuum Template</a:t>
            </a:r>
          </a:p>
          <a:p>
            <a:r>
              <a:rPr lang="en-US" sz="1200" dirty="0">
                <a:solidFill>
                  <a:schemeClr val="bg1"/>
                </a:solidFill>
                <a:latin typeface="Calibri" panose="020F0502020204030204" pitchFamily="34" charset="0"/>
                <a:cs typeface="Calibri" panose="020F0502020204030204" pitchFamily="34" charset="0"/>
              </a:rPr>
              <a:t>Dr. Shelley Moore, 2024</a:t>
            </a:r>
          </a:p>
        </p:txBody>
      </p:sp>
      <p:sp>
        <p:nvSpPr>
          <p:cNvPr id="5" name="TextBox 4">
            <a:extLst>
              <a:ext uri="{FF2B5EF4-FFF2-40B4-BE49-F238E27FC236}">
                <a16:creationId xmlns:a16="http://schemas.microsoft.com/office/drawing/2014/main" id="{17AEB237-70D0-1E8A-1B15-16E1A791E38F}"/>
              </a:ext>
            </a:extLst>
          </p:cNvPr>
          <p:cNvSpPr txBox="1"/>
          <p:nvPr/>
        </p:nvSpPr>
        <p:spPr>
          <a:xfrm>
            <a:off x="9965159" y="466066"/>
            <a:ext cx="2010941" cy="276999"/>
          </a:xfrm>
          <a:prstGeom prst="rect">
            <a:avLst/>
          </a:prstGeom>
          <a:noFill/>
        </p:spPr>
        <p:txBody>
          <a:bodyPr wrap="square">
            <a:spAutoFit/>
          </a:bodyPr>
          <a:lstStyle/>
          <a:p>
            <a:pPr algn="r"/>
            <a:r>
              <a:rPr lang="en-CA" sz="1200" b="1" dirty="0">
                <a:latin typeface="Calibri" panose="020F0502020204030204" pitchFamily="34" charset="0"/>
                <a:cs typeface="Calibri" panose="020F0502020204030204" pitchFamily="34" charset="0"/>
              </a:rPr>
              <a:t>ELA 7/8</a:t>
            </a:r>
            <a:endParaRPr lang="en-US" sz="1200" dirty="0"/>
          </a:p>
        </p:txBody>
      </p:sp>
    </p:spTree>
    <p:extLst>
      <p:ext uri="{BB962C8B-B14F-4D97-AF65-F5344CB8AC3E}">
        <p14:creationId xmlns:p14="http://schemas.microsoft.com/office/powerpoint/2010/main" val="3082185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C2D47-0E36-E9B3-D1C8-868A545C468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CF56769-BBC8-F510-6727-9EB9D90540D6}"/>
              </a:ext>
            </a:extLst>
          </p:cNvPr>
          <p:cNvPicPr>
            <a:picLocks noChangeAspect="1"/>
          </p:cNvPicPr>
          <p:nvPr/>
        </p:nvPicPr>
        <p:blipFill>
          <a:blip r:embed="rId3"/>
          <a:stretch>
            <a:fillRect/>
          </a:stretch>
        </p:blipFill>
        <p:spPr>
          <a:xfrm>
            <a:off x="0" y="6356350"/>
            <a:ext cx="9144000" cy="514350"/>
          </a:xfrm>
          <a:prstGeom prst="rect">
            <a:avLst/>
          </a:prstGeom>
        </p:spPr>
      </p:pic>
      <p:sp>
        <p:nvSpPr>
          <p:cNvPr id="6" name="Content Placeholder 2">
            <a:extLst>
              <a:ext uri="{FF2B5EF4-FFF2-40B4-BE49-F238E27FC236}">
                <a16:creationId xmlns:a16="http://schemas.microsoft.com/office/drawing/2014/main" id="{9084B680-B93B-0C68-C8E4-CE139E4E7B43}"/>
              </a:ext>
            </a:extLst>
          </p:cNvPr>
          <p:cNvSpPr txBox="1">
            <a:spLocks/>
          </p:cNvSpPr>
          <p:nvPr/>
        </p:nvSpPr>
        <p:spPr>
          <a:xfrm>
            <a:off x="109198" y="99993"/>
            <a:ext cx="10934700" cy="53467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CA" sz="1600" b="1" dirty="0">
                <a:latin typeface="Calibri" panose="020F0502020204030204" pitchFamily="34" charset="0"/>
                <a:cs typeface="Calibri" panose="020F0502020204030204" pitchFamily="34" charset="0"/>
              </a:rPr>
              <a:t>Unit Guiding Questions: </a:t>
            </a:r>
            <a:r>
              <a:rPr lang="en-CA" sz="1600" dirty="0"/>
              <a:t>What does it mean to be “educated”? Who decides that? What are the risks of accepting information without questioning it? Who controls knowledge in a society, and why might they do that?</a:t>
            </a:r>
            <a:endParaRPr lang="en-US" sz="1600" b="1" dirty="0">
              <a:cs typeface="Calibri" panose="020F0502020204030204" pitchFamily="34" charset="0"/>
            </a:endParaRPr>
          </a:p>
          <a:p>
            <a:pPr marL="0" indent="0">
              <a:buNone/>
            </a:pPr>
            <a:r>
              <a:rPr lang="en-CA" sz="1600" dirty="0">
                <a:latin typeface="Calibri" panose="020F0502020204030204" pitchFamily="34" charset="0"/>
                <a:cs typeface="Calibri" panose="020F0502020204030204" pitchFamily="34" charset="0"/>
              </a:rPr>
              <a:t> </a:t>
            </a:r>
          </a:p>
        </p:txBody>
      </p:sp>
      <p:graphicFrame>
        <p:nvGraphicFramePr>
          <p:cNvPr id="4" name="Table 3">
            <a:extLst>
              <a:ext uri="{FF2B5EF4-FFF2-40B4-BE49-F238E27FC236}">
                <a16:creationId xmlns:a16="http://schemas.microsoft.com/office/drawing/2014/main" id="{191DE874-A122-D4E5-58D5-20091DF9F4F3}"/>
              </a:ext>
            </a:extLst>
          </p:cNvPr>
          <p:cNvGraphicFramePr>
            <a:graphicFrameLocks noGrp="1"/>
          </p:cNvGraphicFramePr>
          <p:nvPr>
            <p:extLst>
              <p:ext uri="{D42A27DB-BD31-4B8C-83A1-F6EECF244321}">
                <p14:modId xmlns:p14="http://schemas.microsoft.com/office/powerpoint/2010/main" val="553621662"/>
              </p:ext>
            </p:extLst>
          </p:nvPr>
        </p:nvGraphicFramePr>
        <p:xfrm>
          <a:off x="190500" y="799957"/>
          <a:ext cx="11785600" cy="5442516"/>
        </p:xfrm>
        <a:graphic>
          <a:graphicData uri="http://schemas.openxmlformats.org/drawingml/2006/table">
            <a:tbl>
              <a:tblPr firstRow="1" firstCol="1" bandRow="1">
                <a:tableStyleId>{5940675A-B579-460E-94D1-54222C63F5DA}</a:tableStyleId>
              </a:tblPr>
              <a:tblGrid>
                <a:gridCol w="2946400">
                  <a:extLst>
                    <a:ext uri="{9D8B030D-6E8A-4147-A177-3AD203B41FA5}">
                      <a16:colId xmlns:a16="http://schemas.microsoft.com/office/drawing/2014/main" val="4256403372"/>
                    </a:ext>
                  </a:extLst>
                </a:gridCol>
                <a:gridCol w="2946400">
                  <a:extLst>
                    <a:ext uri="{9D8B030D-6E8A-4147-A177-3AD203B41FA5}">
                      <a16:colId xmlns:a16="http://schemas.microsoft.com/office/drawing/2014/main" val="369185764"/>
                    </a:ext>
                  </a:extLst>
                </a:gridCol>
                <a:gridCol w="2946400">
                  <a:extLst>
                    <a:ext uri="{9D8B030D-6E8A-4147-A177-3AD203B41FA5}">
                      <a16:colId xmlns:a16="http://schemas.microsoft.com/office/drawing/2014/main" val="1844543680"/>
                    </a:ext>
                  </a:extLst>
                </a:gridCol>
                <a:gridCol w="2946400">
                  <a:extLst>
                    <a:ext uri="{9D8B030D-6E8A-4147-A177-3AD203B41FA5}">
                      <a16:colId xmlns:a16="http://schemas.microsoft.com/office/drawing/2014/main" val="861029628"/>
                    </a:ext>
                  </a:extLst>
                </a:gridCol>
              </a:tblGrid>
              <a:tr h="372064">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dirty="0">
                          <a:solidFill>
                            <a:schemeClr val="tx1"/>
                          </a:solidFill>
                        </a:rPr>
                        <a:t>ELA 7/8 Curricular Competency Standard: </a:t>
                      </a:r>
                      <a:r>
                        <a:rPr lang="en-US" sz="1600" b="0" dirty="0">
                          <a:solidFill>
                            <a:schemeClr val="tx1"/>
                          </a:solidFill>
                          <a:latin typeface="+mn-lt"/>
                          <a:cs typeface="Calibri" panose="020F0502020204030204" pitchFamily="34" charset="0"/>
                        </a:rPr>
                        <a:t>Comprehend &amp; Connect - </a:t>
                      </a:r>
                      <a:r>
                        <a:rPr lang="en-CA" sz="1600" b="0" i="0" u="none" strike="noStrike" kern="1200" dirty="0">
                          <a:solidFill>
                            <a:schemeClr val="dk1"/>
                          </a:solidFill>
                          <a:effectLst/>
                          <a:latin typeface="+mn-lt"/>
                          <a:ea typeface="+mn-ea"/>
                          <a:cs typeface="+mn-cs"/>
                        </a:rPr>
                        <a:t>Recognize and appreciate how </a:t>
                      </a:r>
                      <a:r>
                        <a:rPr lang="en-CA" sz="1600" b="0" i="0" u="sng" kern="1200" dirty="0">
                          <a:solidFill>
                            <a:schemeClr val="dk1"/>
                          </a:solidFill>
                          <a:effectLst/>
                          <a:latin typeface="+mn-lt"/>
                          <a:ea typeface="+mn-ea"/>
                          <a:cs typeface="+mn-cs"/>
                          <a:hlinkClick r:id="rId4"/>
                        </a:rPr>
                        <a:t>different features, forms, and genres of texts</a:t>
                      </a:r>
                      <a:r>
                        <a:rPr lang="en-CA" sz="1600" b="0" i="0" u="none" strike="noStrike" kern="1200" dirty="0">
                          <a:solidFill>
                            <a:schemeClr val="dk1"/>
                          </a:solidFill>
                          <a:effectLst/>
                          <a:latin typeface="+mn-lt"/>
                          <a:ea typeface="+mn-ea"/>
                          <a:cs typeface="+mn-cs"/>
                        </a:rPr>
                        <a:t> reflect different purposes, audiences, and messages</a:t>
                      </a:r>
                      <a:endParaRPr lang="en-US" sz="1600" dirty="0"/>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5890086"/>
                  </a:ext>
                </a:extLst>
              </a:tr>
              <a:tr h="44087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u="none" dirty="0">
                          <a:solidFill>
                            <a:schemeClr val="tx1"/>
                          </a:solidFill>
                          <a:effectLst/>
                        </a:rPr>
                        <a:t>Student friendly: </a:t>
                      </a:r>
                      <a:r>
                        <a:rPr lang="en-US" sz="1600" dirty="0"/>
                        <a:t>I can </a:t>
                      </a:r>
                      <a:r>
                        <a:rPr lang="en-US" sz="1600" dirty="0">
                          <a:solidFill>
                            <a:srgbClr val="FF0000"/>
                          </a:solidFill>
                        </a:rPr>
                        <a:t>recognize</a:t>
                      </a:r>
                      <a:r>
                        <a:rPr lang="en-US" sz="1600" dirty="0"/>
                        <a:t> how different </a:t>
                      </a:r>
                      <a:r>
                        <a:rPr lang="en-US" sz="1600" dirty="0">
                          <a:solidFill>
                            <a:srgbClr val="FF0000"/>
                          </a:solidFill>
                        </a:rPr>
                        <a:t>features</a:t>
                      </a:r>
                      <a:r>
                        <a:rPr lang="en-US" sz="1600" dirty="0"/>
                        <a:t>, </a:t>
                      </a:r>
                      <a:r>
                        <a:rPr lang="en-US" sz="1600" dirty="0">
                          <a:solidFill>
                            <a:srgbClr val="FF0000"/>
                          </a:solidFill>
                        </a:rPr>
                        <a:t>forms</a:t>
                      </a:r>
                      <a:r>
                        <a:rPr lang="en-US" sz="1600" dirty="0"/>
                        <a:t> and </a:t>
                      </a:r>
                      <a:r>
                        <a:rPr lang="en-US" sz="1600" dirty="0">
                          <a:solidFill>
                            <a:srgbClr val="FF0000"/>
                          </a:solidFill>
                        </a:rPr>
                        <a:t>genres</a:t>
                      </a:r>
                      <a:r>
                        <a:rPr lang="en-US" sz="1600" dirty="0"/>
                        <a:t> of </a:t>
                      </a:r>
                      <a:r>
                        <a:rPr lang="en-US" sz="1600" dirty="0">
                          <a:solidFill>
                            <a:srgbClr val="FF0000"/>
                          </a:solidFill>
                        </a:rPr>
                        <a:t>text</a:t>
                      </a:r>
                      <a:r>
                        <a:rPr lang="en-US" sz="1600" dirty="0"/>
                        <a:t> are used depending on the </a:t>
                      </a:r>
                      <a:r>
                        <a:rPr lang="en-US" sz="1600" dirty="0">
                          <a:solidFill>
                            <a:srgbClr val="FF0000"/>
                          </a:solidFill>
                        </a:rPr>
                        <a:t>purpose</a:t>
                      </a:r>
                      <a:r>
                        <a:rPr lang="en-US" sz="1600" dirty="0"/>
                        <a:t>, </a:t>
                      </a:r>
                      <a:r>
                        <a:rPr lang="en-US" sz="1600" dirty="0">
                          <a:solidFill>
                            <a:srgbClr val="FF0000"/>
                          </a:solidFill>
                        </a:rPr>
                        <a:t>audience</a:t>
                      </a:r>
                      <a:r>
                        <a:rPr lang="en-US" sz="1600" dirty="0"/>
                        <a:t> and </a:t>
                      </a:r>
                      <a:r>
                        <a:rPr lang="en-US" sz="1600" dirty="0">
                          <a:solidFill>
                            <a:srgbClr val="FF0000"/>
                          </a:solidFill>
                        </a:rPr>
                        <a:t>message</a:t>
                      </a:r>
                      <a:endParaRPr lang="en-US" sz="1600" b="0" dirty="0">
                        <a:solidFill>
                          <a:srgbClr val="FF0000"/>
                        </a:solidFill>
                      </a:endParaRPr>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9728638"/>
                  </a:ext>
                </a:extLst>
              </a:tr>
              <a:tr h="506157">
                <a:tc gridSpan="4">
                  <a:txBody>
                    <a:bodyPr/>
                    <a:lstStyle/>
                    <a:p>
                      <a:pPr algn="ctr"/>
                      <a:endParaRPr lang="en-CA" sz="1200" b="1" dirty="0">
                        <a:effectLst/>
                        <a:latin typeface="+mn-lt"/>
                        <a:ea typeface="Calibri" panose="020F0502020204030204" pitchFamily="34" charset="0"/>
                        <a:cs typeface="Times New Roman" panose="02020603050405020304" pitchFamily="18" charset="0"/>
                      </a:endParaRPr>
                    </a:p>
                    <a:p>
                      <a:pPr algn="ctr"/>
                      <a:endParaRPr lang="en-CA" sz="1200" b="1" dirty="0">
                        <a:effectLst/>
                        <a:latin typeface="+mn-lt"/>
                        <a:ea typeface="Calibri" panose="020F0502020204030204" pitchFamily="34" charset="0"/>
                        <a:cs typeface="Times New Roman" panose="02020603050405020304" pitchFamily="18" charset="0"/>
                      </a:endParaRPr>
                    </a:p>
                  </a:txBody>
                  <a:tcPr marL="50750" marR="50750"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pPr algn="ctr"/>
                      <a:endParaRPr lang="en-CA" sz="1200" b="1" dirty="0">
                        <a:effectLst/>
                        <a:latin typeface="+mn-lt"/>
                        <a:ea typeface="Calibri" panose="020F0502020204030204" pitchFamily="34" charset="0"/>
                        <a:cs typeface="Times New Roman" panose="02020603050405020304" pitchFamily="18" charset="0"/>
                      </a:endParaRPr>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tc hMerge="1">
                  <a:txBody>
                    <a:bodyPr/>
                    <a:lstStyle/>
                    <a:p>
                      <a:pPr algn="ctr"/>
                      <a:endParaRPr lang="en-US" sz="1200" b="1" dirty="0"/>
                    </a:p>
                  </a:txBody>
                  <a:tcPr marL="67667" marR="67667" marT="0" marB="0" anchor="ctr">
                    <a:lnR w="12700" cap="flat" cmpd="sng" algn="ctr">
                      <a:solidFill>
                        <a:schemeClr val="tx1"/>
                      </a:solidFill>
                      <a:prstDash val="lgDash"/>
                      <a:round/>
                      <a:headEnd type="none" w="med" len="med"/>
                      <a:tailEnd type="none" w="med" len="med"/>
                    </a:lnR>
                    <a:solidFill>
                      <a:schemeClr val="bg1">
                        <a:lumMod val="95000"/>
                      </a:schemeClr>
                    </a:solidFill>
                  </a:tcPr>
                </a:tc>
                <a:tc hMerge="1">
                  <a:txBody>
                    <a:bodyPr/>
                    <a:lstStyle/>
                    <a:p>
                      <a:pPr algn="ctr"/>
                      <a:endParaRPr lang="en-US" sz="1200" b="1" dirty="0"/>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4909395"/>
                  </a:ext>
                </a:extLst>
              </a:tr>
              <a:tr h="287170">
                <a:tc>
                  <a:txBody>
                    <a:bodyPr/>
                    <a:lstStyle/>
                    <a:p>
                      <a:pPr algn="ctr"/>
                      <a:r>
                        <a:rPr lang="en-US" sz="1400" b="1" dirty="0">
                          <a:solidFill>
                            <a:schemeClr val="tx1"/>
                          </a:solidFill>
                          <a:effectLst/>
                        </a:rPr>
                        <a:t>Approaching (Emerging)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algn="ctr"/>
                      <a:r>
                        <a:rPr lang="en-US" sz="1400" b="1" dirty="0">
                          <a:solidFill>
                            <a:schemeClr val="tx1"/>
                          </a:solidFill>
                          <a:effectLst/>
                        </a:rPr>
                        <a:t>Essential (Developing)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algn="ctr"/>
                      <a:r>
                        <a:rPr lang="en-US" sz="1400" b="1" dirty="0">
                          <a:solidFill>
                            <a:schemeClr val="tx1"/>
                          </a:solidFill>
                          <a:effectLst/>
                        </a:rPr>
                        <a:t>Confident (Proficient)</a:t>
                      </a:r>
                      <a:endParaRPr lang="en-US" sz="1400" b="1" dirty="0">
                        <a:solidFill>
                          <a:schemeClr val="tx1"/>
                        </a:solidFill>
                      </a:endParaRPr>
                    </a:p>
                  </a:txBody>
                  <a:tcPr marL="50750" marR="50750" marT="0" marB="0" anchor="ctr">
                    <a:lnR w="12700" cap="flat" cmpd="sng" algn="ctr">
                      <a:solidFill>
                        <a:schemeClr val="tx1"/>
                      </a:solidFill>
                      <a:prstDash val="lgDash"/>
                      <a:round/>
                      <a:headEnd type="none" w="med" len="med"/>
                      <a:tailEnd type="none" w="med" len="med"/>
                    </a:lnR>
                    <a:solidFill>
                      <a:schemeClr val="bg2">
                        <a:lumMod val="90000"/>
                      </a:schemeClr>
                    </a:solidFill>
                  </a:tcPr>
                </a:tc>
                <a:tc>
                  <a:txBody>
                    <a:bodyPr/>
                    <a:lstStyle/>
                    <a:p>
                      <a:pPr algn="ctr"/>
                      <a:r>
                        <a:rPr lang="en-US" sz="1400" b="1" dirty="0">
                          <a:solidFill>
                            <a:schemeClr val="tx1"/>
                          </a:solidFill>
                          <a:effectLst/>
                        </a:rPr>
                        <a:t>Extending</a:t>
                      </a:r>
                      <a:endParaRPr lang="en-US" sz="1400" b="1" dirty="0">
                        <a:solidFill>
                          <a:schemeClr val="tx1"/>
                        </a:solidFill>
                      </a:endParaRPr>
                    </a:p>
                  </a:txBody>
                  <a:tcPr marL="50750" marR="50750"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14934257"/>
                  </a:ext>
                </a:extLst>
              </a:tr>
              <a:tr h="124021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rowSpan="3">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600" dirty="0"/>
                        <a:t>I can identify different features, forms, and genres of texts and recognize their purposes and audiences.</a:t>
                      </a:r>
                      <a:endParaRPr lang="en-CA" sz="1600" b="0" i="0" u="none" strike="noStrike" kern="1200" dirty="0">
                        <a:solidFill>
                          <a:schemeClr val="tx1"/>
                        </a:solidFill>
                        <a:effectLst/>
                        <a:latin typeface="+mn-lt"/>
                        <a:ea typeface="+mn-ea"/>
                        <a:cs typeface="+mn-cs"/>
                      </a:endParaRPr>
                    </a:p>
                  </a:txBody>
                  <a:tcPr marL="50750" marR="50750" marT="0" marB="0">
                    <a:lnL w="12700" cap="flat" cmpd="sng" algn="ctr">
                      <a:solidFill>
                        <a:schemeClr val="tx1"/>
                      </a:solidFill>
                      <a:prstDash val="lgDash"/>
                      <a:round/>
                      <a:headEnd type="none" w="med" len="med"/>
                      <a:tailEnd type="none" w="med" len="med"/>
                    </a:lnL>
                    <a:solidFill>
                      <a:schemeClr val="accent6">
                        <a:lumMod val="20000"/>
                        <a:lumOff val="80000"/>
                      </a:schemeClr>
                    </a:solidFill>
                  </a:tcPr>
                </a:tc>
                <a:tc rowSpan="3">
                  <a:txBody>
                    <a:bodyPr/>
                    <a:lstStyle/>
                    <a:p>
                      <a:pPr marL="142875" indent="-142875" algn="l">
                        <a:buFont typeface="Arial" panose="020B0604020202020204" pitchFamily="34" charset="0"/>
                        <a:buChar char="•"/>
                        <a:tabLst/>
                      </a:pPr>
                      <a:r>
                        <a:rPr lang="en-CA" sz="1600" dirty="0"/>
                        <a:t>I can explain how features, forms, and genres shape messages for different purposes and audiences.</a:t>
                      </a:r>
                      <a:endParaRPr lang="en-CA" sz="16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solidFill>
                      <a:schemeClr val="bg1">
                        <a:lumMod val="95000"/>
                      </a:schemeClr>
                    </a:solidFill>
                  </a:tcPr>
                </a:tc>
                <a:tc rowSpan="3">
                  <a:txBody>
                    <a:bodyPr/>
                    <a:lstStyle/>
                    <a:p>
                      <a:pPr marL="142875" indent="-142875" algn="l">
                        <a:buFont typeface="Arial" panose="020B0604020202020204" pitchFamily="34" charset="0"/>
                        <a:buChar char="•"/>
                        <a:tabLst/>
                      </a:pPr>
                      <a:r>
                        <a:rPr lang="en-CA" sz="1600" dirty="0"/>
                        <a:t>I can analyze how different text forms and genres influence people’s thinking, understanding, and communication</a:t>
                      </a:r>
                      <a:endParaRPr lang="en-CA" sz="1600" dirty="0">
                        <a:effectLst/>
                        <a:latin typeface="+mn-lt"/>
                        <a:ea typeface="Calibri" panose="020F0502020204030204" pitchFamily="34" charset="0"/>
                        <a:cs typeface="Times New Roman" panose="02020603050405020304" pitchFamily="18" charset="0"/>
                      </a:endParaRPr>
                    </a:p>
                  </a:txBody>
                  <a:tcPr marL="50750" marR="50750" marT="0" marB="0">
                    <a:lnL w="12700" cap="flat" cmpd="sng" algn="ctr">
                      <a:solidFill>
                        <a:schemeClr val="tx1"/>
                      </a:solidFill>
                      <a:prstDash val="lgDash"/>
                      <a:round/>
                      <a:headEnd type="none" w="med" len="med"/>
                      <a:tailEnd type="none" w="med" len="med"/>
                    </a:lnL>
                    <a:noFill/>
                  </a:tcPr>
                </a:tc>
                <a:extLst>
                  <a:ext uri="{0D108BD9-81ED-4DB2-BD59-A6C34878D82A}">
                    <a16:rowId xmlns:a16="http://schemas.microsoft.com/office/drawing/2014/main" val="1650234250"/>
                  </a:ext>
                </a:extLst>
              </a:tr>
              <a:tr h="124021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892578356"/>
                  </a:ext>
                </a:extLst>
              </a:tr>
              <a:tr h="124021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715037227"/>
                  </a:ext>
                </a:extLst>
              </a:tr>
            </a:tbl>
          </a:graphicData>
        </a:graphic>
      </p:graphicFrame>
      <p:cxnSp>
        <p:nvCxnSpPr>
          <p:cNvPr id="7" name="Straight Arrow Connector 6">
            <a:extLst>
              <a:ext uri="{FF2B5EF4-FFF2-40B4-BE49-F238E27FC236}">
                <a16:creationId xmlns:a16="http://schemas.microsoft.com/office/drawing/2014/main" id="{7734E612-95AA-AD60-A77A-AEA16DFD40BE}"/>
              </a:ext>
            </a:extLst>
          </p:cNvPr>
          <p:cNvCxnSpPr>
            <a:cxnSpLocks/>
          </p:cNvCxnSpPr>
          <p:nvPr/>
        </p:nvCxnSpPr>
        <p:spPr>
          <a:xfrm>
            <a:off x="649423" y="1989569"/>
            <a:ext cx="10893154" cy="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ED0E24F8-1CF5-5194-AA4B-56CC41EA6100}"/>
              </a:ext>
            </a:extLst>
          </p:cNvPr>
          <p:cNvPicPr>
            <a:picLocks noChangeAspect="1"/>
          </p:cNvPicPr>
          <p:nvPr/>
        </p:nvPicPr>
        <p:blipFill>
          <a:blip r:embed="rId3"/>
          <a:stretch>
            <a:fillRect/>
          </a:stretch>
        </p:blipFill>
        <p:spPr>
          <a:xfrm>
            <a:off x="3048000" y="6356350"/>
            <a:ext cx="9144000" cy="514350"/>
          </a:xfrm>
          <a:prstGeom prst="rect">
            <a:avLst/>
          </a:prstGeom>
        </p:spPr>
      </p:pic>
      <p:sp>
        <p:nvSpPr>
          <p:cNvPr id="9" name="Rectangle 8">
            <a:extLst>
              <a:ext uri="{FF2B5EF4-FFF2-40B4-BE49-F238E27FC236}">
                <a16:creationId xmlns:a16="http://schemas.microsoft.com/office/drawing/2014/main" id="{A2046031-B915-4545-4292-0ED2202A039D}"/>
              </a:ext>
            </a:extLst>
          </p:cNvPr>
          <p:cNvSpPr/>
          <p:nvPr/>
        </p:nvSpPr>
        <p:spPr>
          <a:xfrm>
            <a:off x="109198" y="6343651"/>
            <a:ext cx="2928293" cy="461665"/>
          </a:xfrm>
          <a:prstGeom prst="rect">
            <a:avLst/>
          </a:prstGeom>
        </p:spPr>
        <p:txBody>
          <a:bodyPr wrap="square">
            <a:spAutoFit/>
          </a:bodyPr>
          <a:lstStyle/>
          <a:p>
            <a:r>
              <a:rPr lang="en-US" sz="1200" dirty="0">
                <a:solidFill>
                  <a:schemeClr val="bg1"/>
                </a:solidFill>
                <a:latin typeface="Calibri" panose="020F0502020204030204" pitchFamily="34" charset="0"/>
                <a:cs typeface="Calibri" panose="020F0502020204030204" pitchFamily="34" charset="0"/>
              </a:rPr>
              <a:t>Four Point Learning Continuum Template</a:t>
            </a:r>
          </a:p>
          <a:p>
            <a:r>
              <a:rPr lang="en-US" sz="1200" dirty="0">
                <a:solidFill>
                  <a:schemeClr val="bg1"/>
                </a:solidFill>
                <a:latin typeface="Calibri" panose="020F0502020204030204" pitchFamily="34" charset="0"/>
                <a:cs typeface="Calibri" panose="020F0502020204030204" pitchFamily="34" charset="0"/>
              </a:rPr>
              <a:t>Dr. Shelley Moore, 2024</a:t>
            </a:r>
          </a:p>
        </p:txBody>
      </p:sp>
      <p:sp>
        <p:nvSpPr>
          <p:cNvPr id="5" name="TextBox 4">
            <a:extLst>
              <a:ext uri="{FF2B5EF4-FFF2-40B4-BE49-F238E27FC236}">
                <a16:creationId xmlns:a16="http://schemas.microsoft.com/office/drawing/2014/main" id="{29C24FEC-02E8-C01A-6FDC-4EA47B2137E6}"/>
              </a:ext>
            </a:extLst>
          </p:cNvPr>
          <p:cNvSpPr txBox="1"/>
          <p:nvPr/>
        </p:nvSpPr>
        <p:spPr>
          <a:xfrm>
            <a:off x="9965159" y="466066"/>
            <a:ext cx="2010941" cy="276999"/>
          </a:xfrm>
          <a:prstGeom prst="rect">
            <a:avLst/>
          </a:prstGeom>
          <a:noFill/>
        </p:spPr>
        <p:txBody>
          <a:bodyPr wrap="square">
            <a:spAutoFit/>
          </a:bodyPr>
          <a:lstStyle/>
          <a:p>
            <a:pPr algn="r"/>
            <a:r>
              <a:rPr lang="en-CA" sz="1200" b="1" dirty="0">
                <a:latin typeface="Calibri" panose="020F0502020204030204" pitchFamily="34" charset="0"/>
                <a:cs typeface="Calibri" panose="020F0502020204030204" pitchFamily="34" charset="0"/>
              </a:rPr>
              <a:t>ELA 7/8</a:t>
            </a:r>
            <a:endParaRPr lang="en-US" sz="1200" dirty="0"/>
          </a:p>
        </p:txBody>
      </p:sp>
    </p:spTree>
    <p:extLst>
      <p:ext uri="{BB962C8B-B14F-4D97-AF65-F5344CB8AC3E}">
        <p14:creationId xmlns:p14="http://schemas.microsoft.com/office/powerpoint/2010/main" val="3546862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8E7B4-0C0A-EF59-887F-0705CABE962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905697B-4880-0001-58F2-492F8D34A358}"/>
              </a:ext>
            </a:extLst>
          </p:cNvPr>
          <p:cNvPicPr>
            <a:picLocks noChangeAspect="1"/>
          </p:cNvPicPr>
          <p:nvPr/>
        </p:nvPicPr>
        <p:blipFill>
          <a:blip r:embed="rId3"/>
          <a:stretch>
            <a:fillRect/>
          </a:stretch>
        </p:blipFill>
        <p:spPr>
          <a:xfrm>
            <a:off x="0" y="6356350"/>
            <a:ext cx="9144000" cy="514350"/>
          </a:xfrm>
          <a:prstGeom prst="rect">
            <a:avLst/>
          </a:prstGeom>
        </p:spPr>
      </p:pic>
      <p:sp>
        <p:nvSpPr>
          <p:cNvPr id="6" name="Content Placeholder 2">
            <a:extLst>
              <a:ext uri="{FF2B5EF4-FFF2-40B4-BE49-F238E27FC236}">
                <a16:creationId xmlns:a16="http://schemas.microsoft.com/office/drawing/2014/main" id="{C4371C62-08D9-5ACF-3E25-DA71E67F9EF3}"/>
              </a:ext>
            </a:extLst>
          </p:cNvPr>
          <p:cNvSpPr txBox="1">
            <a:spLocks/>
          </p:cNvSpPr>
          <p:nvPr/>
        </p:nvSpPr>
        <p:spPr>
          <a:xfrm>
            <a:off x="109198" y="99993"/>
            <a:ext cx="10934700" cy="53467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CA" sz="1600" b="1" dirty="0">
                <a:latin typeface="Calibri" panose="020F0502020204030204" pitchFamily="34" charset="0"/>
                <a:cs typeface="Calibri" panose="020F0502020204030204" pitchFamily="34" charset="0"/>
              </a:rPr>
              <a:t>Unit Guiding Questions: </a:t>
            </a:r>
            <a:r>
              <a:rPr lang="en-CA" sz="1600" dirty="0"/>
              <a:t>What does it mean to be “educated”? Who decides that? What are the risks of accepting information without questioning it? Who controls knowledge in a society, and why might they do that?</a:t>
            </a:r>
            <a:endParaRPr lang="en-US" sz="1600" b="1" dirty="0">
              <a:cs typeface="Calibri" panose="020F0502020204030204" pitchFamily="34" charset="0"/>
            </a:endParaRPr>
          </a:p>
          <a:p>
            <a:pPr marL="0" indent="0">
              <a:buNone/>
            </a:pPr>
            <a:r>
              <a:rPr lang="en-CA" sz="1600" dirty="0">
                <a:latin typeface="Calibri" panose="020F0502020204030204" pitchFamily="34" charset="0"/>
                <a:cs typeface="Calibri" panose="020F0502020204030204" pitchFamily="34" charset="0"/>
              </a:rPr>
              <a:t> </a:t>
            </a:r>
          </a:p>
        </p:txBody>
      </p:sp>
      <p:graphicFrame>
        <p:nvGraphicFramePr>
          <p:cNvPr id="4" name="Table 3">
            <a:extLst>
              <a:ext uri="{FF2B5EF4-FFF2-40B4-BE49-F238E27FC236}">
                <a16:creationId xmlns:a16="http://schemas.microsoft.com/office/drawing/2014/main" id="{78FBABCA-409C-7BE8-D629-7DB16A6C3CD8}"/>
              </a:ext>
            </a:extLst>
          </p:cNvPr>
          <p:cNvGraphicFramePr>
            <a:graphicFrameLocks noGrp="1"/>
          </p:cNvGraphicFramePr>
          <p:nvPr>
            <p:extLst>
              <p:ext uri="{D42A27DB-BD31-4B8C-83A1-F6EECF244321}">
                <p14:modId xmlns:p14="http://schemas.microsoft.com/office/powerpoint/2010/main" val="2773226693"/>
              </p:ext>
            </p:extLst>
          </p:nvPr>
        </p:nvGraphicFramePr>
        <p:xfrm>
          <a:off x="190500" y="799957"/>
          <a:ext cx="11785600" cy="5442516"/>
        </p:xfrm>
        <a:graphic>
          <a:graphicData uri="http://schemas.openxmlformats.org/drawingml/2006/table">
            <a:tbl>
              <a:tblPr firstRow="1" firstCol="1" bandRow="1">
                <a:tableStyleId>{5940675A-B579-460E-94D1-54222C63F5DA}</a:tableStyleId>
              </a:tblPr>
              <a:tblGrid>
                <a:gridCol w="2946400">
                  <a:extLst>
                    <a:ext uri="{9D8B030D-6E8A-4147-A177-3AD203B41FA5}">
                      <a16:colId xmlns:a16="http://schemas.microsoft.com/office/drawing/2014/main" val="4256403372"/>
                    </a:ext>
                  </a:extLst>
                </a:gridCol>
                <a:gridCol w="2946400">
                  <a:extLst>
                    <a:ext uri="{9D8B030D-6E8A-4147-A177-3AD203B41FA5}">
                      <a16:colId xmlns:a16="http://schemas.microsoft.com/office/drawing/2014/main" val="369185764"/>
                    </a:ext>
                  </a:extLst>
                </a:gridCol>
                <a:gridCol w="2946400">
                  <a:extLst>
                    <a:ext uri="{9D8B030D-6E8A-4147-A177-3AD203B41FA5}">
                      <a16:colId xmlns:a16="http://schemas.microsoft.com/office/drawing/2014/main" val="1844543680"/>
                    </a:ext>
                  </a:extLst>
                </a:gridCol>
                <a:gridCol w="2946400">
                  <a:extLst>
                    <a:ext uri="{9D8B030D-6E8A-4147-A177-3AD203B41FA5}">
                      <a16:colId xmlns:a16="http://schemas.microsoft.com/office/drawing/2014/main" val="861029628"/>
                    </a:ext>
                  </a:extLst>
                </a:gridCol>
              </a:tblGrid>
              <a:tr h="372064">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dirty="0">
                          <a:solidFill>
                            <a:schemeClr val="tx1"/>
                          </a:solidFill>
                        </a:rPr>
                        <a:t>ELA 7/8 Curricular Competency Standard: </a:t>
                      </a:r>
                      <a:r>
                        <a:rPr lang="en-US" sz="1600" b="0" dirty="0">
                          <a:solidFill>
                            <a:schemeClr val="tx1"/>
                          </a:solidFill>
                          <a:latin typeface="+mn-lt"/>
                          <a:cs typeface="Calibri" panose="020F0502020204030204" pitchFamily="34" charset="0"/>
                        </a:rPr>
                        <a:t>Comprehend &amp; Connect - </a:t>
                      </a:r>
                      <a:r>
                        <a:rPr lang="en-CA" sz="1600" b="0" i="0" u="sng" kern="1200" dirty="0">
                          <a:solidFill>
                            <a:schemeClr val="dk1"/>
                          </a:solidFill>
                          <a:effectLst/>
                          <a:latin typeface="+mn-lt"/>
                          <a:ea typeface="+mn-ea"/>
                          <a:cs typeface="+mn-cs"/>
                          <a:hlinkClick r:id="rId4"/>
                        </a:rPr>
                        <a:t>Think critically, creatively, and reflectively</a:t>
                      </a:r>
                      <a:r>
                        <a:rPr lang="en-CA" sz="1600" b="0" i="0" u="sng" kern="1200" dirty="0">
                          <a:solidFill>
                            <a:schemeClr val="dk1"/>
                          </a:solidFill>
                          <a:effectLst/>
                          <a:latin typeface="+mn-lt"/>
                          <a:ea typeface="+mn-ea"/>
                          <a:cs typeface="+mn-cs"/>
                        </a:rPr>
                        <a:t> </a:t>
                      </a:r>
                      <a:r>
                        <a:rPr lang="en-CA" sz="1600" b="0" i="0" u="none" strike="noStrike" kern="1200" dirty="0">
                          <a:solidFill>
                            <a:schemeClr val="dk1"/>
                          </a:solidFill>
                          <a:effectLst/>
                          <a:latin typeface="+mn-lt"/>
                          <a:ea typeface="+mn-ea"/>
                          <a:cs typeface="+mn-cs"/>
                        </a:rPr>
                        <a:t>to explore ideas within, between, and beyond texts</a:t>
                      </a:r>
                      <a:endParaRPr lang="en-US" sz="1600" dirty="0"/>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5890086"/>
                  </a:ext>
                </a:extLst>
              </a:tr>
              <a:tr h="44087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u="none" dirty="0">
                          <a:solidFill>
                            <a:schemeClr val="tx1"/>
                          </a:solidFill>
                          <a:effectLst/>
                        </a:rPr>
                        <a:t>Student friendly: </a:t>
                      </a:r>
                      <a:r>
                        <a:rPr lang="en-US" sz="1600" dirty="0"/>
                        <a:t>I can </a:t>
                      </a:r>
                      <a:r>
                        <a:rPr lang="en-US" sz="1600" dirty="0">
                          <a:solidFill>
                            <a:srgbClr val="FF0000"/>
                          </a:solidFill>
                        </a:rPr>
                        <a:t>think critically</a:t>
                      </a:r>
                      <a:r>
                        <a:rPr lang="en-US" sz="1600" dirty="0"/>
                        <a:t>, </a:t>
                      </a:r>
                      <a:r>
                        <a:rPr lang="en-US" sz="1600" dirty="0">
                          <a:solidFill>
                            <a:srgbClr val="FF0000"/>
                          </a:solidFill>
                        </a:rPr>
                        <a:t>reflectively</a:t>
                      </a:r>
                      <a:r>
                        <a:rPr lang="en-US" sz="1600" dirty="0"/>
                        <a:t> and </a:t>
                      </a:r>
                      <a:r>
                        <a:rPr lang="en-US" sz="1600" dirty="0">
                          <a:solidFill>
                            <a:srgbClr val="FF0000"/>
                          </a:solidFill>
                        </a:rPr>
                        <a:t>creatively</a:t>
                      </a:r>
                      <a:r>
                        <a:rPr lang="en-US" sz="1600" dirty="0"/>
                        <a:t> about ideas that I</a:t>
                      </a:r>
                      <a:r>
                        <a:rPr lang="en-US" sz="1600" dirty="0">
                          <a:solidFill>
                            <a:srgbClr val="FF0000"/>
                          </a:solidFill>
                        </a:rPr>
                        <a:t> connect </a:t>
                      </a:r>
                      <a:r>
                        <a:rPr lang="en-US" sz="1600" dirty="0"/>
                        <a:t>to in </a:t>
                      </a:r>
                      <a:r>
                        <a:rPr lang="en-US" sz="1600" dirty="0">
                          <a:solidFill>
                            <a:srgbClr val="FF0000"/>
                          </a:solidFill>
                        </a:rPr>
                        <a:t>text</a:t>
                      </a:r>
                      <a:endParaRPr lang="en-US" sz="1600" dirty="0"/>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9728638"/>
                  </a:ext>
                </a:extLst>
              </a:tr>
              <a:tr h="506157">
                <a:tc gridSpan="4">
                  <a:txBody>
                    <a:bodyPr/>
                    <a:lstStyle/>
                    <a:p>
                      <a:pPr algn="ctr"/>
                      <a:endParaRPr lang="en-CA" sz="1200" b="1" dirty="0">
                        <a:effectLst/>
                        <a:latin typeface="+mn-lt"/>
                        <a:ea typeface="Calibri" panose="020F0502020204030204" pitchFamily="34" charset="0"/>
                        <a:cs typeface="Times New Roman" panose="02020603050405020304" pitchFamily="18" charset="0"/>
                      </a:endParaRPr>
                    </a:p>
                    <a:p>
                      <a:pPr algn="ctr"/>
                      <a:endParaRPr lang="en-CA" sz="1200" b="1" dirty="0">
                        <a:effectLst/>
                        <a:latin typeface="+mn-lt"/>
                        <a:ea typeface="Calibri" panose="020F0502020204030204" pitchFamily="34" charset="0"/>
                        <a:cs typeface="Times New Roman" panose="02020603050405020304" pitchFamily="18" charset="0"/>
                      </a:endParaRPr>
                    </a:p>
                  </a:txBody>
                  <a:tcPr marL="50750" marR="50750"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pPr algn="ctr"/>
                      <a:endParaRPr lang="en-CA" sz="1200" b="1" dirty="0">
                        <a:effectLst/>
                        <a:latin typeface="+mn-lt"/>
                        <a:ea typeface="Calibri" panose="020F0502020204030204" pitchFamily="34" charset="0"/>
                        <a:cs typeface="Times New Roman" panose="02020603050405020304" pitchFamily="18" charset="0"/>
                      </a:endParaRPr>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tc hMerge="1">
                  <a:txBody>
                    <a:bodyPr/>
                    <a:lstStyle/>
                    <a:p>
                      <a:pPr algn="ctr"/>
                      <a:endParaRPr lang="en-US" sz="1200" b="1" dirty="0"/>
                    </a:p>
                  </a:txBody>
                  <a:tcPr marL="67667" marR="67667" marT="0" marB="0" anchor="ctr">
                    <a:lnR w="12700" cap="flat" cmpd="sng" algn="ctr">
                      <a:solidFill>
                        <a:schemeClr val="tx1"/>
                      </a:solidFill>
                      <a:prstDash val="lgDash"/>
                      <a:round/>
                      <a:headEnd type="none" w="med" len="med"/>
                      <a:tailEnd type="none" w="med" len="med"/>
                    </a:lnR>
                    <a:solidFill>
                      <a:schemeClr val="bg1">
                        <a:lumMod val="95000"/>
                      </a:schemeClr>
                    </a:solidFill>
                  </a:tcPr>
                </a:tc>
                <a:tc hMerge="1">
                  <a:txBody>
                    <a:bodyPr/>
                    <a:lstStyle/>
                    <a:p>
                      <a:pPr algn="ctr"/>
                      <a:endParaRPr lang="en-US" sz="1200" b="1" dirty="0"/>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4909395"/>
                  </a:ext>
                </a:extLst>
              </a:tr>
              <a:tr h="287170">
                <a:tc>
                  <a:txBody>
                    <a:bodyPr/>
                    <a:lstStyle/>
                    <a:p>
                      <a:pPr algn="ctr"/>
                      <a:r>
                        <a:rPr lang="en-US" sz="1400" b="1" dirty="0">
                          <a:solidFill>
                            <a:schemeClr val="tx1"/>
                          </a:solidFill>
                          <a:effectLst/>
                        </a:rPr>
                        <a:t>Approaching (Emerging)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algn="ctr"/>
                      <a:r>
                        <a:rPr lang="en-US" sz="1400" b="1" dirty="0">
                          <a:solidFill>
                            <a:schemeClr val="tx1"/>
                          </a:solidFill>
                          <a:effectLst/>
                        </a:rPr>
                        <a:t>Essential (Developing)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algn="ctr"/>
                      <a:r>
                        <a:rPr lang="en-US" sz="1400" b="1" dirty="0">
                          <a:solidFill>
                            <a:schemeClr val="tx1"/>
                          </a:solidFill>
                          <a:effectLst/>
                        </a:rPr>
                        <a:t>Confident (Proficient)</a:t>
                      </a:r>
                      <a:endParaRPr lang="en-US" sz="1400" b="1" dirty="0">
                        <a:solidFill>
                          <a:schemeClr val="tx1"/>
                        </a:solidFill>
                      </a:endParaRPr>
                    </a:p>
                  </a:txBody>
                  <a:tcPr marL="50750" marR="50750" marT="0" marB="0" anchor="ctr">
                    <a:lnR w="12700" cap="flat" cmpd="sng" algn="ctr">
                      <a:solidFill>
                        <a:schemeClr val="tx1"/>
                      </a:solidFill>
                      <a:prstDash val="lgDash"/>
                      <a:round/>
                      <a:headEnd type="none" w="med" len="med"/>
                      <a:tailEnd type="none" w="med" len="med"/>
                    </a:lnR>
                    <a:solidFill>
                      <a:schemeClr val="bg2">
                        <a:lumMod val="90000"/>
                      </a:schemeClr>
                    </a:solidFill>
                  </a:tcPr>
                </a:tc>
                <a:tc>
                  <a:txBody>
                    <a:bodyPr/>
                    <a:lstStyle/>
                    <a:p>
                      <a:pPr algn="ctr"/>
                      <a:r>
                        <a:rPr lang="en-US" sz="1400" b="1" dirty="0">
                          <a:solidFill>
                            <a:schemeClr val="tx1"/>
                          </a:solidFill>
                          <a:effectLst/>
                        </a:rPr>
                        <a:t>Extending</a:t>
                      </a:r>
                      <a:endParaRPr lang="en-US" sz="1400" b="1" dirty="0">
                        <a:solidFill>
                          <a:schemeClr val="tx1"/>
                        </a:solidFill>
                      </a:endParaRPr>
                    </a:p>
                  </a:txBody>
                  <a:tcPr marL="50750" marR="50750"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14934257"/>
                  </a:ext>
                </a:extLst>
              </a:tr>
              <a:tr h="124021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rowSpan="3">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b="0" i="0" u="none" strike="noStrike" kern="1200" dirty="0">
                        <a:solidFill>
                          <a:schemeClr val="tx1"/>
                        </a:solidFill>
                        <a:effectLst/>
                        <a:latin typeface="+mn-lt"/>
                        <a:ea typeface="+mn-ea"/>
                        <a:cs typeface="+mn-cs"/>
                      </a:endParaRPr>
                    </a:p>
                  </a:txBody>
                  <a:tcPr marL="50750" marR="50750" marT="0" marB="0">
                    <a:lnL w="12700" cap="flat" cmpd="sng" algn="ctr">
                      <a:solidFill>
                        <a:schemeClr val="tx1"/>
                      </a:solidFill>
                      <a:prstDash val="lgDash"/>
                      <a:round/>
                      <a:headEnd type="none" w="med" len="med"/>
                      <a:tailEnd type="none" w="med" len="med"/>
                    </a:lnL>
                    <a:solidFill>
                      <a:schemeClr val="accent6">
                        <a:lumMod val="20000"/>
                        <a:lumOff val="80000"/>
                      </a:schemeClr>
                    </a:solidFill>
                  </a:tcPr>
                </a:tc>
                <a:tc rowSpan="3">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solidFill>
                      <a:schemeClr val="bg1">
                        <a:lumMod val="95000"/>
                      </a:schemeClr>
                    </a:solidFill>
                  </a:tcPr>
                </a:tc>
                <a:tc rowSpan="3">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L w="12700" cap="flat" cmpd="sng" algn="ctr">
                      <a:solidFill>
                        <a:schemeClr val="tx1"/>
                      </a:solidFill>
                      <a:prstDash val="lgDash"/>
                      <a:round/>
                      <a:headEnd type="none" w="med" len="med"/>
                      <a:tailEnd type="none" w="med" len="med"/>
                    </a:lnL>
                    <a:noFill/>
                  </a:tcPr>
                </a:tc>
                <a:extLst>
                  <a:ext uri="{0D108BD9-81ED-4DB2-BD59-A6C34878D82A}">
                    <a16:rowId xmlns:a16="http://schemas.microsoft.com/office/drawing/2014/main" val="1650234250"/>
                  </a:ext>
                </a:extLst>
              </a:tr>
              <a:tr h="124021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341507001"/>
                  </a:ext>
                </a:extLst>
              </a:tr>
              <a:tr h="124021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709654514"/>
                  </a:ext>
                </a:extLst>
              </a:tr>
            </a:tbl>
          </a:graphicData>
        </a:graphic>
      </p:graphicFrame>
      <p:cxnSp>
        <p:nvCxnSpPr>
          <p:cNvPr id="7" name="Straight Arrow Connector 6">
            <a:extLst>
              <a:ext uri="{FF2B5EF4-FFF2-40B4-BE49-F238E27FC236}">
                <a16:creationId xmlns:a16="http://schemas.microsoft.com/office/drawing/2014/main" id="{74227066-86C1-D48C-D26C-C314E5EDB2C4}"/>
              </a:ext>
            </a:extLst>
          </p:cNvPr>
          <p:cNvCxnSpPr>
            <a:cxnSpLocks/>
          </p:cNvCxnSpPr>
          <p:nvPr/>
        </p:nvCxnSpPr>
        <p:spPr>
          <a:xfrm>
            <a:off x="649423" y="1989569"/>
            <a:ext cx="10893154" cy="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786A0F1C-DC77-D91C-C5B0-0288AB8F045B}"/>
              </a:ext>
            </a:extLst>
          </p:cNvPr>
          <p:cNvPicPr>
            <a:picLocks noChangeAspect="1"/>
          </p:cNvPicPr>
          <p:nvPr/>
        </p:nvPicPr>
        <p:blipFill>
          <a:blip r:embed="rId3"/>
          <a:stretch>
            <a:fillRect/>
          </a:stretch>
        </p:blipFill>
        <p:spPr>
          <a:xfrm>
            <a:off x="3048000" y="6356350"/>
            <a:ext cx="9144000" cy="514350"/>
          </a:xfrm>
          <a:prstGeom prst="rect">
            <a:avLst/>
          </a:prstGeom>
        </p:spPr>
      </p:pic>
      <p:sp>
        <p:nvSpPr>
          <p:cNvPr id="9" name="Rectangle 8">
            <a:extLst>
              <a:ext uri="{FF2B5EF4-FFF2-40B4-BE49-F238E27FC236}">
                <a16:creationId xmlns:a16="http://schemas.microsoft.com/office/drawing/2014/main" id="{3A796AD4-3EFA-04AF-8BFF-5A29E5E82D61}"/>
              </a:ext>
            </a:extLst>
          </p:cNvPr>
          <p:cNvSpPr/>
          <p:nvPr/>
        </p:nvSpPr>
        <p:spPr>
          <a:xfrm>
            <a:off x="109198" y="6343651"/>
            <a:ext cx="2928293" cy="461665"/>
          </a:xfrm>
          <a:prstGeom prst="rect">
            <a:avLst/>
          </a:prstGeom>
        </p:spPr>
        <p:txBody>
          <a:bodyPr wrap="square">
            <a:spAutoFit/>
          </a:bodyPr>
          <a:lstStyle/>
          <a:p>
            <a:r>
              <a:rPr lang="en-US" sz="1200" dirty="0">
                <a:solidFill>
                  <a:schemeClr val="bg1"/>
                </a:solidFill>
                <a:latin typeface="Calibri" panose="020F0502020204030204" pitchFamily="34" charset="0"/>
                <a:cs typeface="Calibri" panose="020F0502020204030204" pitchFamily="34" charset="0"/>
              </a:rPr>
              <a:t>Four Point Learning Continuum Template</a:t>
            </a:r>
          </a:p>
          <a:p>
            <a:r>
              <a:rPr lang="en-US" sz="1200" dirty="0">
                <a:solidFill>
                  <a:schemeClr val="bg1"/>
                </a:solidFill>
                <a:latin typeface="Calibri" panose="020F0502020204030204" pitchFamily="34" charset="0"/>
                <a:cs typeface="Calibri" panose="020F0502020204030204" pitchFamily="34" charset="0"/>
              </a:rPr>
              <a:t>Dr. Shelley Moore, 2024</a:t>
            </a:r>
          </a:p>
        </p:txBody>
      </p:sp>
      <p:sp>
        <p:nvSpPr>
          <p:cNvPr id="5" name="TextBox 4">
            <a:extLst>
              <a:ext uri="{FF2B5EF4-FFF2-40B4-BE49-F238E27FC236}">
                <a16:creationId xmlns:a16="http://schemas.microsoft.com/office/drawing/2014/main" id="{C08755B7-F20F-3395-8F96-3440E55DF97C}"/>
              </a:ext>
            </a:extLst>
          </p:cNvPr>
          <p:cNvSpPr txBox="1"/>
          <p:nvPr/>
        </p:nvSpPr>
        <p:spPr>
          <a:xfrm>
            <a:off x="9965159" y="466066"/>
            <a:ext cx="2010941" cy="276999"/>
          </a:xfrm>
          <a:prstGeom prst="rect">
            <a:avLst/>
          </a:prstGeom>
          <a:noFill/>
        </p:spPr>
        <p:txBody>
          <a:bodyPr wrap="square">
            <a:spAutoFit/>
          </a:bodyPr>
          <a:lstStyle/>
          <a:p>
            <a:pPr algn="r"/>
            <a:r>
              <a:rPr lang="en-CA" sz="1200" b="1" dirty="0">
                <a:latin typeface="Calibri" panose="020F0502020204030204" pitchFamily="34" charset="0"/>
                <a:cs typeface="Calibri" panose="020F0502020204030204" pitchFamily="34" charset="0"/>
              </a:rPr>
              <a:t>ELA 7/8</a:t>
            </a:r>
            <a:endParaRPr lang="en-US" sz="1200" dirty="0"/>
          </a:p>
        </p:txBody>
      </p:sp>
    </p:spTree>
    <p:extLst>
      <p:ext uri="{BB962C8B-B14F-4D97-AF65-F5344CB8AC3E}">
        <p14:creationId xmlns:p14="http://schemas.microsoft.com/office/powerpoint/2010/main" val="2225668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86CA3-57A7-70E5-3534-E5B0F700196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D8EA7F4-7F65-767A-7516-2A85F99E8F04}"/>
              </a:ext>
            </a:extLst>
          </p:cNvPr>
          <p:cNvPicPr>
            <a:picLocks noChangeAspect="1"/>
          </p:cNvPicPr>
          <p:nvPr/>
        </p:nvPicPr>
        <p:blipFill>
          <a:blip r:embed="rId3"/>
          <a:stretch>
            <a:fillRect/>
          </a:stretch>
        </p:blipFill>
        <p:spPr>
          <a:xfrm>
            <a:off x="0" y="6356350"/>
            <a:ext cx="9144000" cy="514350"/>
          </a:xfrm>
          <a:prstGeom prst="rect">
            <a:avLst/>
          </a:prstGeom>
        </p:spPr>
      </p:pic>
      <p:sp>
        <p:nvSpPr>
          <p:cNvPr id="6" name="Content Placeholder 2">
            <a:extLst>
              <a:ext uri="{FF2B5EF4-FFF2-40B4-BE49-F238E27FC236}">
                <a16:creationId xmlns:a16="http://schemas.microsoft.com/office/drawing/2014/main" id="{2BE1A020-0F80-6B20-8CE9-CBB1CF7B6AB4}"/>
              </a:ext>
            </a:extLst>
          </p:cNvPr>
          <p:cNvSpPr txBox="1">
            <a:spLocks/>
          </p:cNvSpPr>
          <p:nvPr/>
        </p:nvSpPr>
        <p:spPr>
          <a:xfrm>
            <a:off x="109198" y="99993"/>
            <a:ext cx="10934700" cy="53467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CA" sz="1600" b="1" dirty="0">
                <a:latin typeface="Calibri" panose="020F0502020204030204" pitchFamily="34" charset="0"/>
                <a:cs typeface="Calibri" panose="020F0502020204030204" pitchFamily="34" charset="0"/>
              </a:rPr>
              <a:t>Unit Guiding Questions: </a:t>
            </a:r>
            <a:r>
              <a:rPr lang="en-CA" sz="1600" dirty="0"/>
              <a:t>What does it mean to be “educated”? Who decides that? What are the risks of accepting information without questioning it? Who controls knowledge in a society, and why might they do that?</a:t>
            </a:r>
            <a:endParaRPr lang="en-US" sz="1600" b="1" dirty="0">
              <a:cs typeface="Calibri" panose="020F0502020204030204" pitchFamily="34" charset="0"/>
            </a:endParaRPr>
          </a:p>
          <a:p>
            <a:pPr marL="0" indent="0">
              <a:buNone/>
            </a:pPr>
            <a:r>
              <a:rPr lang="en-CA" sz="1600" dirty="0">
                <a:latin typeface="Calibri" panose="020F0502020204030204" pitchFamily="34" charset="0"/>
                <a:cs typeface="Calibri" panose="020F0502020204030204" pitchFamily="34" charset="0"/>
              </a:rPr>
              <a:t> </a:t>
            </a:r>
          </a:p>
        </p:txBody>
      </p:sp>
      <p:graphicFrame>
        <p:nvGraphicFramePr>
          <p:cNvPr id="4" name="Table 3">
            <a:extLst>
              <a:ext uri="{FF2B5EF4-FFF2-40B4-BE49-F238E27FC236}">
                <a16:creationId xmlns:a16="http://schemas.microsoft.com/office/drawing/2014/main" id="{37D52EFB-20FC-A83A-C0E4-F5AEC929BC18}"/>
              </a:ext>
            </a:extLst>
          </p:cNvPr>
          <p:cNvGraphicFramePr>
            <a:graphicFrameLocks noGrp="1"/>
          </p:cNvGraphicFramePr>
          <p:nvPr>
            <p:extLst>
              <p:ext uri="{D42A27DB-BD31-4B8C-83A1-F6EECF244321}">
                <p14:modId xmlns:p14="http://schemas.microsoft.com/office/powerpoint/2010/main" val="2027357362"/>
              </p:ext>
            </p:extLst>
          </p:nvPr>
        </p:nvGraphicFramePr>
        <p:xfrm>
          <a:off x="190500" y="799957"/>
          <a:ext cx="11785600" cy="5442516"/>
        </p:xfrm>
        <a:graphic>
          <a:graphicData uri="http://schemas.openxmlformats.org/drawingml/2006/table">
            <a:tbl>
              <a:tblPr firstRow="1" firstCol="1" bandRow="1">
                <a:tableStyleId>{5940675A-B579-460E-94D1-54222C63F5DA}</a:tableStyleId>
              </a:tblPr>
              <a:tblGrid>
                <a:gridCol w="2946400">
                  <a:extLst>
                    <a:ext uri="{9D8B030D-6E8A-4147-A177-3AD203B41FA5}">
                      <a16:colId xmlns:a16="http://schemas.microsoft.com/office/drawing/2014/main" val="4256403372"/>
                    </a:ext>
                  </a:extLst>
                </a:gridCol>
                <a:gridCol w="2946400">
                  <a:extLst>
                    <a:ext uri="{9D8B030D-6E8A-4147-A177-3AD203B41FA5}">
                      <a16:colId xmlns:a16="http://schemas.microsoft.com/office/drawing/2014/main" val="369185764"/>
                    </a:ext>
                  </a:extLst>
                </a:gridCol>
                <a:gridCol w="2946400">
                  <a:extLst>
                    <a:ext uri="{9D8B030D-6E8A-4147-A177-3AD203B41FA5}">
                      <a16:colId xmlns:a16="http://schemas.microsoft.com/office/drawing/2014/main" val="1844543680"/>
                    </a:ext>
                  </a:extLst>
                </a:gridCol>
                <a:gridCol w="2946400">
                  <a:extLst>
                    <a:ext uri="{9D8B030D-6E8A-4147-A177-3AD203B41FA5}">
                      <a16:colId xmlns:a16="http://schemas.microsoft.com/office/drawing/2014/main" val="861029628"/>
                    </a:ext>
                  </a:extLst>
                </a:gridCol>
              </a:tblGrid>
              <a:tr h="372064">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dirty="0">
                          <a:solidFill>
                            <a:schemeClr val="tx1"/>
                          </a:solidFill>
                        </a:rPr>
                        <a:t>ELA 7/8 Curricular Competency Standard: </a:t>
                      </a:r>
                      <a:r>
                        <a:rPr lang="en-US" sz="1600" b="0" dirty="0">
                          <a:solidFill>
                            <a:schemeClr val="tx1"/>
                          </a:solidFill>
                          <a:latin typeface="+mn-lt"/>
                          <a:cs typeface="Calibri" panose="020F0502020204030204" pitchFamily="34" charset="0"/>
                        </a:rPr>
                        <a:t>Comprehend &amp; Connect - </a:t>
                      </a:r>
                      <a:r>
                        <a:rPr lang="en-CA" sz="1600" b="0" i="0" u="none" strike="noStrike" kern="1200" dirty="0">
                          <a:solidFill>
                            <a:schemeClr val="dk1"/>
                          </a:solidFill>
                          <a:effectLst/>
                          <a:latin typeface="+mn-lt"/>
                          <a:ea typeface="+mn-ea"/>
                          <a:cs typeface="+mn-cs"/>
                        </a:rPr>
                        <a:t>Construct meaningful personal connections between self, </a:t>
                      </a:r>
                      <a:r>
                        <a:rPr lang="en-CA" sz="1600" b="0" i="0" u="sng" kern="1200" dirty="0">
                          <a:solidFill>
                            <a:schemeClr val="dk1"/>
                          </a:solidFill>
                          <a:effectLst/>
                          <a:latin typeface="+mn-lt"/>
                          <a:ea typeface="+mn-ea"/>
                          <a:cs typeface="+mn-cs"/>
                          <a:hlinkClick r:id="rId4"/>
                        </a:rPr>
                        <a:t>text</a:t>
                      </a:r>
                      <a:r>
                        <a:rPr lang="en-CA" sz="1600" b="0" i="0" u="none" strike="noStrike" kern="1200" dirty="0">
                          <a:solidFill>
                            <a:schemeClr val="dk1"/>
                          </a:solidFill>
                          <a:effectLst/>
                          <a:latin typeface="+mn-lt"/>
                          <a:ea typeface="+mn-ea"/>
                          <a:cs typeface="+mn-cs"/>
                        </a:rPr>
                        <a:t>, and world</a:t>
                      </a:r>
                      <a:endParaRPr lang="en-US" sz="1600" dirty="0"/>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5890086"/>
                  </a:ext>
                </a:extLst>
              </a:tr>
              <a:tr h="44087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u="none" dirty="0">
                          <a:solidFill>
                            <a:schemeClr val="tx1"/>
                          </a:solidFill>
                          <a:effectLst/>
                        </a:rPr>
                        <a:t>Student friendly: </a:t>
                      </a:r>
                      <a:r>
                        <a:rPr lang="en-US" sz="1600" dirty="0"/>
                        <a:t>I can </a:t>
                      </a:r>
                      <a:r>
                        <a:rPr lang="en-US" sz="1600" dirty="0">
                          <a:solidFill>
                            <a:srgbClr val="FF0000"/>
                          </a:solidFill>
                        </a:rPr>
                        <a:t>make connections </a:t>
                      </a:r>
                      <a:r>
                        <a:rPr lang="en-US" sz="1600" dirty="0"/>
                        <a:t>that are </a:t>
                      </a:r>
                      <a:r>
                        <a:rPr lang="en-US" sz="1600" dirty="0">
                          <a:solidFill>
                            <a:srgbClr val="FF0000"/>
                          </a:solidFill>
                        </a:rPr>
                        <a:t>personally meaningful </a:t>
                      </a:r>
                      <a:r>
                        <a:rPr lang="en-US" sz="1600" dirty="0"/>
                        <a:t>between myself, other </a:t>
                      </a:r>
                      <a:r>
                        <a:rPr lang="en-US" sz="1600" dirty="0">
                          <a:solidFill>
                            <a:srgbClr val="FF0000"/>
                          </a:solidFill>
                        </a:rPr>
                        <a:t>text</a:t>
                      </a:r>
                      <a:r>
                        <a:rPr lang="en-US" sz="1600" dirty="0"/>
                        <a:t> and the world</a:t>
                      </a:r>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9728638"/>
                  </a:ext>
                </a:extLst>
              </a:tr>
              <a:tr h="506157">
                <a:tc gridSpan="4">
                  <a:txBody>
                    <a:bodyPr/>
                    <a:lstStyle/>
                    <a:p>
                      <a:pPr algn="ctr"/>
                      <a:endParaRPr lang="en-CA" sz="1200" b="1" dirty="0">
                        <a:effectLst/>
                        <a:latin typeface="+mn-lt"/>
                        <a:ea typeface="Calibri" panose="020F0502020204030204" pitchFamily="34" charset="0"/>
                        <a:cs typeface="Times New Roman" panose="02020603050405020304" pitchFamily="18" charset="0"/>
                      </a:endParaRPr>
                    </a:p>
                    <a:p>
                      <a:pPr algn="ctr"/>
                      <a:endParaRPr lang="en-CA" sz="1200" b="1" dirty="0">
                        <a:effectLst/>
                        <a:latin typeface="+mn-lt"/>
                        <a:ea typeface="Calibri" panose="020F0502020204030204" pitchFamily="34" charset="0"/>
                        <a:cs typeface="Times New Roman" panose="02020603050405020304" pitchFamily="18" charset="0"/>
                      </a:endParaRPr>
                    </a:p>
                  </a:txBody>
                  <a:tcPr marL="50750" marR="50750"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pPr algn="ctr"/>
                      <a:endParaRPr lang="en-CA" sz="1200" b="1" dirty="0">
                        <a:effectLst/>
                        <a:latin typeface="+mn-lt"/>
                        <a:ea typeface="Calibri" panose="020F0502020204030204" pitchFamily="34" charset="0"/>
                        <a:cs typeface="Times New Roman" panose="02020603050405020304" pitchFamily="18" charset="0"/>
                      </a:endParaRPr>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tc hMerge="1">
                  <a:txBody>
                    <a:bodyPr/>
                    <a:lstStyle/>
                    <a:p>
                      <a:pPr algn="ctr"/>
                      <a:endParaRPr lang="en-US" sz="1200" b="1" dirty="0"/>
                    </a:p>
                  </a:txBody>
                  <a:tcPr marL="67667" marR="67667" marT="0" marB="0" anchor="ctr">
                    <a:lnR w="12700" cap="flat" cmpd="sng" algn="ctr">
                      <a:solidFill>
                        <a:schemeClr val="tx1"/>
                      </a:solidFill>
                      <a:prstDash val="lgDash"/>
                      <a:round/>
                      <a:headEnd type="none" w="med" len="med"/>
                      <a:tailEnd type="none" w="med" len="med"/>
                    </a:lnR>
                    <a:solidFill>
                      <a:schemeClr val="bg1">
                        <a:lumMod val="95000"/>
                      </a:schemeClr>
                    </a:solidFill>
                  </a:tcPr>
                </a:tc>
                <a:tc hMerge="1">
                  <a:txBody>
                    <a:bodyPr/>
                    <a:lstStyle/>
                    <a:p>
                      <a:pPr algn="ctr"/>
                      <a:endParaRPr lang="en-US" sz="1200" b="1" dirty="0"/>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4909395"/>
                  </a:ext>
                </a:extLst>
              </a:tr>
              <a:tr h="287170">
                <a:tc>
                  <a:txBody>
                    <a:bodyPr/>
                    <a:lstStyle/>
                    <a:p>
                      <a:pPr algn="ctr"/>
                      <a:r>
                        <a:rPr lang="en-US" sz="1400" b="1" dirty="0">
                          <a:solidFill>
                            <a:schemeClr val="tx1"/>
                          </a:solidFill>
                          <a:effectLst/>
                        </a:rPr>
                        <a:t>Approaching (Emerging)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algn="ctr"/>
                      <a:r>
                        <a:rPr lang="en-US" sz="1400" b="1" dirty="0">
                          <a:solidFill>
                            <a:schemeClr val="tx1"/>
                          </a:solidFill>
                          <a:effectLst/>
                        </a:rPr>
                        <a:t>Essential (Developing)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algn="ctr"/>
                      <a:r>
                        <a:rPr lang="en-US" sz="1400" b="1" dirty="0">
                          <a:solidFill>
                            <a:schemeClr val="tx1"/>
                          </a:solidFill>
                          <a:effectLst/>
                        </a:rPr>
                        <a:t>Confident (Proficient)</a:t>
                      </a:r>
                      <a:endParaRPr lang="en-US" sz="1400" b="1" dirty="0">
                        <a:solidFill>
                          <a:schemeClr val="tx1"/>
                        </a:solidFill>
                      </a:endParaRPr>
                    </a:p>
                  </a:txBody>
                  <a:tcPr marL="50750" marR="50750" marT="0" marB="0" anchor="ctr">
                    <a:lnR w="12700" cap="flat" cmpd="sng" algn="ctr">
                      <a:solidFill>
                        <a:schemeClr val="tx1"/>
                      </a:solidFill>
                      <a:prstDash val="lgDash"/>
                      <a:round/>
                      <a:headEnd type="none" w="med" len="med"/>
                      <a:tailEnd type="none" w="med" len="med"/>
                    </a:lnR>
                    <a:solidFill>
                      <a:schemeClr val="bg2">
                        <a:lumMod val="90000"/>
                      </a:schemeClr>
                    </a:solidFill>
                  </a:tcPr>
                </a:tc>
                <a:tc>
                  <a:txBody>
                    <a:bodyPr/>
                    <a:lstStyle/>
                    <a:p>
                      <a:pPr algn="ctr"/>
                      <a:r>
                        <a:rPr lang="en-US" sz="1400" b="1" dirty="0">
                          <a:solidFill>
                            <a:schemeClr val="tx1"/>
                          </a:solidFill>
                          <a:effectLst/>
                        </a:rPr>
                        <a:t>Extending</a:t>
                      </a:r>
                      <a:endParaRPr lang="en-US" sz="1400" b="1" dirty="0">
                        <a:solidFill>
                          <a:schemeClr val="tx1"/>
                        </a:solidFill>
                      </a:endParaRPr>
                    </a:p>
                  </a:txBody>
                  <a:tcPr marL="50750" marR="50750"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14934257"/>
                  </a:ext>
                </a:extLst>
              </a:tr>
              <a:tr h="124021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rowSpan="3">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b="0" i="0" u="none" strike="noStrike" kern="1200" dirty="0">
                        <a:solidFill>
                          <a:schemeClr val="tx1"/>
                        </a:solidFill>
                        <a:effectLst/>
                        <a:latin typeface="+mn-lt"/>
                        <a:ea typeface="+mn-ea"/>
                        <a:cs typeface="+mn-cs"/>
                      </a:endParaRPr>
                    </a:p>
                  </a:txBody>
                  <a:tcPr marL="50750" marR="50750" marT="0" marB="0">
                    <a:lnL w="12700" cap="flat" cmpd="sng" algn="ctr">
                      <a:solidFill>
                        <a:schemeClr val="tx1"/>
                      </a:solidFill>
                      <a:prstDash val="lgDash"/>
                      <a:round/>
                      <a:headEnd type="none" w="med" len="med"/>
                      <a:tailEnd type="none" w="med" len="med"/>
                    </a:lnL>
                    <a:solidFill>
                      <a:schemeClr val="accent6">
                        <a:lumMod val="20000"/>
                        <a:lumOff val="80000"/>
                      </a:schemeClr>
                    </a:solidFill>
                  </a:tcPr>
                </a:tc>
                <a:tc rowSpan="3">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solidFill>
                      <a:schemeClr val="bg1">
                        <a:lumMod val="95000"/>
                      </a:schemeClr>
                    </a:solidFill>
                  </a:tcPr>
                </a:tc>
                <a:tc rowSpan="3">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L w="12700" cap="flat" cmpd="sng" algn="ctr">
                      <a:solidFill>
                        <a:schemeClr val="tx1"/>
                      </a:solidFill>
                      <a:prstDash val="lgDash"/>
                      <a:round/>
                      <a:headEnd type="none" w="med" len="med"/>
                      <a:tailEnd type="none" w="med" len="med"/>
                    </a:lnL>
                    <a:noFill/>
                  </a:tcPr>
                </a:tc>
                <a:extLst>
                  <a:ext uri="{0D108BD9-81ED-4DB2-BD59-A6C34878D82A}">
                    <a16:rowId xmlns:a16="http://schemas.microsoft.com/office/drawing/2014/main" val="1650234250"/>
                  </a:ext>
                </a:extLst>
              </a:tr>
              <a:tr h="124021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868254466"/>
                  </a:ext>
                </a:extLst>
              </a:tr>
              <a:tr h="124021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51491203"/>
                  </a:ext>
                </a:extLst>
              </a:tr>
            </a:tbl>
          </a:graphicData>
        </a:graphic>
      </p:graphicFrame>
      <p:cxnSp>
        <p:nvCxnSpPr>
          <p:cNvPr id="7" name="Straight Arrow Connector 6">
            <a:extLst>
              <a:ext uri="{FF2B5EF4-FFF2-40B4-BE49-F238E27FC236}">
                <a16:creationId xmlns:a16="http://schemas.microsoft.com/office/drawing/2014/main" id="{9DB6ED1D-F800-28CB-5437-280D2D0A5586}"/>
              </a:ext>
            </a:extLst>
          </p:cNvPr>
          <p:cNvCxnSpPr>
            <a:cxnSpLocks/>
          </p:cNvCxnSpPr>
          <p:nvPr/>
        </p:nvCxnSpPr>
        <p:spPr>
          <a:xfrm>
            <a:off x="649423" y="1989569"/>
            <a:ext cx="10893154" cy="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74460A20-0454-D9A4-C62F-998075AEC204}"/>
              </a:ext>
            </a:extLst>
          </p:cNvPr>
          <p:cNvPicPr>
            <a:picLocks noChangeAspect="1"/>
          </p:cNvPicPr>
          <p:nvPr/>
        </p:nvPicPr>
        <p:blipFill>
          <a:blip r:embed="rId3"/>
          <a:stretch>
            <a:fillRect/>
          </a:stretch>
        </p:blipFill>
        <p:spPr>
          <a:xfrm>
            <a:off x="3048000" y="6356350"/>
            <a:ext cx="9144000" cy="514350"/>
          </a:xfrm>
          <a:prstGeom prst="rect">
            <a:avLst/>
          </a:prstGeom>
        </p:spPr>
      </p:pic>
      <p:sp>
        <p:nvSpPr>
          <p:cNvPr id="9" name="Rectangle 8">
            <a:extLst>
              <a:ext uri="{FF2B5EF4-FFF2-40B4-BE49-F238E27FC236}">
                <a16:creationId xmlns:a16="http://schemas.microsoft.com/office/drawing/2014/main" id="{25CB72DD-0295-B9B9-1F5D-821FE4516624}"/>
              </a:ext>
            </a:extLst>
          </p:cNvPr>
          <p:cNvSpPr/>
          <p:nvPr/>
        </p:nvSpPr>
        <p:spPr>
          <a:xfrm>
            <a:off x="109198" y="6343651"/>
            <a:ext cx="2928293" cy="461665"/>
          </a:xfrm>
          <a:prstGeom prst="rect">
            <a:avLst/>
          </a:prstGeom>
        </p:spPr>
        <p:txBody>
          <a:bodyPr wrap="square">
            <a:spAutoFit/>
          </a:bodyPr>
          <a:lstStyle/>
          <a:p>
            <a:r>
              <a:rPr lang="en-US" sz="1200" dirty="0">
                <a:solidFill>
                  <a:schemeClr val="bg1"/>
                </a:solidFill>
                <a:latin typeface="Calibri" panose="020F0502020204030204" pitchFamily="34" charset="0"/>
                <a:cs typeface="Calibri" panose="020F0502020204030204" pitchFamily="34" charset="0"/>
              </a:rPr>
              <a:t>Four Point Learning Continuum Template</a:t>
            </a:r>
          </a:p>
          <a:p>
            <a:r>
              <a:rPr lang="en-US" sz="1200" dirty="0">
                <a:solidFill>
                  <a:schemeClr val="bg1"/>
                </a:solidFill>
                <a:latin typeface="Calibri" panose="020F0502020204030204" pitchFamily="34" charset="0"/>
                <a:cs typeface="Calibri" panose="020F0502020204030204" pitchFamily="34" charset="0"/>
              </a:rPr>
              <a:t>Dr. Shelley Moore, 2024</a:t>
            </a:r>
          </a:p>
        </p:txBody>
      </p:sp>
      <p:sp>
        <p:nvSpPr>
          <p:cNvPr id="5" name="TextBox 4">
            <a:extLst>
              <a:ext uri="{FF2B5EF4-FFF2-40B4-BE49-F238E27FC236}">
                <a16:creationId xmlns:a16="http://schemas.microsoft.com/office/drawing/2014/main" id="{21093434-2536-ECD5-870F-941B4384F0DE}"/>
              </a:ext>
            </a:extLst>
          </p:cNvPr>
          <p:cNvSpPr txBox="1"/>
          <p:nvPr/>
        </p:nvSpPr>
        <p:spPr>
          <a:xfrm>
            <a:off x="9965159" y="466066"/>
            <a:ext cx="2010941" cy="276999"/>
          </a:xfrm>
          <a:prstGeom prst="rect">
            <a:avLst/>
          </a:prstGeom>
          <a:noFill/>
        </p:spPr>
        <p:txBody>
          <a:bodyPr wrap="square">
            <a:spAutoFit/>
          </a:bodyPr>
          <a:lstStyle/>
          <a:p>
            <a:pPr algn="r"/>
            <a:r>
              <a:rPr lang="en-CA" sz="1200" b="1" dirty="0">
                <a:latin typeface="Calibri" panose="020F0502020204030204" pitchFamily="34" charset="0"/>
                <a:cs typeface="Calibri" panose="020F0502020204030204" pitchFamily="34" charset="0"/>
              </a:rPr>
              <a:t>ELA 7/8</a:t>
            </a:r>
            <a:endParaRPr lang="en-US" sz="1200" dirty="0"/>
          </a:p>
        </p:txBody>
      </p:sp>
    </p:spTree>
    <p:extLst>
      <p:ext uri="{BB962C8B-B14F-4D97-AF65-F5344CB8AC3E}">
        <p14:creationId xmlns:p14="http://schemas.microsoft.com/office/powerpoint/2010/main" val="3235812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3B27A-CBFA-B386-E689-FA6A7B2D49E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0E890AE-8B78-9D64-A7BA-FDE20E893E7F}"/>
              </a:ext>
            </a:extLst>
          </p:cNvPr>
          <p:cNvPicPr>
            <a:picLocks noChangeAspect="1"/>
          </p:cNvPicPr>
          <p:nvPr/>
        </p:nvPicPr>
        <p:blipFill>
          <a:blip r:embed="rId3"/>
          <a:stretch>
            <a:fillRect/>
          </a:stretch>
        </p:blipFill>
        <p:spPr>
          <a:xfrm>
            <a:off x="0" y="6356350"/>
            <a:ext cx="9144000" cy="514350"/>
          </a:xfrm>
          <a:prstGeom prst="rect">
            <a:avLst/>
          </a:prstGeom>
        </p:spPr>
      </p:pic>
      <p:sp>
        <p:nvSpPr>
          <p:cNvPr id="6" name="Content Placeholder 2">
            <a:extLst>
              <a:ext uri="{FF2B5EF4-FFF2-40B4-BE49-F238E27FC236}">
                <a16:creationId xmlns:a16="http://schemas.microsoft.com/office/drawing/2014/main" id="{A60F7981-9AF1-8D5A-98DC-584638DBBB9F}"/>
              </a:ext>
            </a:extLst>
          </p:cNvPr>
          <p:cNvSpPr txBox="1">
            <a:spLocks/>
          </p:cNvSpPr>
          <p:nvPr/>
        </p:nvSpPr>
        <p:spPr>
          <a:xfrm>
            <a:off x="109198" y="99993"/>
            <a:ext cx="10934700" cy="53467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CA" sz="1600" b="1" dirty="0">
                <a:latin typeface="Calibri" panose="020F0502020204030204" pitchFamily="34" charset="0"/>
                <a:cs typeface="Calibri" panose="020F0502020204030204" pitchFamily="34" charset="0"/>
              </a:rPr>
              <a:t>Unit Guiding Questions: </a:t>
            </a:r>
            <a:r>
              <a:rPr lang="en-CA" sz="1600" dirty="0"/>
              <a:t>What does it mean to be “educated”? Who decides that? What are the risks of accepting information without questioning it? Who controls knowledge in a society, and why might they do that?</a:t>
            </a:r>
            <a:endParaRPr lang="en-US" sz="1600" b="1" dirty="0">
              <a:cs typeface="Calibri" panose="020F0502020204030204" pitchFamily="34" charset="0"/>
            </a:endParaRPr>
          </a:p>
          <a:p>
            <a:pPr marL="0" indent="0">
              <a:buNone/>
            </a:pPr>
            <a:r>
              <a:rPr lang="en-CA" sz="1600" dirty="0">
                <a:latin typeface="Calibri" panose="020F0502020204030204" pitchFamily="34" charset="0"/>
                <a:cs typeface="Calibri" panose="020F0502020204030204" pitchFamily="34" charset="0"/>
              </a:rPr>
              <a:t> </a:t>
            </a:r>
          </a:p>
        </p:txBody>
      </p:sp>
      <p:graphicFrame>
        <p:nvGraphicFramePr>
          <p:cNvPr id="4" name="Table 3">
            <a:extLst>
              <a:ext uri="{FF2B5EF4-FFF2-40B4-BE49-F238E27FC236}">
                <a16:creationId xmlns:a16="http://schemas.microsoft.com/office/drawing/2014/main" id="{7CEF5448-96B1-F6ED-5D22-D7BF926D87F6}"/>
              </a:ext>
            </a:extLst>
          </p:cNvPr>
          <p:cNvGraphicFramePr>
            <a:graphicFrameLocks noGrp="1"/>
          </p:cNvGraphicFramePr>
          <p:nvPr>
            <p:extLst>
              <p:ext uri="{D42A27DB-BD31-4B8C-83A1-F6EECF244321}">
                <p14:modId xmlns:p14="http://schemas.microsoft.com/office/powerpoint/2010/main" val="1415049419"/>
              </p:ext>
            </p:extLst>
          </p:nvPr>
        </p:nvGraphicFramePr>
        <p:xfrm>
          <a:off x="190500" y="799957"/>
          <a:ext cx="11785600" cy="5442516"/>
        </p:xfrm>
        <a:graphic>
          <a:graphicData uri="http://schemas.openxmlformats.org/drawingml/2006/table">
            <a:tbl>
              <a:tblPr firstRow="1" firstCol="1" bandRow="1">
                <a:tableStyleId>{5940675A-B579-460E-94D1-54222C63F5DA}</a:tableStyleId>
              </a:tblPr>
              <a:tblGrid>
                <a:gridCol w="2946400">
                  <a:extLst>
                    <a:ext uri="{9D8B030D-6E8A-4147-A177-3AD203B41FA5}">
                      <a16:colId xmlns:a16="http://schemas.microsoft.com/office/drawing/2014/main" val="4256403372"/>
                    </a:ext>
                  </a:extLst>
                </a:gridCol>
                <a:gridCol w="2946400">
                  <a:extLst>
                    <a:ext uri="{9D8B030D-6E8A-4147-A177-3AD203B41FA5}">
                      <a16:colId xmlns:a16="http://schemas.microsoft.com/office/drawing/2014/main" val="369185764"/>
                    </a:ext>
                  </a:extLst>
                </a:gridCol>
                <a:gridCol w="2946400">
                  <a:extLst>
                    <a:ext uri="{9D8B030D-6E8A-4147-A177-3AD203B41FA5}">
                      <a16:colId xmlns:a16="http://schemas.microsoft.com/office/drawing/2014/main" val="1844543680"/>
                    </a:ext>
                  </a:extLst>
                </a:gridCol>
                <a:gridCol w="2946400">
                  <a:extLst>
                    <a:ext uri="{9D8B030D-6E8A-4147-A177-3AD203B41FA5}">
                      <a16:colId xmlns:a16="http://schemas.microsoft.com/office/drawing/2014/main" val="861029628"/>
                    </a:ext>
                  </a:extLst>
                </a:gridCol>
              </a:tblGrid>
              <a:tr h="372064">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dirty="0">
                          <a:solidFill>
                            <a:schemeClr val="tx1"/>
                          </a:solidFill>
                        </a:rPr>
                        <a:t>ELA 7/8 Curricular Competency Standard: </a:t>
                      </a:r>
                      <a:r>
                        <a:rPr lang="en-US" sz="1600" b="0" dirty="0">
                          <a:solidFill>
                            <a:schemeClr val="tx1"/>
                          </a:solidFill>
                          <a:latin typeface="+mn-lt"/>
                          <a:cs typeface="Calibri" panose="020F0502020204030204" pitchFamily="34" charset="0"/>
                        </a:rPr>
                        <a:t>Create and Communicate - </a:t>
                      </a:r>
                      <a:r>
                        <a:rPr lang="en-CA" sz="1600" b="0" i="0" u="sng" kern="1200" dirty="0">
                          <a:solidFill>
                            <a:schemeClr val="dk1"/>
                          </a:solidFill>
                          <a:effectLst/>
                          <a:latin typeface="+mn-lt"/>
                          <a:ea typeface="+mn-ea"/>
                          <a:cs typeface="+mn-cs"/>
                          <a:hlinkClick r:id="rId4"/>
                        </a:rPr>
                        <a:t>Exchange ideas and viewpoints</a:t>
                      </a:r>
                      <a:r>
                        <a:rPr lang="en-CA" sz="1600" b="0" i="0" u="none" strike="noStrike" kern="1200" dirty="0">
                          <a:solidFill>
                            <a:schemeClr val="dk1"/>
                          </a:solidFill>
                          <a:effectLst/>
                          <a:latin typeface="+mn-lt"/>
                          <a:ea typeface="+mn-ea"/>
                          <a:cs typeface="+mn-cs"/>
                        </a:rPr>
                        <a:t> to build shared understanding and extend thinking</a:t>
                      </a:r>
                      <a:endParaRPr lang="en-US" sz="1600" dirty="0"/>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5890086"/>
                  </a:ext>
                </a:extLst>
              </a:tr>
              <a:tr h="44087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u="none" dirty="0">
                          <a:solidFill>
                            <a:schemeClr val="tx1"/>
                          </a:solidFill>
                          <a:effectLst/>
                        </a:rPr>
                        <a:t>Student friendly: </a:t>
                      </a:r>
                      <a:r>
                        <a:rPr lang="en-US" sz="1600" b="0" dirty="0"/>
                        <a:t>I can </a:t>
                      </a:r>
                      <a:r>
                        <a:rPr lang="en-US" sz="1600" b="0" dirty="0">
                          <a:solidFill>
                            <a:srgbClr val="FF0000"/>
                          </a:solidFill>
                        </a:rPr>
                        <a:t>share my ideas </a:t>
                      </a:r>
                      <a:r>
                        <a:rPr lang="en-US" sz="1600" b="0" dirty="0"/>
                        <a:t>and learn from other </a:t>
                      </a:r>
                      <a:r>
                        <a:rPr lang="en-US" sz="1600" b="0" dirty="0">
                          <a:solidFill>
                            <a:srgbClr val="FF0000"/>
                          </a:solidFill>
                        </a:rPr>
                        <a:t>perspectives</a:t>
                      </a:r>
                      <a:r>
                        <a:rPr lang="en-US" sz="1600" b="0" dirty="0"/>
                        <a:t> to build a </a:t>
                      </a:r>
                      <a:r>
                        <a:rPr lang="en-US" sz="1600" b="0" dirty="0">
                          <a:solidFill>
                            <a:srgbClr val="FF0000"/>
                          </a:solidFill>
                        </a:rPr>
                        <a:t>shared understanding </a:t>
                      </a:r>
                      <a:r>
                        <a:rPr lang="en-US" sz="1600" b="0" dirty="0"/>
                        <a:t>and </a:t>
                      </a:r>
                      <a:r>
                        <a:rPr lang="en-US" sz="1600" b="0" dirty="0">
                          <a:solidFill>
                            <a:srgbClr val="FF0000"/>
                          </a:solidFill>
                        </a:rPr>
                        <a:t>extend my thinking</a:t>
                      </a:r>
                      <a:endParaRPr lang="en-US" sz="1600" dirty="0"/>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9728638"/>
                  </a:ext>
                </a:extLst>
              </a:tr>
              <a:tr h="506157">
                <a:tc gridSpan="4">
                  <a:txBody>
                    <a:bodyPr/>
                    <a:lstStyle/>
                    <a:p>
                      <a:pPr algn="ctr"/>
                      <a:endParaRPr lang="en-CA" sz="1200" b="1" dirty="0">
                        <a:effectLst/>
                        <a:latin typeface="+mn-lt"/>
                        <a:ea typeface="Calibri" panose="020F0502020204030204" pitchFamily="34" charset="0"/>
                        <a:cs typeface="Times New Roman" panose="02020603050405020304" pitchFamily="18" charset="0"/>
                      </a:endParaRPr>
                    </a:p>
                    <a:p>
                      <a:pPr algn="ctr"/>
                      <a:endParaRPr lang="en-CA" sz="1200" b="1" dirty="0">
                        <a:effectLst/>
                        <a:latin typeface="+mn-lt"/>
                        <a:ea typeface="Calibri" panose="020F0502020204030204" pitchFamily="34" charset="0"/>
                        <a:cs typeface="Times New Roman" panose="02020603050405020304" pitchFamily="18" charset="0"/>
                      </a:endParaRPr>
                    </a:p>
                  </a:txBody>
                  <a:tcPr marL="50750" marR="50750"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pPr algn="ctr"/>
                      <a:endParaRPr lang="en-CA" sz="1200" b="1" dirty="0">
                        <a:effectLst/>
                        <a:latin typeface="+mn-lt"/>
                        <a:ea typeface="Calibri" panose="020F0502020204030204" pitchFamily="34" charset="0"/>
                        <a:cs typeface="Times New Roman" panose="02020603050405020304" pitchFamily="18" charset="0"/>
                      </a:endParaRPr>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tc hMerge="1">
                  <a:txBody>
                    <a:bodyPr/>
                    <a:lstStyle/>
                    <a:p>
                      <a:pPr algn="ctr"/>
                      <a:endParaRPr lang="en-US" sz="1200" b="1" dirty="0"/>
                    </a:p>
                  </a:txBody>
                  <a:tcPr marL="67667" marR="67667" marT="0" marB="0" anchor="ctr">
                    <a:lnR w="12700" cap="flat" cmpd="sng" algn="ctr">
                      <a:solidFill>
                        <a:schemeClr val="tx1"/>
                      </a:solidFill>
                      <a:prstDash val="lgDash"/>
                      <a:round/>
                      <a:headEnd type="none" w="med" len="med"/>
                      <a:tailEnd type="none" w="med" len="med"/>
                    </a:lnR>
                    <a:solidFill>
                      <a:schemeClr val="bg1">
                        <a:lumMod val="95000"/>
                      </a:schemeClr>
                    </a:solidFill>
                  </a:tcPr>
                </a:tc>
                <a:tc hMerge="1">
                  <a:txBody>
                    <a:bodyPr/>
                    <a:lstStyle/>
                    <a:p>
                      <a:pPr algn="ctr"/>
                      <a:endParaRPr lang="en-US" sz="1200" b="1" dirty="0"/>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4909395"/>
                  </a:ext>
                </a:extLst>
              </a:tr>
              <a:tr h="287170">
                <a:tc>
                  <a:txBody>
                    <a:bodyPr/>
                    <a:lstStyle/>
                    <a:p>
                      <a:pPr algn="ctr"/>
                      <a:r>
                        <a:rPr lang="en-US" sz="1400" b="1" dirty="0">
                          <a:solidFill>
                            <a:schemeClr val="tx1"/>
                          </a:solidFill>
                          <a:effectLst/>
                        </a:rPr>
                        <a:t>Approaching (Emerging)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algn="ctr"/>
                      <a:r>
                        <a:rPr lang="en-US" sz="1400" b="1" dirty="0">
                          <a:solidFill>
                            <a:schemeClr val="tx1"/>
                          </a:solidFill>
                          <a:effectLst/>
                        </a:rPr>
                        <a:t>Essential (Developing)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algn="ctr"/>
                      <a:r>
                        <a:rPr lang="en-US" sz="1400" b="1" dirty="0">
                          <a:solidFill>
                            <a:schemeClr val="tx1"/>
                          </a:solidFill>
                          <a:effectLst/>
                        </a:rPr>
                        <a:t>Confident (Proficient)</a:t>
                      </a:r>
                      <a:endParaRPr lang="en-US" sz="1400" b="1" dirty="0">
                        <a:solidFill>
                          <a:schemeClr val="tx1"/>
                        </a:solidFill>
                      </a:endParaRPr>
                    </a:p>
                  </a:txBody>
                  <a:tcPr marL="50750" marR="50750" marT="0" marB="0" anchor="ctr">
                    <a:lnR w="12700" cap="flat" cmpd="sng" algn="ctr">
                      <a:solidFill>
                        <a:schemeClr val="tx1"/>
                      </a:solidFill>
                      <a:prstDash val="lgDash"/>
                      <a:round/>
                      <a:headEnd type="none" w="med" len="med"/>
                      <a:tailEnd type="none" w="med" len="med"/>
                    </a:lnR>
                    <a:solidFill>
                      <a:schemeClr val="bg2">
                        <a:lumMod val="90000"/>
                      </a:schemeClr>
                    </a:solidFill>
                  </a:tcPr>
                </a:tc>
                <a:tc>
                  <a:txBody>
                    <a:bodyPr/>
                    <a:lstStyle/>
                    <a:p>
                      <a:pPr algn="ctr"/>
                      <a:r>
                        <a:rPr lang="en-US" sz="1400" b="1" dirty="0">
                          <a:solidFill>
                            <a:schemeClr val="tx1"/>
                          </a:solidFill>
                          <a:effectLst/>
                        </a:rPr>
                        <a:t>Extending</a:t>
                      </a:r>
                      <a:endParaRPr lang="en-US" sz="1400" b="1" dirty="0">
                        <a:solidFill>
                          <a:schemeClr val="tx1"/>
                        </a:solidFill>
                      </a:endParaRPr>
                    </a:p>
                  </a:txBody>
                  <a:tcPr marL="50750" marR="50750"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14934257"/>
                  </a:ext>
                </a:extLst>
              </a:tr>
              <a:tr h="124021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rowSpan="3">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b="0" i="0" u="none" strike="noStrike" kern="1200" dirty="0">
                        <a:solidFill>
                          <a:schemeClr val="tx1"/>
                        </a:solidFill>
                        <a:effectLst/>
                        <a:latin typeface="+mn-lt"/>
                        <a:ea typeface="+mn-ea"/>
                        <a:cs typeface="+mn-cs"/>
                      </a:endParaRPr>
                    </a:p>
                  </a:txBody>
                  <a:tcPr marL="50750" marR="50750" marT="0" marB="0">
                    <a:lnL w="12700" cap="flat" cmpd="sng" algn="ctr">
                      <a:solidFill>
                        <a:schemeClr val="tx1"/>
                      </a:solidFill>
                      <a:prstDash val="lgDash"/>
                      <a:round/>
                      <a:headEnd type="none" w="med" len="med"/>
                      <a:tailEnd type="none" w="med" len="med"/>
                    </a:lnL>
                    <a:solidFill>
                      <a:schemeClr val="accent6">
                        <a:lumMod val="20000"/>
                        <a:lumOff val="80000"/>
                      </a:schemeClr>
                    </a:solidFill>
                  </a:tcPr>
                </a:tc>
                <a:tc rowSpan="3">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solidFill>
                      <a:schemeClr val="bg1">
                        <a:lumMod val="95000"/>
                      </a:schemeClr>
                    </a:solidFill>
                  </a:tcPr>
                </a:tc>
                <a:tc rowSpan="3">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L w="12700" cap="flat" cmpd="sng" algn="ctr">
                      <a:solidFill>
                        <a:schemeClr val="tx1"/>
                      </a:solidFill>
                      <a:prstDash val="lgDash"/>
                      <a:round/>
                      <a:headEnd type="none" w="med" len="med"/>
                      <a:tailEnd type="none" w="med" len="med"/>
                    </a:lnL>
                    <a:noFill/>
                  </a:tcPr>
                </a:tc>
                <a:extLst>
                  <a:ext uri="{0D108BD9-81ED-4DB2-BD59-A6C34878D82A}">
                    <a16:rowId xmlns:a16="http://schemas.microsoft.com/office/drawing/2014/main" val="1650234250"/>
                  </a:ext>
                </a:extLst>
              </a:tr>
              <a:tr h="124021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051660016"/>
                  </a:ext>
                </a:extLst>
              </a:tr>
              <a:tr h="124021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223417999"/>
                  </a:ext>
                </a:extLst>
              </a:tr>
            </a:tbl>
          </a:graphicData>
        </a:graphic>
      </p:graphicFrame>
      <p:cxnSp>
        <p:nvCxnSpPr>
          <p:cNvPr id="7" name="Straight Arrow Connector 6">
            <a:extLst>
              <a:ext uri="{FF2B5EF4-FFF2-40B4-BE49-F238E27FC236}">
                <a16:creationId xmlns:a16="http://schemas.microsoft.com/office/drawing/2014/main" id="{7257FCF8-F7E1-27F1-65B3-05EFF147A797}"/>
              </a:ext>
            </a:extLst>
          </p:cNvPr>
          <p:cNvCxnSpPr>
            <a:cxnSpLocks/>
          </p:cNvCxnSpPr>
          <p:nvPr/>
        </p:nvCxnSpPr>
        <p:spPr>
          <a:xfrm>
            <a:off x="649423" y="1989569"/>
            <a:ext cx="10893154" cy="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7B840847-D84B-4D66-D540-D2A658722A65}"/>
              </a:ext>
            </a:extLst>
          </p:cNvPr>
          <p:cNvPicPr>
            <a:picLocks noChangeAspect="1"/>
          </p:cNvPicPr>
          <p:nvPr/>
        </p:nvPicPr>
        <p:blipFill>
          <a:blip r:embed="rId3"/>
          <a:stretch>
            <a:fillRect/>
          </a:stretch>
        </p:blipFill>
        <p:spPr>
          <a:xfrm>
            <a:off x="3048000" y="6356350"/>
            <a:ext cx="9144000" cy="514350"/>
          </a:xfrm>
          <a:prstGeom prst="rect">
            <a:avLst/>
          </a:prstGeom>
        </p:spPr>
      </p:pic>
      <p:sp>
        <p:nvSpPr>
          <p:cNvPr id="9" name="Rectangle 8">
            <a:extLst>
              <a:ext uri="{FF2B5EF4-FFF2-40B4-BE49-F238E27FC236}">
                <a16:creationId xmlns:a16="http://schemas.microsoft.com/office/drawing/2014/main" id="{32A70C99-D1F6-E151-4760-F0A5CBE6A99B}"/>
              </a:ext>
            </a:extLst>
          </p:cNvPr>
          <p:cNvSpPr/>
          <p:nvPr/>
        </p:nvSpPr>
        <p:spPr>
          <a:xfrm>
            <a:off x="109198" y="6343651"/>
            <a:ext cx="2928293" cy="461665"/>
          </a:xfrm>
          <a:prstGeom prst="rect">
            <a:avLst/>
          </a:prstGeom>
        </p:spPr>
        <p:txBody>
          <a:bodyPr wrap="square">
            <a:spAutoFit/>
          </a:bodyPr>
          <a:lstStyle/>
          <a:p>
            <a:r>
              <a:rPr lang="en-US" sz="1200" dirty="0">
                <a:solidFill>
                  <a:schemeClr val="bg1"/>
                </a:solidFill>
                <a:latin typeface="Calibri" panose="020F0502020204030204" pitchFamily="34" charset="0"/>
                <a:cs typeface="Calibri" panose="020F0502020204030204" pitchFamily="34" charset="0"/>
              </a:rPr>
              <a:t>Four Point Learning Continuum Template</a:t>
            </a:r>
          </a:p>
          <a:p>
            <a:r>
              <a:rPr lang="en-US" sz="1200" dirty="0">
                <a:solidFill>
                  <a:schemeClr val="bg1"/>
                </a:solidFill>
                <a:latin typeface="Calibri" panose="020F0502020204030204" pitchFamily="34" charset="0"/>
                <a:cs typeface="Calibri" panose="020F0502020204030204" pitchFamily="34" charset="0"/>
              </a:rPr>
              <a:t>Dr. Shelley Moore, 2024</a:t>
            </a:r>
          </a:p>
        </p:txBody>
      </p:sp>
      <p:sp>
        <p:nvSpPr>
          <p:cNvPr id="5" name="TextBox 4">
            <a:extLst>
              <a:ext uri="{FF2B5EF4-FFF2-40B4-BE49-F238E27FC236}">
                <a16:creationId xmlns:a16="http://schemas.microsoft.com/office/drawing/2014/main" id="{10F18FC0-D884-72C8-2188-864AB5B292C5}"/>
              </a:ext>
            </a:extLst>
          </p:cNvPr>
          <p:cNvSpPr txBox="1"/>
          <p:nvPr/>
        </p:nvSpPr>
        <p:spPr>
          <a:xfrm>
            <a:off x="9965159" y="466066"/>
            <a:ext cx="2010941" cy="276999"/>
          </a:xfrm>
          <a:prstGeom prst="rect">
            <a:avLst/>
          </a:prstGeom>
          <a:noFill/>
        </p:spPr>
        <p:txBody>
          <a:bodyPr wrap="square">
            <a:spAutoFit/>
          </a:bodyPr>
          <a:lstStyle/>
          <a:p>
            <a:pPr algn="r"/>
            <a:r>
              <a:rPr lang="en-CA" sz="1200" b="1" dirty="0">
                <a:latin typeface="Calibri" panose="020F0502020204030204" pitchFamily="34" charset="0"/>
                <a:cs typeface="Calibri" panose="020F0502020204030204" pitchFamily="34" charset="0"/>
              </a:rPr>
              <a:t>ELA 7/8</a:t>
            </a:r>
            <a:endParaRPr lang="en-US" sz="1200" dirty="0"/>
          </a:p>
        </p:txBody>
      </p:sp>
    </p:spTree>
    <p:extLst>
      <p:ext uri="{BB962C8B-B14F-4D97-AF65-F5344CB8AC3E}">
        <p14:creationId xmlns:p14="http://schemas.microsoft.com/office/powerpoint/2010/main" val="870718327"/>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83</TotalTime>
  <Words>1127</Words>
  <Application>Microsoft Macintosh PowerPoint</Application>
  <PresentationFormat>Widescreen</PresentationFormat>
  <Paragraphs>104</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Aptos</vt:lpstr>
      <vt:lpstr>Arial</vt:lpstr>
      <vt:lpstr>Calibri</vt:lpstr>
      <vt:lpstr>Calibri Light</vt:lpstr>
      <vt:lpstr>Office 2013 - 2022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Shelley Moore</dc:creator>
  <cp:lastModifiedBy>Shelley Moore</cp:lastModifiedBy>
  <cp:revision>1</cp:revision>
  <dcterms:created xsi:type="dcterms:W3CDTF">2026-05-28T21:30:06Z</dcterms:created>
  <dcterms:modified xsi:type="dcterms:W3CDTF">2026-05-28T22:53:40Z</dcterms:modified>
</cp:coreProperties>
</file>