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83" r:id="rId2"/>
    <p:sldId id="257" r:id="rId3"/>
    <p:sldId id="258" r:id="rId4"/>
    <p:sldId id="4557" r:id="rId5"/>
    <p:sldId id="2297" r:id="rId6"/>
    <p:sldId id="4625" r:id="rId7"/>
    <p:sldId id="117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38"/>
    <p:restoredTop sz="94630"/>
  </p:normalViewPr>
  <p:slideViewPr>
    <p:cSldViewPr snapToGrid="0">
      <p:cViewPr varScale="1">
        <p:scale>
          <a:sx n="62" d="100"/>
          <a:sy n="62" d="100"/>
        </p:scale>
        <p:origin x="216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8E410E-821B-F541-9601-7A6972FF8196}" type="doc">
      <dgm:prSet loTypeId="urn:microsoft.com/office/officeart/2005/8/layout/pyramid1" loCatId="" qsTypeId="urn:microsoft.com/office/officeart/2005/8/quickstyle/3D9" qsCatId="3D" csTypeId="urn:microsoft.com/office/officeart/2005/8/colors/accent1_2" csCatId="accent1" phldr="1"/>
      <dgm:spPr/>
    </dgm:pt>
    <dgm:pt modelId="{609A185B-D9A6-0A4C-B5B3-E566DE691328}">
      <dgm:prSet phldrT="[Text]" custT="1"/>
      <dgm:spPr>
        <a:solidFill>
          <a:schemeClr val="accent4"/>
        </a:solidFill>
      </dgm:spPr>
      <dgm:t>
        <a:bodyPr anchor="b"/>
        <a:lstStyle/>
        <a:p>
          <a:r>
            <a:rPr lang="en-US" sz="4000" dirty="0"/>
            <a:t>ALL</a:t>
          </a:r>
        </a:p>
      </dgm:t>
    </dgm:pt>
    <dgm:pt modelId="{A58E1CFD-4BFB-3141-BA8D-325F2D1F991A}" type="parTrans" cxnId="{E5A60AD0-2D6C-104B-BA4F-76DCB18F2001}">
      <dgm:prSet/>
      <dgm:spPr/>
      <dgm:t>
        <a:bodyPr/>
        <a:lstStyle/>
        <a:p>
          <a:endParaRPr lang="en-US" sz="1050"/>
        </a:p>
      </dgm:t>
    </dgm:pt>
    <dgm:pt modelId="{9C6CA92D-255C-4C46-85BA-D51BCE8BB4B3}" type="sibTrans" cxnId="{E5A60AD0-2D6C-104B-BA4F-76DCB18F2001}">
      <dgm:prSet/>
      <dgm:spPr/>
      <dgm:t>
        <a:bodyPr/>
        <a:lstStyle/>
        <a:p>
          <a:endParaRPr lang="en-US" sz="1050"/>
        </a:p>
      </dgm:t>
    </dgm:pt>
    <dgm:pt modelId="{67E2AFDD-EECB-1346-8348-FEAD1C354BEC}" type="pres">
      <dgm:prSet presAssocID="{C88E410E-821B-F541-9601-7A6972FF8196}" presName="Name0" presStyleCnt="0">
        <dgm:presLayoutVars>
          <dgm:dir/>
          <dgm:animLvl val="lvl"/>
          <dgm:resizeHandles val="exact"/>
        </dgm:presLayoutVars>
      </dgm:prSet>
      <dgm:spPr/>
    </dgm:pt>
    <dgm:pt modelId="{3AADDAE4-03F9-C447-8E82-318C5EEB684B}" type="pres">
      <dgm:prSet presAssocID="{609A185B-D9A6-0A4C-B5B3-E566DE691328}" presName="Name8" presStyleCnt="0"/>
      <dgm:spPr/>
    </dgm:pt>
    <dgm:pt modelId="{C4C567AF-2E41-1F49-B9B0-D2879891C4FD}" type="pres">
      <dgm:prSet presAssocID="{609A185B-D9A6-0A4C-B5B3-E566DE691328}" presName="level" presStyleLbl="node1" presStyleIdx="0" presStyleCnt="1">
        <dgm:presLayoutVars>
          <dgm:chMax val="1"/>
          <dgm:bulletEnabled val="1"/>
        </dgm:presLayoutVars>
      </dgm:prSet>
      <dgm:spPr/>
    </dgm:pt>
    <dgm:pt modelId="{EB1C9C1C-8338-F840-9F9F-B226A0860B9A}" type="pres">
      <dgm:prSet presAssocID="{609A185B-D9A6-0A4C-B5B3-E566DE69132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93E2D20-7AC7-5448-BB46-05186513F2AD}" type="presOf" srcId="{C88E410E-821B-F541-9601-7A6972FF8196}" destId="{67E2AFDD-EECB-1346-8348-FEAD1C354BEC}" srcOrd="0" destOrd="0" presId="urn:microsoft.com/office/officeart/2005/8/layout/pyramid1"/>
    <dgm:cxn modelId="{D6970A4B-DC19-3C45-9109-C788514D3DB2}" type="presOf" srcId="{609A185B-D9A6-0A4C-B5B3-E566DE691328}" destId="{EB1C9C1C-8338-F840-9F9F-B226A0860B9A}" srcOrd="1" destOrd="0" presId="urn:microsoft.com/office/officeart/2005/8/layout/pyramid1"/>
    <dgm:cxn modelId="{E5BC7EC9-97E9-0147-864B-E8166D103826}" type="presOf" srcId="{609A185B-D9A6-0A4C-B5B3-E566DE691328}" destId="{C4C567AF-2E41-1F49-B9B0-D2879891C4FD}" srcOrd="0" destOrd="0" presId="urn:microsoft.com/office/officeart/2005/8/layout/pyramid1"/>
    <dgm:cxn modelId="{E5A60AD0-2D6C-104B-BA4F-76DCB18F2001}" srcId="{C88E410E-821B-F541-9601-7A6972FF8196}" destId="{609A185B-D9A6-0A4C-B5B3-E566DE691328}" srcOrd="0" destOrd="0" parTransId="{A58E1CFD-4BFB-3141-BA8D-325F2D1F991A}" sibTransId="{9C6CA92D-255C-4C46-85BA-D51BCE8BB4B3}"/>
    <dgm:cxn modelId="{B66DA23A-93B9-DF43-916C-E1D6E84B429E}" type="presParOf" srcId="{67E2AFDD-EECB-1346-8348-FEAD1C354BEC}" destId="{3AADDAE4-03F9-C447-8E82-318C5EEB684B}" srcOrd="0" destOrd="0" presId="urn:microsoft.com/office/officeart/2005/8/layout/pyramid1"/>
    <dgm:cxn modelId="{13F3C5DE-F736-DA45-BDA4-99ED169A11B9}" type="presParOf" srcId="{3AADDAE4-03F9-C447-8E82-318C5EEB684B}" destId="{C4C567AF-2E41-1F49-B9B0-D2879891C4FD}" srcOrd="0" destOrd="0" presId="urn:microsoft.com/office/officeart/2005/8/layout/pyramid1"/>
    <dgm:cxn modelId="{0C4A2054-4F16-A941-BDC9-473ACDDF2E9F}" type="presParOf" srcId="{3AADDAE4-03F9-C447-8E82-318C5EEB684B}" destId="{EB1C9C1C-8338-F840-9F9F-B226A0860B9A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8E410E-821B-F541-9601-7A6972FF8196}" type="doc">
      <dgm:prSet loTypeId="urn:microsoft.com/office/officeart/2005/8/layout/pyramid1" loCatId="" qsTypeId="urn:microsoft.com/office/officeart/2005/8/quickstyle/3D9" qsCatId="3D" csTypeId="urn:microsoft.com/office/officeart/2005/8/colors/accent1_2" csCatId="accent1" phldr="1"/>
      <dgm:spPr/>
    </dgm:pt>
    <dgm:pt modelId="{3410D7A9-E879-D142-BC90-454D4F344CBB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</dgm:spPr>
      <dgm:t>
        <a:bodyPr anchor="b"/>
        <a:lstStyle/>
        <a:p>
          <a:r>
            <a:rPr lang="en-US" sz="4000" dirty="0"/>
            <a:t>MOST</a:t>
          </a:r>
        </a:p>
      </dgm:t>
    </dgm:pt>
    <dgm:pt modelId="{5248C1FE-AF40-2F48-A533-3FA7919FB3BB}" type="parTrans" cxnId="{24B7F415-5874-B449-954F-21C21317B9C2}">
      <dgm:prSet/>
      <dgm:spPr/>
      <dgm:t>
        <a:bodyPr/>
        <a:lstStyle/>
        <a:p>
          <a:endParaRPr lang="en-US" sz="1050"/>
        </a:p>
      </dgm:t>
    </dgm:pt>
    <dgm:pt modelId="{D49E22D7-9789-5D4D-AE66-BB8026EEC673}" type="sibTrans" cxnId="{24B7F415-5874-B449-954F-21C21317B9C2}">
      <dgm:prSet/>
      <dgm:spPr/>
      <dgm:t>
        <a:bodyPr/>
        <a:lstStyle/>
        <a:p>
          <a:endParaRPr lang="en-US" sz="1050"/>
        </a:p>
      </dgm:t>
    </dgm:pt>
    <dgm:pt modelId="{67E2AFDD-EECB-1346-8348-FEAD1C354BEC}" type="pres">
      <dgm:prSet presAssocID="{C88E410E-821B-F541-9601-7A6972FF8196}" presName="Name0" presStyleCnt="0">
        <dgm:presLayoutVars>
          <dgm:dir/>
          <dgm:animLvl val="lvl"/>
          <dgm:resizeHandles val="exact"/>
        </dgm:presLayoutVars>
      </dgm:prSet>
      <dgm:spPr/>
    </dgm:pt>
    <dgm:pt modelId="{86D672F3-5193-7042-924D-FD61C71953C4}" type="pres">
      <dgm:prSet presAssocID="{3410D7A9-E879-D142-BC90-454D4F344CBB}" presName="Name8" presStyleCnt="0"/>
      <dgm:spPr/>
    </dgm:pt>
    <dgm:pt modelId="{D688065C-F8FE-584E-929F-9DC0DFEE084D}" type="pres">
      <dgm:prSet presAssocID="{3410D7A9-E879-D142-BC90-454D4F344CBB}" presName="level" presStyleLbl="node1" presStyleIdx="0" presStyleCnt="1" custLinFactNeighborX="88099" custLinFactNeighborY="61173">
        <dgm:presLayoutVars>
          <dgm:chMax val="1"/>
          <dgm:bulletEnabled val="1"/>
        </dgm:presLayoutVars>
      </dgm:prSet>
      <dgm:spPr/>
    </dgm:pt>
    <dgm:pt modelId="{64C2B60D-627A-4842-B0A6-8953F8AFA16E}" type="pres">
      <dgm:prSet presAssocID="{3410D7A9-E879-D142-BC90-454D4F344CB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4B7F415-5874-B449-954F-21C21317B9C2}" srcId="{C88E410E-821B-F541-9601-7A6972FF8196}" destId="{3410D7A9-E879-D142-BC90-454D4F344CBB}" srcOrd="0" destOrd="0" parTransId="{5248C1FE-AF40-2F48-A533-3FA7919FB3BB}" sibTransId="{D49E22D7-9789-5D4D-AE66-BB8026EEC673}"/>
    <dgm:cxn modelId="{AF6D5F39-EF5A-EA45-8131-932A122E98F7}" type="presOf" srcId="{C88E410E-821B-F541-9601-7A6972FF8196}" destId="{67E2AFDD-EECB-1346-8348-FEAD1C354BEC}" srcOrd="0" destOrd="0" presId="urn:microsoft.com/office/officeart/2005/8/layout/pyramid1"/>
    <dgm:cxn modelId="{A2022AD5-DD67-BF40-A3FC-88EDBD1C240B}" type="presOf" srcId="{3410D7A9-E879-D142-BC90-454D4F344CBB}" destId="{D688065C-F8FE-584E-929F-9DC0DFEE084D}" srcOrd="0" destOrd="0" presId="urn:microsoft.com/office/officeart/2005/8/layout/pyramid1"/>
    <dgm:cxn modelId="{EA2E97E1-9B06-494C-81D8-B022F7709582}" type="presOf" srcId="{3410D7A9-E879-D142-BC90-454D4F344CBB}" destId="{64C2B60D-627A-4842-B0A6-8953F8AFA16E}" srcOrd="1" destOrd="0" presId="urn:microsoft.com/office/officeart/2005/8/layout/pyramid1"/>
    <dgm:cxn modelId="{C2E5BA03-64B9-FB45-8904-D2F757A6464A}" type="presParOf" srcId="{67E2AFDD-EECB-1346-8348-FEAD1C354BEC}" destId="{86D672F3-5193-7042-924D-FD61C71953C4}" srcOrd="0" destOrd="0" presId="urn:microsoft.com/office/officeart/2005/8/layout/pyramid1"/>
    <dgm:cxn modelId="{1F1DBABD-D013-7147-8675-2CF05D33BCDA}" type="presParOf" srcId="{86D672F3-5193-7042-924D-FD61C71953C4}" destId="{D688065C-F8FE-584E-929F-9DC0DFEE084D}" srcOrd="0" destOrd="0" presId="urn:microsoft.com/office/officeart/2005/8/layout/pyramid1"/>
    <dgm:cxn modelId="{8C0D94B4-C137-744C-9137-E29EE39AC3C5}" type="presParOf" srcId="{86D672F3-5193-7042-924D-FD61C71953C4}" destId="{64C2B60D-627A-4842-B0A6-8953F8AFA16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8E410E-821B-F541-9601-7A6972FF8196}" type="doc">
      <dgm:prSet loTypeId="urn:microsoft.com/office/officeart/2005/8/layout/pyramid1" loCatId="" qsTypeId="urn:microsoft.com/office/officeart/2005/8/quickstyle/3D9" qsCatId="3D" csTypeId="urn:microsoft.com/office/officeart/2005/8/colors/accent1_2" csCatId="accent1" phldr="1"/>
      <dgm:spPr/>
    </dgm:pt>
    <dgm:pt modelId="{3410D7A9-E879-D142-BC90-454D4F344CBB}">
      <dgm:prSet phldrT="[Text]" custT="1"/>
      <dgm:spPr>
        <a:solidFill>
          <a:schemeClr val="accent3"/>
        </a:solidFill>
      </dgm:spPr>
      <dgm:t>
        <a:bodyPr anchor="b"/>
        <a:lstStyle/>
        <a:p>
          <a:r>
            <a:rPr lang="en-US" sz="2400" dirty="0"/>
            <a:t>FEW</a:t>
          </a:r>
        </a:p>
      </dgm:t>
    </dgm:pt>
    <dgm:pt modelId="{5248C1FE-AF40-2F48-A533-3FA7919FB3BB}" type="parTrans" cxnId="{24B7F415-5874-B449-954F-21C21317B9C2}">
      <dgm:prSet/>
      <dgm:spPr/>
      <dgm:t>
        <a:bodyPr/>
        <a:lstStyle/>
        <a:p>
          <a:endParaRPr lang="en-US" sz="900"/>
        </a:p>
      </dgm:t>
    </dgm:pt>
    <dgm:pt modelId="{D49E22D7-9789-5D4D-AE66-BB8026EEC673}" type="sibTrans" cxnId="{24B7F415-5874-B449-954F-21C21317B9C2}">
      <dgm:prSet/>
      <dgm:spPr/>
      <dgm:t>
        <a:bodyPr/>
        <a:lstStyle/>
        <a:p>
          <a:endParaRPr lang="en-US" sz="900"/>
        </a:p>
      </dgm:t>
    </dgm:pt>
    <dgm:pt modelId="{67E2AFDD-EECB-1346-8348-FEAD1C354BEC}" type="pres">
      <dgm:prSet presAssocID="{C88E410E-821B-F541-9601-7A6972FF8196}" presName="Name0" presStyleCnt="0">
        <dgm:presLayoutVars>
          <dgm:dir/>
          <dgm:animLvl val="lvl"/>
          <dgm:resizeHandles val="exact"/>
        </dgm:presLayoutVars>
      </dgm:prSet>
      <dgm:spPr/>
    </dgm:pt>
    <dgm:pt modelId="{86D672F3-5193-7042-924D-FD61C71953C4}" type="pres">
      <dgm:prSet presAssocID="{3410D7A9-E879-D142-BC90-454D4F344CBB}" presName="Name8" presStyleCnt="0"/>
      <dgm:spPr/>
    </dgm:pt>
    <dgm:pt modelId="{D688065C-F8FE-584E-929F-9DC0DFEE084D}" type="pres">
      <dgm:prSet presAssocID="{3410D7A9-E879-D142-BC90-454D4F344CBB}" presName="level" presStyleLbl="node1" presStyleIdx="0" presStyleCnt="1">
        <dgm:presLayoutVars>
          <dgm:chMax val="1"/>
          <dgm:bulletEnabled val="1"/>
        </dgm:presLayoutVars>
      </dgm:prSet>
      <dgm:spPr/>
    </dgm:pt>
    <dgm:pt modelId="{64C2B60D-627A-4842-B0A6-8953F8AFA16E}" type="pres">
      <dgm:prSet presAssocID="{3410D7A9-E879-D142-BC90-454D4F344CBB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24B7F415-5874-B449-954F-21C21317B9C2}" srcId="{C88E410E-821B-F541-9601-7A6972FF8196}" destId="{3410D7A9-E879-D142-BC90-454D4F344CBB}" srcOrd="0" destOrd="0" parTransId="{5248C1FE-AF40-2F48-A533-3FA7919FB3BB}" sibTransId="{D49E22D7-9789-5D4D-AE66-BB8026EEC673}"/>
    <dgm:cxn modelId="{AF94444C-7666-654B-9AE0-FCEC1F96F04D}" type="presOf" srcId="{C88E410E-821B-F541-9601-7A6972FF8196}" destId="{67E2AFDD-EECB-1346-8348-FEAD1C354BEC}" srcOrd="0" destOrd="0" presId="urn:microsoft.com/office/officeart/2005/8/layout/pyramid1"/>
    <dgm:cxn modelId="{28D31BB8-8085-B147-89FB-4F04B834C6A6}" type="presOf" srcId="{3410D7A9-E879-D142-BC90-454D4F344CBB}" destId="{D688065C-F8FE-584E-929F-9DC0DFEE084D}" srcOrd="0" destOrd="0" presId="urn:microsoft.com/office/officeart/2005/8/layout/pyramid1"/>
    <dgm:cxn modelId="{E1E26FC9-ECAD-E54A-A2D6-4F62BE808008}" type="presOf" srcId="{3410D7A9-E879-D142-BC90-454D4F344CBB}" destId="{64C2B60D-627A-4842-B0A6-8953F8AFA16E}" srcOrd="1" destOrd="0" presId="urn:microsoft.com/office/officeart/2005/8/layout/pyramid1"/>
    <dgm:cxn modelId="{B7A168D0-9E24-FC4C-BE5D-56B21834EBF8}" type="presParOf" srcId="{67E2AFDD-EECB-1346-8348-FEAD1C354BEC}" destId="{86D672F3-5193-7042-924D-FD61C71953C4}" srcOrd="0" destOrd="0" presId="urn:microsoft.com/office/officeart/2005/8/layout/pyramid1"/>
    <dgm:cxn modelId="{D432C891-3097-D848-A862-EC7722C76A00}" type="presParOf" srcId="{86D672F3-5193-7042-924D-FD61C71953C4}" destId="{D688065C-F8FE-584E-929F-9DC0DFEE084D}" srcOrd="0" destOrd="0" presId="urn:microsoft.com/office/officeart/2005/8/layout/pyramid1"/>
    <dgm:cxn modelId="{948441CD-78A2-0B41-A625-80342169D704}" type="presParOf" srcId="{86D672F3-5193-7042-924D-FD61C71953C4}" destId="{64C2B60D-627A-4842-B0A6-8953F8AFA16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C567AF-2E41-1F49-B9B0-D2879891C4FD}">
      <dsp:nvSpPr>
        <dsp:cNvPr id="0" name=""/>
        <dsp:cNvSpPr/>
      </dsp:nvSpPr>
      <dsp:spPr>
        <a:xfrm>
          <a:off x="0" y="0"/>
          <a:ext cx="4572000" cy="3048000"/>
        </a:xfrm>
        <a:prstGeom prst="trapezoid">
          <a:avLst>
            <a:gd name="adj" fmla="val 75000"/>
          </a:avLst>
        </a:prstGeom>
        <a:solidFill>
          <a:schemeClr val="accent4"/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b" anchorCtr="0">
          <a:noAutofit/>
          <a:sp3d extrusionH="28000" prstMaterial="matte"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ALL</a:t>
          </a:r>
        </a:p>
      </dsp:txBody>
      <dsp:txXfrm>
        <a:off x="0" y="0"/>
        <a:ext cx="4572000" cy="3048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8065C-F8FE-584E-929F-9DC0DFEE084D}">
      <dsp:nvSpPr>
        <dsp:cNvPr id="0" name=""/>
        <dsp:cNvSpPr/>
      </dsp:nvSpPr>
      <dsp:spPr>
        <a:xfrm>
          <a:off x="0" y="0"/>
          <a:ext cx="3152194" cy="1988320"/>
        </a:xfrm>
        <a:prstGeom prst="trapezoid">
          <a:avLst>
            <a:gd name="adj" fmla="val 79268"/>
          </a:avLst>
        </a:prstGeom>
        <a:solidFill>
          <a:schemeClr val="accent1"/>
        </a:solidFill>
        <a:ln w="12700" cap="flat" cmpd="sng" algn="ctr">
          <a:solidFill>
            <a:schemeClr val="accent1">
              <a:shade val="50000"/>
            </a:schemeClr>
          </a:solidFill>
          <a:prstDash val="solid"/>
          <a:miter lim="800000"/>
        </a:ln>
        <a:effectLst/>
        <a:sp3d extrusionH="152250"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b" anchorCtr="0">
          <a:noAutofit/>
          <a:sp3d extrusionH="28000" prstMaterial="matte"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MOST</a:t>
          </a:r>
        </a:p>
      </dsp:txBody>
      <dsp:txXfrm>
        <a:off x="0" y="0"/>
        <a:ext cx="3152194" cy="1988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8065C-F8FE-584E-929F-9DC0DFEE084D}">
      <dsp:nvSpPr>
        <dsp:cNvPr id="0" name=""/>
        <dsp:cNvSpPr/>
      </dsp:nvSpPr>
      <dsp:spPr>
        <a:xfrm>
          <a:off x="0" y="0"/>
          <a:ext cx="1340687" cy="985344"/>
        </a:xfrm>
        <a:prstGeom prst="trapezoid">
          <a:avLst>
            <a:gd name="adj" fmla="val 68031"/>
          </a:avLst>
        </a:prstGeom>
        <a:solidFill>
          <a:schemeClr val="accent3"/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b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FEW</a:t>
          </a:r>
        </a:p>
      </dsp:txBody>
      <dsp:txXfrm>
        <a:off x="0" y="0"/>
        <a:ext cx="1340687" cy="985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0A273-3ED5-1840-BA6D-BEC435DAFEF2}" type="datetimeFigureOut">
              <a:rPr lang="en-US" smtClean="0"/>
              <a:t>5/28/26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57CBF-EA27-C941-8397-C9C21ED9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396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03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05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3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68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8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8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72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3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2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24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91C73-6AB4-AA47-9469-2B097C3150FD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4415D-2345-AA4E-AED8-291ACF4503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image" Target="../media/image3.tiff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2.tiff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image" Target="../media/image4.tiff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89" y="227750"/>
            <a:ext cx="2494106" cy="16627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54395" y="407365"/>
            <a:ext cx="3150563" cy="1452572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BIG IDEA</a:t>
            </a:r>
          </a:p>
        </p:txBody>
      </p:sp>
      <p:sp>
        <p:nvSpPr>
          <p:cNvPr id="6" name="Rectangle 5"/>
          <p:cNvSpPr/>
          <p:nvPr/>
        </p:nvSpPr>
        <p:spPr>
          <a:xfrm>
            <a:off x="3854395" y="2099520"/>
            <a:ext cx="3150563" cy="83688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Content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4395" y="3049017"/>
            <a:ext cx="3150563" cy="18362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Curricular </a:t>
            </a:r>
          </a:p>
          <a:p>
            <a:pPr algn="ctr"/>
            <a:r>
              <a:rPr lang="en-US" sz="2400" b="1" dirty="0"/>
              <a:t>Competencies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854395" y="5109284"/>
            <a:ext cx="3150563" cy="1095670"/>
          </a:xfrm>
          <a:prstGeom prst="rect">
            <a:avLst/>
          </a:prstGeom>
          <a:gradFill flip="none" rotWithShape="1">
            <a:gsLst>
              <a:gs pos="0">
                <a:srgbClr val="BD1D7F"/>
              </a:gs>
              <a:gs pos="31000">
                <a:srgbClr val="3D3285"/>
              </a:gs>
              <a:gs pos="65000">
                <a:srgbClr val="2598D3"/>
              </a:gs>
              <a:gs pos="100000">
                <a:srgbClr val="009081"/>
              </a:gs>
            </a:gsLst>
            <a:lin ang="0" scaled="1"/>
            <a:tileRect/>
          </a:gradFill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Key </a:t>
            </a:r>
          </a:p>
          <a:p>
            <a:pPr algn="ctr"/>
            <a:r>
              <a:rPr lang="en-US" sz="2400" b="1" dirty="0"/>
              <a:t>Competencies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92286" y="1974060"/>
            <a:ext cx="7200900" cy="302110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 rot="16200000">
            <a:off x="2676136" y="3293395"/>
            <a:ext cx="1075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/>
              <a:t>Teacher </a:t>
            </a:r>
          </a:p>
          <a:p>
            <a:pPr algn="ctr"/>
            <a:r>
              <a:rPr lang="en-US" sz="1600" b="1" dirty="0"/>
              <a:t>Evaluation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 rot="16200000">
            <a:off x="2721375" y="5426196"/>
            <a:ext cx="11878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/>
              <a:t>Student Self </a:t>
            </a:r>
          </a:p>
          <a:p>
            <a:pPr algn="ctr"/>
            <a:r>
              <a:rPr lang="en-US" sz="1600" b="1" dirty="0"/>
              <a:t>Assessment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7091073" y="487269"/>
            <a:ext cx="35714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Context</a:t>
            </a:r>
          </a:p>
          <a:p>
            <a:r>
              <a:rPr lang="en-US" dirty="0"/>
              <a:t>Place/ Strengths/ Interests/ Inquiry/ provides context to help students to situate their learning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91073" y="2035342"/>
            <a:ext cx="35714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Scope &amp; Sequence</a:t>
            </a:r>
          </a:p>
          <a:p>
            <a:r>
              <a:rPr lang="en-US" dirty="0"/>
              <a:t>Knowledge base used to develop competencies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91073" y="3366993"/>
            <a:ext cx="35714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Responsive</a:t>
            </a:r>
          </a:p>
          <a:p>
            <a:r>
              <a:rPr lang="en-US" dirty="0"/>
              <a:t>Formative assessment used to determine which competencies need to be developed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92736" y="5109282"/>
            <a:ext cx="37021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Responsive</a:t>
            </a:r>
          </a:p>
          <a:p>
            <a:r>
              <a:rPr lang="en-US" dirty="0"/>
              <a:t>Students decide/co-decide which core competencies to develop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1" y="6480209"/>
            <a:ext cx="163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dirty="0"/>
              <a:t>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2247323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4ED82-8F15-50D5-E5B9-B62A93D3F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911B37-57F1-D31E-D6A7-C53A7E637CC9}"/>
              </a:ext>
            </a:extLst>
          </p:cNvPr>
          <p:cNvGraphicFramePr>
            <a:graphicFrameLocks noGrp="1"/>
          </p:cNvGraphicFramePr>
          <p:nvPr/>
        </p:nvGraphicFramePr>
        <p:xfrm>
          <a:off x="334824" y="280208"/>
          <a:ext cx="11522352" cy="6297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588">
                  <a:extLst>
                    <a:ext uri="{9D8B030D-6E8A-4147-A177-3AD203B41FA5}">
                      <a16:colId xmlns:a16="http://schemas.microsoft.com/office/drawing/2014/main" val="2278505841"/>
                    </a:ext>
                  </a:extLst>
                </a:gridCol>
                <a:gridCol w="2880588">
                  <a:extLst>
                    <a:ext uri="{9D8B030D-6E8A-4147-A177-3AD203B41FA5}">
                      <a16:colId xmlns:a16="http://schemas.microsoft.com/office/drawing/2014/main" val="2145938417"/>
                    </a:ext>
                  </a:extLst>
                </a:gridCol>
                <a:gridCol w="2880588">
                  <a:extLst>
                    <a:ext uri="{9D8B030D-6E8A-4147-A177-3AD203B41FA5}">
                      <a16:colId xmlns:a16="http://schemas.microsoft.com/office/drawing/2014/main" val="1116472317"/>
                    </a:ext>
                  </a:extLst>
                </a:gridCol>
                <a:gridCol w="2880588">
                  <a:extLst>
                    <a:ext uri="{9D8B030D-6E8A-4147-A177-3AD203B41FA5}">
                      <a16:colId xmlns:a16="http://schemas.microsoft.com/office/drawing/2014/main" val="321664939"/>
                    </a:ext>
                  </a:extLst>
                </a:gridCol>
              </a:tblGrid>
              <a:tr h="411361">
                <a:tc gridSpan="4">
                  <a:txBody>
                    <a:bodyPr/>
                    <a:lstStyle/>
                    <a:p>
                      <a:pPr algn="ctr"/>
                      <a:r>
                        <a:rPr lang="en-CA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Being &amp; Becoming an NWT Capable Person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02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85072"/>
                  </a:ext>
                </a:extLst>
              </a:tr>
              <a:tr h="1014315">
                <a:tc>
                  <a:txBody>
                    <a:bodyPr/>
                    <a:lstStyle/>
                    <a:p>
                      <a:pPr algn="ctr"/>
                      <a:r>
                        <a:rPr lang="en-C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 Ways of Being and Living Well Together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1D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Nurture Who I Am and Who I Want to Be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2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Engage in the Complexity and Diversity of Persons and Ideas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Negotiate Change and Challenge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0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132405"/>
                  </a:ext>
                </a:extLst>
              </a:tr>
              <a:tr h="12179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Building respectful, responsible relationships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Developing strong identity and self-respect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Learning from Elders and knowledge holders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Facing adversity with resilience and adaptability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998039"/>
                  </a:ext>
                </a:extLst>
              </a:tr>
              <a:tr h="12179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Practicing generosity, reciprocity, and kindness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Recognizing personal gifts, talents, and responsibilities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Embracing Indigenous &amp; Western worldviews (“Two-Eyed Seeing”)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Drawing upon teachings to solve problems and meet challenges (Elders, stories, laws, traditions)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357979"/>
                  </a:ext>
                </a:extLst>
              </a:tr>
              <a:tr h="12179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Working with others for collective wellbeing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Striving for balance (physical, emotional, intellectual, spiritual)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Respecting diversity of perspectives, beliefs, and cultures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Taking healthy risks to grow through new experiences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542687"/>
                  </a:ext>
                </a:extLst>
              </a:tr>
              <a:tr h="121797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Understanding how personal actions affect community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Cultivating humility, patience, and perseverance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Thinking critically and adapting to multiple contexts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b="0" dirty="0">
                          <a:effectLst/>
                          <a:latin typeface="Arial" panose="020B0604020202020204" pitchFamily="34" charset="0"/>
                        </a:rPr>
                        <a:t>Practicing responsibility for self, family, community, and land 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518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919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C86AD-B023-1C16-8FCC-D3E1E04DE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0B7BD3-1229-354F-8D81-92A55E3E4845}"/>
              </a:ext>
            </a:extLst>
          </p:cNvPr>
          <p:cNvGraphicFramePr>
            <a:graphicFrameLocks noGrp="1"/>
          </p:cNvGraphicFramePr>
          <p:nvPr/>
        </p:nvGraphicFramePr>
        <p:xfrm>
          <a:off x="0" y="34727"/>
          <a:ext cx="12191999" cy="6739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62">
                  <a:extLst>
                    <a:ext uri="{9D8B030D-6E8A-4147-A177-3AD203B41FA5}">
                      <a16:colId xmlns:a16="http://schemas.microsoft.com/office/drawing/2014/main" val="2524162558"/>
                    </a:ext>
                  </a:extLst>
                </a:gridCol>
                <a:gridCol w="2589371">
                  <a:extLst>
                    <a:ext uri="{9D8B030D-6E8A-4147-A177-3AD203B41FA5}">
                      <a16:colId xmlns:a16="http://schemas.microsoft.com/office/drawing/2014/main" val="2278505841"/>
                    </a:ext>
                  </a:extLst>
                </a:gridCol>
                <a:gridCol w="366944">
                  <a:extLst>
                    <a:ext uri="{9D8B030D-6E8A-4147-A177-3AD203B41FA5}">
                      <a16:colId xmlns:a16="http://schemas.microsoft.com/office/drawing/2014/main" val="1187071274"/>
                    </a:ext>
                  </a:extLst>
                </a:gridCol>
                <a:gridCol w="2864409">
                  <a:extLst>
                    <a:ext uri="{9D8B030D-6E8A-4147-A177-3AD203B41FA5}">
                      <a16:colId xmlns:a16="http://schemas.microsoft.com/office/drawing/2014/main" val="2145938417"/>
                    </a:ext>
                  </a:extLst>
                </a:gridCol>
                <a:gridCol w="354676">
                  <a:extLst>
                    <a:ext uri="{9D8B030D-6E8A-4147-A177-3AD203B41FA5}">
                      <a16:colId xmlns:a16="http://schemas.microsoft.com/office/drawing/2014/main" val="3474737386"/>
                    </a:ext>
                  </a:extLst>
                </a:gridCol>
                <a:gridCol w="2513916">
                  <a:extLst>
                    <a:ext uri="{9D8B030D-6E8A-4147-A177-3AD203B41FA5}">
                      <a16:colId xmlns:a16="http://schemas.microsoft.com/office/drawing/2014/main" val="1116472317"/>
                    </a:ext>
                  </a:extLst>
                </a:gridCol>
                <a:gridCol w="310008">
                  <a:extLst>
                    <a:ext uri="{9D8B030D-6E8A-4147-A177-3AD203B41FA5}">
                      <a16:colId xmlns:a16="http://schemas.microsoft.com/office/drawing/2014/main" val="2334858909"/>
                    </a:ext>
                  </a:extLst>
                </a:gridCol>
                <a:gridCol w="2787313">
                  <a:extLst>
                    <a:ext uri="{9D8B030D-6E8A-4147-A177-3AD203B41FA5}">
                      <a16:colId xmlns:a16="http://schemas.microsoft.com/office/drawing/2014/main" val="321664939"/>
                    </a:ext>
                  </a:extLst>
                </a:gridCol>
              </a:tblGrid>
              <a:tr h="222926">
                <a:tc gridSpan="8">
                  <a:txBody>
                    <a:bodyPr/>
                    <a:lstStyle/>
                    <a:p>
                      <a:pPr algn="ctr"/>
                      <a:r>
                        <a:rPr lang="en-CA" sz="9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Being &amp; Becoming an NWT Capable Person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02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02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85072"/>
                  </a:ext>
                </a:extLst>
              </a:tr>
              <a:tr h="356681">
                <a:tc rowSpan="5">
                  <a:txBody>
                    <a:bodyPr/>
                    <a:lstStyle/>
                    <a:p>
                      <a:pPr algn="ctr"/>
                      <a:endParaRPr lang="en-CA" sz="9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1D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9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Construct Ways of Being and Living Well Together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1D7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CA" sz="9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2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9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Nurture Who I Am and Who I Want to Be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3285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CA" sz="9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9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Engage in the Complexity and Diversity of Persons and Ideas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98D3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en-CA" sz="900" b="1" kern="1200" dirty="0">
                        <a:solidFill>
                          <a:schemeClr val="lt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0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9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Negotiate Change and Challenge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0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132405"/>
                  </a:ext>
                </a:extLst>
              </a:tr>
              <a:tr h="1337555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A" sz="8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Building respectful, responsible relationships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build and maintain friendships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be respectful and responsible in my interactions with others by</a:t>
                      </a:r>
                      <a:endParaRPr lang="en-CA" sz="9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create and respect boundaries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mediate and resolve conflict by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A" sz="8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Developing strong identity and self-respect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know my name, my family/community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know what I like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share my interests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share a goal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articulate personal values, strengths, and needs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demonstrate cultural pride, integrity and self worth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belong to communities that enrich my identity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A" sz="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Learning from Elders and knowledge holders </a:t>
                      </a:r>
                    </a:p>
                    <a:p>
                      <a:pPr marL="182563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listen to stories</a:t>
                      </a:r>
                    </a:p>
                    <a:p>
                      <a:pPr marL="182563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ask or retell teachings</a:t>
                      </a:r>
                    </a:p>
                    <a:p>
                      <a:pPr marL="182563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connect Elders’ teaching to daily life</a:t>
                      </a:r>
                    </a:p>
                    <a:p>
                      <a:pPr marL="182563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actively seek out and apply Elders’ wisdom in new contexts</a:t>
                      </a:r>
                    </a:p>
                    <a:p>
                      <a:pPr marL="182563" lvl="0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maintain a spirit of investigation</a:t>
                      </a:r>
                    </a:p>
                    <a:p>
                      <a:pPr algn="l">
                        <a:buNone/>
                      </a:pPr>
                      <a:endParaRPr lang="en-CA" sz="9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CA" sz="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Facing adversity with resilience and adaptability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face change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try new strategies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adapt to challenges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model resilience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find my way with the roles that I have to play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thrive in uncertainty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encourage others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build resilience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CA" sz="9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998039"/>
                  </a:ext>
                </a:extLst>
              </a:tr>
              <a:tr h="1605065"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A" sz="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Practicing generosity, reciprocity, and kindness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share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offer help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show kindness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show give-and-take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show generosity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support others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encourage and support people to belong</a:t>
                      </a:r>
                      <a:endParaRPr lang="en-CA" sz="9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buNone/>
                      </a:pPr>
                      <a:endParaRPr lang="en-CA" sz="9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buNone/>
                      </a:pPr>
                      <a:endParaRPr lang="en-CA" sz="8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Recognizing personal gifts, talents, and responsibilities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show enjoyment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identify areas of interest and skills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take responsibility for practicing my talents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share my talents with others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use my gift to serve the community and accept responsibility tied to them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share my gifts, act on my rights, fulfill my responsibilities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adapt to people and places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25425" indent="0" algn="l">
                        <a:buFont typeface="Arial" panose="020B0604020202020204" pitchFamily="34" charset="0"/>
                        <a:buNone/>
                        <a:tabLst/>
                      </a:pPr>
                      <a:endParaRPr lang="en-CA" sz="8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Embracing Indigenous &amp; Western worldviews (“Two-Eyed Seeing”) 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recognize different ways of knowing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compare Indigenous and Western ideas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apply strategies or knowledge from both contexts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integrate both worldviews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teach how to bridge perspectives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consider without judging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buNone/>
                      </a:pPr>
                      <a:endParaRPr lang="en-CA" sz="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Drawing upon teachings to solve problems and meet challenges (Elders, stories, laws, traditions)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listen to cultural stories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apply teaching in my life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use teachings to guide choices and solve problems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live by teaching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apply teachings to new problems and challenges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use teachings to mentor others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understand the power of my privilege and respond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357979"/>
                  </a:ext>
                </a:extLst>
              </a:tr>
              <a:tr h="16050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Working with others for collective wellbeing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participate when included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contribute ideas and effort in groups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collaborate, listen, and compromise in community and educational groups work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initiate and lead collective efforts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prioritize group needs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collaborate for a shared purpose and future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assume leadership when needed and trust others in their roles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address bias and perspectives</a:t>
                      </a:r>
                      <a:endParaRPr lang="en-CA" sz="9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Striving for balance (physical, emotional, intellectual, spiritual)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play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express my feelings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recognize my need for rest calm or reflection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balance school, friendships, wellness and connections to the land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maintain holistic balance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support others to maintain balance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pursue personal wellness</a:t>
                      </a:r>
                      <a:endParaRPr lang="en-CA" sz="9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d</a:t>
                      </a: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eepen close relationship with self, the spiritual world, people, and the land</a:t>
                      </a:r>
                      <a:endParaRPr lang="en-CA" sz="9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Respecting diversity of perspectives, beliefs, and cultures 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notice differences between people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learn practices of respect (e.g. listening, sharing)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demonstrate inclusive behaviours; values; differences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advocate for equity and respect in diverse communities</a:t>
                      </a:r>
                    </a:p>
                    <a:p>
                      <a:pPr marL="182563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m</a:t>
                      </a: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ake sense of diverse signs, landmarks, symbols, and languages</a:t>
                      </a:r>
                    </a:p>
                    <a:p>
                      <a:pPr marL="182563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co-construct knowledge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Taking healthy risks to grow through new experiences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try new things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take risks in learning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engage in new challenges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reflect on outcomes of challenges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seek growth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inspire others to take healthy risks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advocate and create opportunities for success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877080"/>
                  </a:ext>
                </a:extLst>
              </a:tr>
              <a:tr h="15223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Understanding how personal actions affect community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notice reactions of others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connect personal choices with others’ feelings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reflect on the consequences of actions in group setting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consider community impact when making decisions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r</a:t>
                      </a: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econcile histories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take technology and globalism into account</a:t>
                      </a:r>
                      <a:endParaRPr lang="en-CA" sz="9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0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Cultivating humility, patience, and perseverance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wait my turn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try again after a set back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practice patience and resilience in challenges at school, home and in the community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demonstrate humility, persistence and strength in school, at home and in community roles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assess and take risks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2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Thinking critically and adapting to multiple contexts 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accept information given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question and compare ideas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evaluate different perspectives and adapt behaviour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apply critical thinking in complex situations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mentor others in adaptation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analyze and synthesize</a:t>
                      </a:r>
                    </a:p>
                    <a:p>
                      <a:pPr marL="182563" indent="-171450" algn="l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create and innovate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3E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A" sz="9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Practicing responsibility for self, family, community, and land 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complete tasks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accept at home, school and in the community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take responsibility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take initiative in community responsibilities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model stewardship of land and people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e</a:t>
                      </a:r>
                      <a:r>
                        <a:rPr lang="en-CA" sz="9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nvision and work towards sustainability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9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 can act ethically</a:t>
                      </a:r>
                    </a:p>
                  </a:txBody>
                  <a:tcPr marL="47625" marR="476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383229"/>
                  </a:ext>
                </a:extLst>
              </a:tr>
            </a:tbl>
          </a:graphicData>
        </a:graphic>
      </p:graphicFrame>
      <p:sp>
        <p:nvSpPr>
          <p:cNvPr id="2" name="Left-Right Arrow 1">
            <a:extLst>
              <a:ext uri="{FF2B5EF4-FFF2-40B4-BE49-F238E27FC236}">
                <a16:creationId xmlns:a16="http://schemas.microsoft.com/office/drawing/2014/main" id="{E3DEF65C-BC34-185D-CD38-05543B01D790}"/>
              </a:ext>
            </a:extLst>
          </p:cNvPr>
          <p:cNvSpPr/>
          <p:nvPr/>
        </p:nvSpPr>
        <p:spPr>
          <a:xfrm rot="5400000">
            <a:off x="-2826035" y="3517856"/>
            <a:ext cx="6081525" cy="274662"/>
          </a:xfrm>
          <a:prstGeom prst="leftRightArrow">
            <a:avLst>
              <a:gd name="adj1" fmla="val 50000"/>
              <a:gd name="adj2" fmla="val 53510"/>
            </a:avLst>
          </a:prstGeom>
          <a:solidFill>
            <a:srgbClr val="F0D0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-Right Arrow 2">
            <a:extLst>
              <a:ext uri="{FF2B5EF4-FFF2-40B4-BE49-F238E27FC236}">
                <a16:creationId xmlns:a16="http://schemas.microsoft.com/office/drawing/2014/main" id="{DC77FCD6-7063-5A68-BF00-86B55F784045}"/>
              </a:ext>
            </a:extLst>
          </p:cNvPr>
          <p:cNvSpPr/>
          <p:nvPr/>
        </p:nvSpPr>
        <p:spPr>
          <a:xfrm rot="5400000">
            <a:off x="128526" y="3535556"/>
            <a:ext cx="6093100" cy="250837"/>
          </a:xfrm>
          <a:prstGeom prst="leftRightArrow">
            <a:avLst>
              <a:gd name="adj1" fmla="val 50000"/>
              <a:gd name="adj2" fmla="val 53510"/>
            </a:avLst>
          </a:prstGeom>
          <a:solidFill>
            <a:srgbClr val="DBD2E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AD69617D-74BE-15FB-18DC-E5BFA3B7F8CF}"/>
              </a:ext>
            </a:extLst>
          </p:cNvPr>
          <p:cNvSpPr/>
          <p:nvPr/>
        </p:nvSpPr>
        <p:spPr>
          <a:xfrm rot="5400000">
            <a:off x="3359340" y="3535557"/>
            <a:ext cx="6093102" cy="250837"/>
          </a:xfrm>
          <a:prstGeom prst="leftRightArrow">
            <a:avLst>
              <a:gd name="adj1" fmla="val 50000"/>
              <a:gd name="adj2" fmla="val 53510"/>
            </a:avLst>
          </a:prstGeom>
          <a:solidFill>
            <a:srgbClr val="A1D3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DED273FB-4EDC-6373-2662-7E7743F9E042}"/>
              </a:ext>
            </a:extLst>
          </p:cNvPr>
          <p:cNvSpPr/>
          <p:nvPr/>
        </p:nvSpPr>
        <p:spPr>
          <a:xfrm rot="5400000">
            <a:off x="6195471" y="3529769"/>
            <a:ext cx="6081527" cy="250838"/>
          </a:xfrm>
          <a:prstGeom prst="leftRightArrow">
            <a:avLst>
              <a:gd name="adj1" fmla="val 50000"/>
              <a:gd name="adj2" fmla="val 53510"/>
            </a:avLst>
          </a:prstGeom>
          <a:solidFill>
            <a:srgbClr val="A3DA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0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E48541B-D371-267C-9739-08D1B5FFB1B8}"/>
              </a:ext>
            </a:extLst>
          </p:cNvPr>
          <p:cNvGrpSpPr/>
          <p:nvPr/>
        </p:nvGrpSpPr>
        <p:grpSpPr>
          <a:xfrm>
            <a:off x="-406400" y="-23916"/>
            <a:ext cx="13157200" cy="1090121"/>
            <a:chOff x="0" y="0"/>
            <a:chExt cx="4816593" cy="61438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8DA3B44-DC20-8CD6-DD2B-953EB47DFC73}"/>
                </a:ext>
              </a:extLst>
            </p:cNvPr>
            <p:cNvSpPr/>
            <p:nvPr/>
          </p:nvSpPr>
          <p:spPr>
            <a:xfrm>
              <a:off x="0" y="0"/>
              <a:ext cx="4816592" cy="614389"/>
            </a:xfrm>
            <a:custGeom>
              <a:avLst/>
              <a:gdLst/>
              <a:ahLst/>
              <a:cxnLst/>
              <a:rect l="l" t="t" r="r" b="b"/>
              <a:pathLst>
                <a:path w="4816592" h="614389">
                  <a:moveTo>
                    <a:pt x="0" y="0"/>
                  </a:moveTo>
                  <a:lnTo>
                    <a:pt x="4816592" y="0"/>
                  </a:lnTo>
                  <a:lnTo>
                    <a:pt x="4816592" y="614389"/>
                  </a:lnTo>
                  <a:lnTo>
                    <a:pt x="0" y="614389"/>
                  </a:lnTo>
                  <a:close/>
                </a:path>
              </a:pathLst>
            </a:custGeom>
            <a:solidFill>
              <a:srgbClr val="0036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B962B7-CC5A-4D7E-E8F7-20C1E7519E50}"/>
                </a:ext>
              </a:extLst>
            </p:cNvPr>
            <p:cNvSpPr txBox="1"/>
            <p:nvPr/>
          </p:nvSpPr>
          <p:spPr>
            <a:xfrm>
              <a:off x="0" y="-38100"/>
              <a:ext cx="4816593" cy="6524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441C7C-5D54-EE58-1D91-D7AD53066FA2}"/>
              </a:ext>
            </a:extLst>
          </p:cNvPr>
          <p:cNvGrpSpPr/>
          <p:nvPr/>
        </p:nvGrpSpPr>
        <p:grpSpPr>
          <a:xfrm>
            <a:off x="0" y="6172200"/>
            <a:ext cx="12192000" cy="685800"/>
            <a:chOff x="0" y="0"/>
            <a:chExt cx="4816593" cy="270933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E48EABB-D0F5-9071-0B79-DF8DC1C91737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3827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4C3B2C-3536-D0DF-ECFE-754FB4DBB378}"/>
                </a:ext>
              </a:extLst>
            </p:cNvPr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2A8CFF4E-2564-F0D0-E580-4F0C59EFA842}"/>
              </a:ext>
            </a:extLst>
          </p:cNvPr>
          <p:cNvSpPr txBox="1">
            <a:spLocks/>
          </p:cNvSpPr>
          <p:nvPr/>
        </p:nvSpPr>
        <p:spPr>
          <a:xfrm>
            <a:off x="1150068" y="339271"/>
            <a:ext cx="10515600" cy="66103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10C8BCB-FEF6-D2D8-EAF3-857F56C3B1C1}"/>
              </a:ext>
            </a:extLst>
          </p:cNvPr>
          <p:cNvSpPr txBox="1">
            <a:spLocks/>
          </p:cNvSpPr>
          <p:nvPr/>
        </p:nvSpPr>
        <p:spPr>
          <a:xfrm>
            <a:off x="3149600" y="186452"/>
            <a:ext cx="10515600" cy="66103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Scaffolding Curriculum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D88F858-55E3-0AFA-E70C-7433A61862C3}"/>
              </a:ext>
            </a:extLst>
          </p:cNvPr>
          <p:cNvSpPr txBox="1">
            <a:spLocks/>
          </p:cNvSpPr>
          <p:nvPr/>
        </p:nvSpPr>
        <p:spPr>
          <a:xfrm>
            <a:off x="600102" y="1544566"/>
            <a:ext cx="10515600" cy="4307594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28751" lvl="1" indent="-571529">
              <a:buFont typeface="Arial" panose="020B0604020202020204" pitchFamily="34" charset="0"/>
              <a:buChar char="•"/>
            </a:pPr>
            <a:r>
              <a:rPr lang="en-US" sz="4400" dirty="0"/>
              <a:t>Learning maps/ learning continuum/ learner progressions</a:t>
            </a:r>
          </a:p>
          <a:p>
            <a:pPr marL="1028751" lvl="1" indent="-571529">
              <a:buFont typeface="Arial" panose="020B0604020202020204" pitchFamily="34" charset="0"/>
              <a:buChar char="•"/>
            </a:pPr>
            <a:r>
              <a:rPr lang="en-US" sz="4400" dirty="0"/>
              <a:t>Task neutral/ standards based</a:t>
            </a:r>
          </a:p>
          <a:p>
            <a:pPr marL="1028751" lvl="1" indent="-571529">
              <a:buFont typeface="Arial" panose="020B0604020202020204" pitchFamily="34" charset="0"/>
              <a:buChar char="•"/>
            </a:pPr>
            <a:r>
              <a:rPr lang="en-US" sz="4400" dirty="0"/>
              <a:t>Same entry point/ multiple exit points</a:t>
            </a:r>
          </a:p>
          <a:p>
            <a:pPr marL="1028751" lvl="1" indent="-571529">
              <a:buFont typeface="Arial" panose="020B0604020202020204" pitchFamily="34" charset="0"/>
              <a:buChar char="•"/>
            </a:pPr>
            <a:r>
              <a:rPr lang="en-US" sz="4400" dirty="0"/>
              <a:t>Start from access (what is essential/conceptual), add on challenge</a:t>
            </a:r>
          </a:p>
          <a:p>
            <a:pPr marL="1028751" lvl="1" indent="-571529">
              <a:buFont typeface="Arial" panose="020B0604020202020204" pitchFamily="34" charset="0"/>
              <a:buChar char="•"/>
            </a:pPr>
            <a:r>
              <a:rPr lang="en-US" sz="4400" dirty="0"/>
              <a:t>Students can have a role in choosing their challenge</a:t>
            </a:r>
          </a:p>
          <a:p>
            <a:pPr marL="1028751" lvl="1" indent="-571529">
              <a:buFont typeface="Arial" panose="020B0604020202020204" pitchFamily="34" charset="0"/>
              <a:buChar char="•"/>
            </a:pPr>
            <a:r>
              <a:rPr lang="en-US" sz="4400" dirty="0"/>
              <a:t>Different from a rubric</a:t>
            </a:r>
            <a:endParaRPr lang="en-US" sz="4000" dirty="0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61BD8FF2-7EA3-E090-1AB1-40B5D020F380}"/>
              </a:ext>
            </a:extLst>
          </p:cNvPr>
          <p:cNvSpPr txBox="1"/>
          <p:nvPr/>
        </p:nvSpPr>
        <p:spPr>
          <a:xfrm>
            <a:off x="-762000" y="6571334"/>
            <a:ext cx="2895600" cy="253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  <a:spcBef>
                <a:spcPct val="0"/>
              </a:spcBef>
            </a:pPr>
            <a:r>
              <a:rPr lang="en-US" sz="1533" dirty="0">
                <a:solidFill>
                  <a:srgbClr val="2D2F76"/>
                </a:solidFill>
                <a:latin typeface="Oakes Grotesk"/>
                <a:ea typeface="Oakes Grotesk"/>
                <a:cs typeface="Oakes Grotesk"/>
                <a:sym typeface="Oakes Grotesk"/>
              </a:rPr>
              <a:t>Moore, 2025</a:t>
            </a:r>
          </a:p>
        </p:txBody>
      </p:sp>
    </p:spTree>
    <p:extLst>
      <p:ext uri="{BB962C8B-B14F-4D97-AF65-F5344CB8AC3E}">
        <p14:creationId xmlns:p14="http://schemas.microsoft.com/office/powerpoint/2010/main" val="209601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Rubrics vs. Continuums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07134" y="2595563"/>
          <a:ext cx="7610476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Standard</a:t>
                      </a:r>
                    </a:p>
                  </a:txBody>
                  <a:tcPr>
                    <a:solidFill>
                      <a:srgbClr val="E076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/>
                        <a:t>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E076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Up Arrow 2"/>
          <p:cNvSpPr/>
          <p:nvPr/>
        </p:nvSpPr>
        <p:spPr>
          <a:xfrm>
            <a:off x="4615166" y="3877080"/>
            <a:ext cx="902286" cy="172128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6488592" y="3877080"/>
            <a:ext cx="902286" cy="172128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8460254" y="3877080"/>
            <a:ext cx="902286" cy="1721289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AC2CA94-FFFF-6F96-BA11-1004790264A7}"/>
              </a:ext>
            </a:extLst>
          </p:cNvPr>
          <p:cNvSpPr txBox="1"/>
          <p:nvPr/>
        </p:nvSpPr>
        <p:spPr>
          <a:xfrm>
            <a:off x="-762000" y="6571334"/>
            <a:ext cx="2895600" cy="253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  <a:spcBef>
                <a:spcPct val="0"/>
              </a:spcBef>
            </a:pPr>
            <a:r>
              <a:rPr lang="en-US" sz="1533" dirty="0">
                <a:solidFill>
                  <a:srgbClr val="2D2F76"/>
                </a:solidFill>
                <a:latin typeface="Oakes Grotesk"/>
                <a:ea typeface="Oakes Grotesk"/>
                <a:cs typeface="Oakes Grotesk"/>
                <a:sym typeface="Oakes Grotesk"/>
              </a:rPr>
              <a:t>Moore, 2025</a:t>
            </a:r>
          </a:p>
        </p:txBody>
      </p:sp>
    </p:spTree>
    <p:extLst>
      <p:ext uri="{BB962C8B-B14F-4D97-AF65-F5344CB8AC3E}">
        <p14:creationId xmlns:p14="http://schemas.microsoft.com/office/powerpoint/2010/main" val="239154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389" y="1480863"/>
            <a:ext cx="5486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Reductive vs vs. Additive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07134" y="2595563"/>
          <a:ext cx="7610476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2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26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Essential </a:t>
                      </a:r>
                    </a:p>
                  </a:txBody>
                  <a:tcPr>
                    <a:solidFill>
                      <a:srgbClr val="E0760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More</a:t>
                      </a:r>
                      <a:r>
                        <a:rPr lang="en-US" sz="1800" baseline="0" dirty="0"/>
                        <a:t> complex</a:t>
                      </a:r>
                      <a:endParaRPr lang="en-US" sz="1800" dirty="0"/>
                    </a:p>
                  </a:txBody>
                  <a:tcPr>
                    <a:solidFill>
                      <a:srgbClr val="E0760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More complex</a:t>
                      </a:r>
                    </a:p>
                  </a:txBody>
                  <a:tcPr>
                    <a:solidFill>
                      <a:srgbClr val="E076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800" dirty="0"/>
                        <a:t>Grade Level Learning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  <a:p>
                      <a:endParaRPr lang="en-US" sz="1800" dirty="0"/>
                    </a:p>
                  </a:txBody>
                  <a:tcPr>
                    <a:solidFill>
                      <a:srgbClr val="E0760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solidFill>
                      <a:srgbClr val="E0760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E076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Up Arrow 4"/>
          <p:cNvSpPr/>
          <p:nvPr/>
        </p:nvSpPr>
        <p:spPr>
          <a:xfrm rot="5400000">
            <a:off x="4652694" y="3338278"/>
            <a:ext cx="902286" cy="1896602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 rot="5400000">
            <a:off x="5512824" y="3081691"/>
            <a:ext cx="902286" cy="361686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5400000">
            <a:off x="6535430" y="2693991"/>
            <a:ext cx="902286" cy="566207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DE2F8E07-DDBC-28CA-8AB9-D210B40F33AC}"/>
              </a:ext>
            </a:extLst>
          </p:cNvPr>
          <p:cNvSpPr txBox="1"/>
          <p:nvPr/>
        </p:nvSpPr>
        <p:spPr>
          <a:xfrm>
            <a:off x="-762000" y="6571334"/>
            <a:ext cx="2895600" cy="253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  <a:spcBef>
                <a:spcPct val="0"/>
              </a:spcBef>
            </a:pPr>
            <a:r>
              <a:rPr lang="en-US" sz="1533" dirty="0">
                <a:solidFill>
                  <a:srgbClr val="2D2F76"/>
                </a:solidFill>
                <a:latin typeface="Oakes Grotesk"/>
                <a:ea typeface="Oakes Grotesk"/>
                <a:cs typeface="Oakes Grotesk"/>
                <a:sym typeface="Oakes Grotesk"/>
              </a:rPr>
              <a:t>Moore, 2025</a:t>
            </a:r>
          </a:p>
        </p:txBody>
      </p:sp>
    </p:spTree>
    <p:extLst>
      <p:ext uri="{BB962C8B-B14F-4D97-AF65-F5344CB8AC3E}">
        <p14:creationId xmlns:p14="http://schemas.microsoft.com/office/powerpoint/2010/main" val="1292714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460714" y="1998005"/>
          <a:ext cx="4572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4196308" y="2063643"/>
          <a:ext cx="3152194" cy="1988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401254" y="2080466"/>
          <a:ext cx="1340688" cy="98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9" name="Rectangle 8"/>
          <p:cNvSpPr/>
          <p:nvPr/>
        </p:nvSpPr>
        <p:spPr>
          <a:xfrm>
            <a:off x="2877420" y="2272455"/>
            <a:ext cx="1229291" cy="8462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  <a:latin typeface="Century Gothic"/>
              </a:rPr>
              <a:t>Even More Complexity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246212" y="4902145"/>
            <a:ext cx="310091" cy="221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246212" y="3740293"/>
            <a:ext cx="310091" cy="221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46212" y="2711375"/>
            <a:ext cx="310091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77421" y="3361459"/>
            <a:ext cx="1229291" cy="8462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  <a:latin typeface="Century Gothic"/>
              </a:rPr>
              <a:t>More Complexity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88494" y="4460859"/>
            <a:ext cx="1218216" cy="8462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prstClr val="black"/>
                </a:solidFill>
                <a:latin typeface="Century Gothic"/>
              </a:rPr>
              <a:t>Essential Concept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14447" y="4460859"/>
            <a:ext cx="2099040" cy="18243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13343" y="2651421"/>
            <a:ext cx="2100144" cy="18094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78632" y="827076"/>
            <a:ext cx="2134857" cy="1840875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C7C7EBEF-A966-BBF1-568A-C21C6227B504}"/>
              </a:ext>
            </a:extLst>
          </p:cNvPr>
          <p:cNvSpPr txBox="1">
            <a:spLocks/>
          </p:cNvSpPr>
          <p:nvPr/>
        </p:nvSpPr>
        <p:spPr>
          <a:xfrm>
            <a:off x="374776" y="5698994"/>
            <a:ext cx="7631800" cy="916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Start from access, build on challenge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BC7E982-8E21-0986-5150-243DFE23071B}"/>
              </a:ext>
            </a:extLst>
          </p:cNvPr>
          <p:cNvSpPr txBox="1">
            <a:spLocks/>
          </p:cNvSpPr>
          <p:nvPr/>
        </p:nvSpPr>
        <p:spPr>
          <a:xfrm>
            <a:off x="477645" y="191040"/>
            <a:ext cx="10937093" cy="9166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The Planning Pyramid: Scaffolded Curriculum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87724981-A75C-68E3-7F73-9EFF2D3C52C4}"/>
              </a:ext>
            </a:extLst>
          </p:cNvPr>
          <p:cNvSpPr txBox="1"/>
          <p:nvPr/>
        </p:nvSpPr>
        <p:spPr>
          <a:xfrm>
            <a:off x="-762000" y="6571334"/>
            <a:ext cx="2895600" cy="253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  <a:spcBef>
                <a:spcPct val="0"/>
              </a:spcBef>
            </a:pPr>
            <a:r>
              <a:rPr lang="en-US" sz="1533" dirty="0">
                <a:solidFill>
                  <a:srgbClr val="2D2F76"/>
                </a:solidFill>
                <a:latin typeface="Oakes Grotesk"/>
                <a:ea typeface="Oakes Grotesk"/>
                <a:cs typeface="Oakes Grotesk"/>
                <a:sym typeface="Oakes Grotesk"/>
              </a:rPr>
              <a:t>Moore, 2025</a:t>
            </a:r>
          </a:p>
        </p:txBody>
      </p:sp>
    </p:spTree>
    <p:extLst>
      <p:ext uri="{BB962C8B-B14F-4D97-AF65-F5344CB8AC3E}">
        <p14:creationId xmlns:p14="http://schemas.microsoft.com/office/powerpoint/2010/main" val="115945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8" grpId="0">
        <p:bldAsOne/>
      </p:bldGraphic>
      <p:bldP spid="9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1285</Words>
  <Application>Microsoft Macintosh PowerPoint</Application>
  <PresentationFormat>Widescreen</PresentationFormat>
  <Paragraphs>195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Century Gothic</vt:lpstr>
      <vt:lpstr>Oakes Grotesk</vt:lpstr>
      <vt:lpstr>Roboto Condensed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Rubrics vs. Continuums</vt:lpstr>
      <vt:lpstr>Reductive vs vs. Additive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1</cp:revision>
  <dcterms:created xsi:type="dcterms:W3CDTF">2026-05-28T21:20:12Z</dcterms:created>
  <dcterms:modified xsi:type="dcterms:W3CDTF">2026-05-28T21:22:50Z</dcterms:modified>
</cp:coreProperties>
</file>