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58"/>
  </p:normalViewPr>
  <p:slideViewPr>
    <p:cSldViewPr snapToGrid="0">
      <p:cViewPr varScale="1">
        <p:scale>
          <a:sx n="102" d="100"/>
          <a:sy n="102" d="100"/>
        </p:scale>
        <p:origin x="109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73087-362F-7C63-2A46-586398274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D8FD6-2C53-F2B4-FCE4-3F66A040D2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5B3CC-954C-F69E-5A10-64F434FBD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25E17-E204-7905-F4C2-F999EB9D5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0D3D0-46E9-A299-A5B4-2718E932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4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CD4D7-1E40-D696-4596-73F2A82B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672D0-463F-40A6-11CA-56F1205FE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3456D-5E24-28EB-383C-ABCCDD8E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4FEC2-5665-0C04-126A-CFC18FA4A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D48CB-F76E-30E8-A445-8A1E1A80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5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57A49E-5576-EE72-A31C-3BF8840A2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2A774-C2EC-FB0C-0901-C8C8E50FA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C18C9-2650-AE65-ECE7-E3AA20290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089FD-5EF4-C55E-7F79-724B5E72A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6DBF6-AB94-5D3F-700B-719E9C4D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E07DB-F8A7-98B1-F0B2-2B3B96FD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0591B-7662-76FF-0E88-54A819A71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7ED77-575A-01A4-D6B3-9F401A4C3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EB677-1341-D487-C975-256E22ED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2BF2E-E282-D5C4-5397-57DAB210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F629-6F2A-C87A-5526-8A380F63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F2725-4060-2F4B-0BFE-DBA94972B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B8AC5-C5C2-57AA-CB83-6C59D2DA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F7F1-1076-0A7A-E66F-22BDDB64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C0832-2716-5D23-4817-B97A1BFB4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6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EA6A9-9107-4E49-EC81-D2B89DFB0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54C11-2315-FE07-F10B-81DF91FF6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182BD-270F-C7DB-19E3-169B56871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2DA36-F243-0053-78D5-2E65918AC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0DE2B4-582E-0A46-02FF-283D1A1CE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067A-6C5E-4BD3-CB08-5A7A1A70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79FF5-D06D-EBA5-405C-8B678048C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D902C-BC36-57CD-B6B0-0F3033B15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EFB8C-FBCE-54CA-0A1F-C335B2BDF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53DEC-670B-DDB4-DBC0-64A815987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7B1B75-4A62-EB06-48B1-1E4DB3455C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19C3E-994F-0E5A-B30F-3C1822B7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9BE47-643A-9C79-49A1-157FC01D0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3439E-4039-4A8C-A364-D2EF96D3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4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570F-3259-AE31-8F33-8EFFA7C0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44CA75-85D1-BF3B-BF39-1F90EA89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9AECD-9589-0340-3371-B41336DE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04A01A-A5F7-B642-F6C9-EE3269F1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4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232654-6D33-C3EA-E2AD-913CC08C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00D055-B011-737A-D973-DA5843991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A13CA-EA39-6526-84A3-92B68715C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3547E-49A0-2CBA-0019-2690AD2F5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E6735-594C-F693-68E3-2F9D9EE42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6C8F6-CEC6-BA1E-0BFE-6D3E94C60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A2EC8-01F9-0273-FC64-7CCBC0E9B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26426-3750-D91F-2C0E-84D69E0A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4FD8F-E4BE-7C5C-45F0-2B6DC1DF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0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9E45-7D1E-FCF8-E7D7-579E183CB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101522-983D-53BA-8240-11F4209F4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9B0E6-2135-BDDF-3B26-A0E53A04A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E141D-0931-1855-57ED-B2297A4BB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CAADF-A678-E04E-FF79-955AD5A2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618AB-7C74-1690-02A2-4F07604F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9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EDCE17-00D0-B64B-2CA3-42809678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82347-12ED-AFE9-D3D2-C2A18A244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8BD8B-0DD7-7BA9-014E-0612CEED1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525511-BE05-B041-B8EF-500B50F30003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EA20-61B1-4027-EA19-6F92C40BD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CF548-72EC-AB4F-A0E1-1167D8276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90A169-0920-D24F-8E3C-C455EC6B4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49DBB-FBDA-426E-39B1-1C207478D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7D26786-4FE8-AA15-329D-C950A8B9FED8}"/>
              </a:ext>
            </a:extLst>
          </p:cNvPr>
          <p:cNvGraphicFramePr>
            <a:graphicFrameLocks noGrp="1"/>
          </p:cNvGraphicFramePr>
          <p:nvPr/>
        </p:nvGraphicFramePr>
        <p:xfrm>
          <a:off x="410867" y="249382"/>
          <a:ext cx="11370268" cy="6079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133">
                  <a:extLst>
                    <a:ext uri="{9D8B030D-6E8A-4147-A177-3AD203B41FA5}">
                      <a16:colId xmlns:a16="http://schemas.microsoft.com/office/drawing/2014/main" val="529901784"/>
                    </a:ext>
                  </a:extLst>
                </a:gridCol>
                <a:gridCol w="2544148">
                  <a:extLst>
                    <a:ext uri="{9D8B030D-6E8A-4147-A177-3AD203B41FA5}">
                      <a16:colId xmlns:a16="http://schemas.microsoft.com/office/drawing/2014/main" val="700177970"/>
                    </a:ext>
                  </a:extLst>
                </a:gridCol>
                <a:gridCol w="3946371">
                  <a:extLst>
                    <a:ext uri="{9D8B030D-6E8A-4147-A177-3AD203B41FA5}">
                      <a16:colId xmlns:a16="http://schemas.microsoft.com/office/drawing/2014/main" val="1084746758"/>
                    </a:ext>
                  </a:extLst>
                </a:gridCol>
                <a:gridCol w="672281">
                  <a:extLst>
                    <a:ext uri="{9D8B030D-6E8A-4147-A177-3AD203B41FA5}">
                      <a16:colId xmlns:a16="http://schemas.microsoft.com/office/drawing/2014/main" val="2965321767"/>
                    </a:ext>
                  </a:extLst>
                </a:gridCol>
                <a:gridCol w="3094335">
                  <a:extLst>
                    <a:ext uri="{9D8B030D-6E8A-4147-A177-3AD203B41FA5}">
                      <a16:colId xmlns:a16="http://schemas.microsoft.com/office/drawing/2014/main" val="3426873221"/>
                    </a:ext>
                  </a:extLst>
                </a:gridCol>
              </a:tblGrid>
              <a:tr h="460090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Class: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Year: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227093"/>
                  </a:ext>
                </a:extLst>
              </a:tr>
              <a:tr h="391964">
                <a:tc gridSpan="2">
                  <a:txBody>
                    <a:bodyPr/>
                    <a:lstStyle/>
                    <a:p>
                      <a:r>
                        <a:rPr lang="en-US" sz="1300" b="1" dirty="0">
                          <a:latin typeface="+mn-lt"/>
                        </a:rPr>
                        <a:t>Step 1: </a:t>
                      </a:r>
                      <a:r>
                        <a:rPr lang="en-US" sz="1300" dirty="0">
                          <a:latin typeface="+mn-lt"/>
                        </a:rPr>
                        <a:t>Describe the </a:t>
                      </a:r>
                      <a:r>
                        <a:rPr lang="en-US" sz="1300" dirty="0">
                          <a:solidFill>
                            <a:srgbClr val="C00000"/>
                          </a:solidFill>
                          <a:latin typeface="+mn-lt"/>
                        </a:rPr>
                        <a:t>conditions</a:t>
                      </a:r>
                    </a:p>
                    <a:p>
                      <a:r>
                        <a:rPr lang="en-US" sz="1300" dirty="0">
                          <a:latin typeface="+mn-lt"/>
                        </a:rPr>
                        <a:t>(e.g. class, grade, curriculum, goal)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203229"/>
                  </a:ext>
                </a:extLst>
              </a:tr>
              <a:tr h="3199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Step 2</a:t>
                      </a:r>
                      <a:r>
                        <a:rPr lang="en-US" sz="1300" dirty="0">
                          <a:latin typeface="+mn-lt"/>
                        </a:rPr>
                        <a:t>: </a:t>
                      </a:r>
                      <a:r>
                        <a:rPr lang="en-CA" sz="1300" dirty="0"/>
                        <a:t>This class needs support with (</a:t>
                      </a:r>
                      <a:r>
                        <a:rPr lang="en-CA" sz="1300" dirty="0">
                          <a:solidFill>
                            <a:srgbClr val="FF0000"/>
                          </a:solidFill>
                        </a:rPr>
                        <a:t>priority needs area</a:t>
                      </a:r>
                      <a:r>
                        <a:rPr lang="en-CA" sz="1300" dirty="0"/>
                        <a:t>) specifically (</a:t>
                      </a:r>
                      <a:r>
                        <a:rPr lang="en-CA" sz="1300" dirty="0">
                          <a:solidFill>
                            <a:srgbClr val="FF0000"/>
                          </a:solidFill>
                        </a:rPr>
                        <a:t>specific need</a:t>
                      </a:r>
                      <a:r>
                        <a:rPr lang="en-CA" sz="1300" dirty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67806"/>
                  </a:ext>
                </a:extLst>
              </a:tr>
              <a:tr h="4972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Step 3: </a:t>
                      </a:r>
                      <a:r>
                        <a:rPr lang="en-US" sz="1300" dirty="0">
                          <a:latin typeface="+mn-lt"/>
                        </a:rPr>
                        <a:t>What high impact </a:t>
                      </a:r>
                      <a:r>
                        <a:rPr lang="en-US" sz="1300" dirty="0">
                          <a:solidFill>
                            <a:srgbClr val="FF0000"/>
                          </a:solidFill>
                          <a:latin typeface="+mn-lt"/>
                        </a:rPr>
                        <a:t>UDL 3.0 indicators </a:t>
                      </a:r>
                      <a:r>
                        <a:rPr lang="en-US" sz="1300" dirty="0">
                          <a:latin typeface="+mn-lt"/>
                        </a:rPr>
                        <a:t>that will </a:t>
                      </a:r>
                      <a:r>
                        <a:rPr lang="en-US" sz="1300" dirty="0">
                          <a:solidFill>
                            <a:srgbClr val="C00000"/>
                          </a:solidFill>
                          <a:latin typeface="+mn-lt"/>
                        </a:rPr>
                        <a:t>reduce barriers </a:t>
                      </a:r>
                      <a:r>
                        <a:rPr lang="en-US" sz="1300" dirty="0">
                          <a:latin typeface="+mn-lt"/>
                        </a:rPr>
                        <a:t>for this needs area and in these conditions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3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Step 4: </a:t>
                      </a:r>
                      <a:r>
                        <a:rPr lang="en-CA" sz="13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Determine some </a:t>
                      </a:r>
                      <a:r>
                        <a:rPr lang="en-CA" sz="1300" b="0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specific</a:t>
                      </a:r>
                      <a:r>
                        <a:rPr lang="en-CA" sz="13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300" b="0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supports</a:t>
                      </a:r>
                      <a:r>
                        <a:rPr lang="en-CA" sz="13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(tools) and </a:t>
                      </a:r>
                      <a:r>
                        <a:rPr lang="en-CA" sz="1300" b="0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strategies</a:t>
                      </a:r>
                      <a:r>
                        <a:rPr lang="en-CA" sz="13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(actions) that reflect UDL 3.0  indicator (insert UDL indicator)?</a:t>
                      </a:r>
                    </a:p>
                  </a:txBody>
                  <a:tcPr marL="76200" marR="762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>
                          <a:latin typeface="+mn-lt"/>
                        </a:rPr>
                        <a:t>Step 6: </a:t>
                      </a:r>
                      <a:r>
                        <a:rPr lang="en-CA" sz="1200" b="0" kern="12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Individualize</a:t>
                      </a:r>
                      <a:r>
                        <a:rPr lang="en-CA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these </a:t>
                      </a:r>
                      <a:r>
                        <a:rPr lang="en-CA" sz="1200" b="0" kern="12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supports</a:t>
                      </a:r>
                      <a:r>
                        <a:rPr lang="en-CA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CA" sz="1200" b="0" kern="12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strategies</a:t>
                      </a:r>
                      <a:r>
                        <a:rPr lang="en-CA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(describe target student)?</a:t>
                      </a:r>
                      <a:r>
                        <a:rPr lang="en-CA" sz="1200" b="0">
                          <a:effectLst/>
                          <a:latin typeface="+mn-lt"/>
                        </a:rPr>
                        <a:t> </a:t>
                      </a:r>
                      <a:endParaRPr lang="en-US" sz="1200" b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Step 5: </a:t>
                      </a:r>
                      <a:r>
                        <a:rPr lang="en-CA" sz="13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Individualize</a:t>
                      </a:r>
                      <a:r>
                        <a:rPr lang="en-CA" sz="13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these </a:t>
                      </a:r>
                      <a:r>
                        <a:rPr lang="en-CA" sz="13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supports</a:t>
                      </a:r>
                      <a:r>
                        <a:rPr lang="en-CA" sz="13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CA" sz="13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strategies</a:t>
                      </a:r>
                      <a:r>
                        <a:rPr lang="en-CA" sz="13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(describe target student)?</a:t>
                      </a:r>
                      <a:r>
                        <a:rPr lang="en-CA" sz="1300" b="0" dirty="0">
                          <a:effectLst/>
                          <a:latin typeface="+mn-lt"/>
                        </a:rPr>
                        <a:t> </a:t>
                      </a:r>
                      <a:endParaRPr lang="en-US" sz="1300" b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76200" marR="762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65496"/>
                  </a:ext>
                </a:extLst>
              </a:tr>
              <a:tr h="1390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UDL 3.0 #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What does this UDL 3.0 indicator mean in practice in this context?</a:t>
                      </a:r>
                      <a:endParaRPr lang="en-CA" sz="1200" dirty="0"/>
                    </a:p>
                    <a:p>
                      <a:pPr algn="l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14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buNone/>
                      </a:pP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C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8113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+mn-lt"/>
                        </a:rPr>
                        <a:t>UDL 3.0 #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What does this UDL 3.0 indicator mean in practice in this context?</a:t>
                      </a:r>
                      <a:endParaRPr lang="en-CA" sz="1200" dirty="0"/>
                    </a:p>
                    <a:p>
                      <a:pPr algn="l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14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C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561766"/>
                  </a:ext>
                </a:extLst>
              </a:tr>
              <a:tr h="1195875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+mn-lt"/>
                        </a:rPr>
                        <a:t>UDL 3.0 #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What does this UDL 3.0 indicator mean in practice in this context?</a:t>
                      </a:r>
                      <a:endParaRPr lang="en-CA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1400" dirty="0">
                        <a:latin typeface="+mn-lt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seat  student near the board where the </a:t>
                      </a: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chart is visible, </a:t>
                      </a:r>
                      <a:r>
                        <a:rPr lang="en-C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give them a </a:t>
                      </a: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private reference card</a:t>
                      </a:r>
                      <a:endParaRPr lang="en-C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3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B6304A0-B6D1-316E-5F00-468369F0A2B0}"/>
              </a:ext>
            </a:extLst>
          </p:cNvPr>
          <p:cNvSpPr txBox="1"/>
          <p:nvPr/>
        </p:nvSpPr>
        <p:spPr>
          <a:xfrm>
            <a:off x="0" y="6604084"/>
            <a:ext cx="17315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ea typeface="Roboto Condensed" panose="02000000000000000000" pitchFamily="2" charset="0"/>
              </a:rPr>
              <a:t>Needs Based Support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4F1F7-1BB6-DC94-A8A6-E256D9C0CC33}"/>
              </a:ext>
            </a:extLst>
          </p:cNvPr>
          <p:cNvSpPr txBox="1"/>
          <p:nvPr/>
        </p:nvSpPr>
        <p:spPr>
          <a:xfrm>
            <a:off x="10629773" y="6614811"/>
            <a:ext cx="156164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ea typeface="Roboto Condensed" panose="02000000000000000000" pitchFamily="2" charset="0"/>
              </a:rPr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427488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 Condensed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2026-05-15T19:36:31Z</dcterms:created>
  <dcterms:modified xsi:type="dcterms:W3CDTF">2026-05-15T19:36:53Z</dcterms:modified>
</cp:coreProperties>
</file>