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0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3"/>
    <p:restoredTop sz="94648"/>
  </p:normalViewPr>
  <p:slideViewPr>
    <p:cSldViewPr snapToGrid="0">
      <p:cViewPr>
        <p:scale>
          <a:sx n="87" d="100"/>
          <a:sy n="87" d="100"/>
        </p:scale>
        <p:origin x="520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EF7F-83EA-F742-9ABA-267EC2457B0F}" type="datetimeFigureOut">
              <a:rPr lang="en-US" smtClean="0"/>
              <a:t>5/28/26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942EE-37E1-F948-A8AE-BACAE78C9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1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0381F-19F9-62AE-C5E2-04E329E5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E2046C-A068-371F-CD2C-C0C294A25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3A93BA-978E-B171-B8A9-6C6449F47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7AB17-ECC7-4BC5-A6D8-DB3720ADED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C03EE-B6C2-4E4E-A680-9F6C68FC74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4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4A5CD-710E-3ED4-E069-29F006832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234CE-175B-9AAF-4B52-061DAA768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09EF-E03A-DE86-754B-47250D8EE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3D6B6-F98B-805B-8D1D-87E6F0302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AE256-E4A0-A020-02A6-22CCCB1C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9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F476-3A7D-4856-E770-2F3127B8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F42D8-3343-3349-C7C0-27A695AD6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95ABB-8CBD-5EB3-06B9-14064D04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09DE3-B24F-CAFF-C5FA-9AE9FA69A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92AC7-7D29-7C4E-10DD-037C40625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6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5DE41-C5EC-FD57-AC51-963EC46B5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FAD9D-E9BA-7711-EA2D-73C4FED76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35666-38AD-37DC-5A45-12B0FE16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22E33-2F52-D7DF-C8A8-2F6F6036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6D957-A74E-631B-3C6D-ABFC1816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6DA30-EB55-C828-14E1-1FAD4AEE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A7928-D97A-8F67-AB8D-448D6B9CB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5FF0B-C715-3DB0-B2D8-22AD59077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115B9-7B1D-E886-001E-6081FA3E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04279-5334-403F-3208-0E9CA295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9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42F2C-FB88-AE2F-1F52-27CCC58E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07EB0-239F-6D70-A8C4-EB3CBA3F7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13BE2-747D-CF32-94E3-26EC339A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4CCD-895D-D902-AA56-A174ABC0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5C70A-5F4B-DD71-6CFA-D99E7DA6B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77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F97EA-9039-35B0-ABA1-657D80B9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BB2B4-6EC9-CA26-43A1-A582FB00E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1BA5E-02D6-CCF2-598B-7A4B1DE84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83EBD-5D1E-037A-9ABB-1BB1282C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7211F-9994-F48F-88E5-96FE1A67D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51811-D1A6-5133-1F16-465A81B7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70B6-8EBC-1638-8757-A71739008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3A3E8-C23A-06F3-AACD-C06BB85A3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C9F54-46CA-B4B9-E174-EA9B79685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03F5A-EC00-F52C-E9B1-3B1DBA25B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BA5C2-CC87-46F1-F752-B70A6FB5B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32E85D-283D-739E-E9D3-A16C5987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2DA970-D0A8-E631-4477-43ABA15F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A1FADA-306E-0797-FA04-FE04E273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2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559A-CA90-2A7B-16E7-C5DA50768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88A88-8863-6210-25C5-9C586328E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E0E72-130A-6D7F-2886-1EF7CD88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75175-4D91-EB98-4CD7-07F7688E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5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502213-8618-CAFE-45BD-C06E09D1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634912-401D-9A6A-3227-D8A2B2EC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5DE59-6C3F-A43A-2F20-B32F0FFA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CC9A0-CB97-3940-BDD8-BEA8E7DA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9E387-2E42-A108-261D-6863BE26C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08A6C-0C1D-0DE5-421F-577AB99D3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FFD73-96E3-309F-3510-593BC47CF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FD91B-B91D-4F74-9FC9-3A0D8C62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AE0D4-E7AF-12C5-9590-EEDF74CC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6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0F54A-F920-9033-54EF-A072795C1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0CD257-335E-E74C-970C-3A5C72C2FF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865A7-64EA-C319-29F5-3792B6C34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FDEE4-379E-0F01-476C-AF99EEFB6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79DAF-5767-A694-F963-9F667B61B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7F39A-8815-121B-E002-679EFF1D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8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965567-5E50-44B9-7AB8-E4BB0C3E2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0A5F2-D477-11DB-1FA4-C976104E4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A432D-2174-17EC-A5BC-AB57A06BF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DA3F26-D5DC-F648-AA51-D472C07221F8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3B09D-C40C-7B68-D3EF-9A522AFBC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5EE4-B313-C0DD-B973-E22203F90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C3E0F-7E9E-254E-BEDD-DF969BC3D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3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1DD21-C7F1-BD3C-7269-FECBEE3B7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E1934E-49A1-675A-6274-8ABAAFBD7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817053"/>
              </p:ext>
            </p:extLst>
          </p:nvPr>
        </p:nvGraphicFramePr>
        <p:xfrm>
          <a:off x="413360" y="134611"/>
          <a:ext cx="11311001" cy="6387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866">
                  <a:extLst>
                    <a:ext uri="{9D8B030D-6E8A-4147-A177-3AD203B41FA5}">
                      <a16:colId xmlns:a16="http://schemas.microsoft.com/office/drawing/2014/main" val="1202016258"/>
                    </a:ext>
                  </a:extLst>
                </a:gridCol>
                <a:gridCol w="3790225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5599309">
                  <a:extLst>
                    <a:ext uri="{9D8B030D-6E8A-4147-A177-3AD203B41FA5}">
                      <a16:colId xmlns:a16="http://schemas.microsoft.com/office/drawing/2014/main" val="2316446133"/>
                    </a:ext>
                  </a:extLst>
                </a:gridCol>
              </a:tblGrid>
              <a:tr h="298480">
                <a:tc gridSpan="2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Class: ELA 8/9</a:t>
                      </a: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050" b="1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/Topic(s): Fan Fiction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Planning Team: Liz &amp; Shelley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61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u="none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Big Idea: </a:t>
                      </a: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 </a:t>
                      </a:r>
                      <a:r>
                        <a:rPr lang="en-CA" sz="105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stories</a:t>
                      </a: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and other </a:t>
                      </a:r>
                      <a:r>
                        <a:rPr lang="en-CA" sz="105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helps us understand ourselves and make connections to others and to the world.</a:t>
                      </a:r>
                      <a:endParaRPr lang="en-US" sz="1050" b="1" u="none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Guiding &amp; Provoking Question(s):  </a:t>
                      </a:r>
                      <a:r>
                        <a:rPr lang="en-CA" sz="1050" b="1" dirty="0"/>
                        <a:t>How can fan fiction help us explore identity, perspective, and the power of storytelling?</a:t>
                      </a:r>
                      <a:endParaRPr lang="en-CA" sz="10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065">
                <a:tc gridSpan="4">
                  <a:txBody>
                    <a:bodyPr/>
                    <a:lstStyle/>
                    <a:p>
                      <a:r>
                        <a:rPr lang="en-CA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Vocabulary to know and use: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features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structures, conventions, language, paragraph, metacognitive strategies,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story,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text,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literary elements, comprehend, connect, text, language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personal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social, respond to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text,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cultural identities, language, personal identities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identities, ideas, views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stretches our thinking, assessing, refining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texts, </a:t>
                      </a:r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socially responsible,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respectful, inclusive, community, solve problems</a:t>
                      </a:r>
                      <a:r>
                        <a:rPr lang="en-US" sz="1050" b="0" dirty="0"/>
                        <a:t>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strategies, consequences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compromising, respectful,</a:t>
                      </a:r>
                      <a:r>
                        <a:rPr lang="en-US" sz="1050" b="0" dirty="0"/>
                        <a:t>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inclusive, advocate, positive change, community</a:t>
                      </a:r>
                      <a:endParaRPr lang="en-US" sz="105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373561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Type of Learning Standard</a:t>
                      </a: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50" b="1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Standards in Curricular Language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Standards in Curricular Language</a:t>
                      </a:r>
                      <a:endParaRPr lang="en-CA" sz="1100" b="0" dirty="0"/>
                    </a:p>
                  </a:txBody>
                  <a:tcPr marL="91345" marR="91345" marT="45672" marB="4567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Goals in Student Friendly Language</a:t>
                      </a:r>
                      <a:endParaRPr lang="en-US" sz="1050" dirty="0"/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511691">
                <a:tc rowSpan="2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Content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Students will know language features, structures, and conventions by…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1a) 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multi paragraphing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1b) 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metacognitive strategies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Students will know language features, structures, and conventions by…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multi paragraphing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1b)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metacognitive strategies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 know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features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structures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conventions</a:t>
                      </a:r>
                      <a:r>
                        <a:rPr lang="en-US" sz="1050" dirty="0"/>
                        <a:t> of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050" dirty="0"/>
                        <a:t> because I know 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how to create multiple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paragraphs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metacognitive strategies </a:t>
                      </a:r>
                      <a:r>
                        <a:rPr lang="en-US" sz="1050" dirty="0"/>
                        <a:t>and how to use them when I am creating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7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1345" marR="91345" marT="45672" marB="4567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Students will know story/text by…</a:t>
                      </a:r>
                    </a:p>
                    <a:p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2a) 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literary elements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Students will know story/text by…</a:t>
                      </a:r>
                    </a:p>
                    <a:p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knowing literary elements</a:t>
                      </a:r>
                      <a:endParaRPr lang="en-US" sz="110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 know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story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050" dirty="0"/>
                        <a:t> because I know…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what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literary elements </a:t>
                      </a:r>
                      <a:r>
                        <a:rPr lang="en-US" sz="1050" dirty="0"/>
                        <a:t>are (dialogue)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179538"/>
                  </a:ext>
                </a:extLst>
              </a:tr>
              <a:tr h="530821">
                <a:tc rowSpan="3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Competencies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Students will be able to </a:t>
                      </a:r>
                      <a:r>
                        <a:rPr lang="en-US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omprehend &amp; connect to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3a) 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recognizing </a:t>
                      </a:r>
                      <a:r>
                        <a:rPr lang="en-CA" sz="105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language constructs personal, social, and cultural identity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3b) </a:t>
                      </a:r>
                      <a:r>
                        <a:rPr lang="en-CA" sz="105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Responding to text in personal, creative, and critical ways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Students will be able to </a:t>
                      </a: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omprehend &amp; connect to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3a)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recognizing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language constructs personal, social, and cultural identity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3b) 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Responding to text in personal, creative, and critical ways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 can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comprehend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connect</a:t>
                      </a:r>
                      <a:r>
                        <a:rPr lang="en-US" sz="1050" dirty="0"/>
                        <a:t> to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050" dirty="0"/>
                        <a:t> by…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recognizing how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language</a:t>
                      </a:r>
                      <a:r>
                        <a:rPr lang="en-US" sz="1050" dirty="0"/>
                        <a:t> helps us form our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personal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social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cultural identities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8804"/>
                  </a:ext>
                </a:extLst>
              </a:tr>
              <a:tr h="243096">
                <a:tc v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1345" marR="91345" marT="45672" marB="4567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 can comprehend and create text by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responding</a:t>
                      </a:r>
                      <a:r>
                        <a:rPr lang="en-US" sz="1050" dirty="0"/>
                        <a:t> to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071562"/>
                  </a:ext>
                </a:extLst>
              </a:tr>
              <a:tr h="830307">
                <a:tc vMerge="1">
                  <a:txBody>
                    <a:bodyPr/>
                    <a:lstStyle/>
                    <a:p>
                      <a:endParaRPr lang="en-US" sz="11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91345" marR="91345" marT="45672" marB="45672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Students will be able to </a:t>
                      </a:r>
                      <a:r>
                        <a:rPr lang="en-US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reate &amp; communicate using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4a) </a:t>
                      </a: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en-CA" sz="105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exchanging ideas and viewpoints</a:t>
                      </a:r>
                      <a:r>
                        <a:rPr lang="en-CA" sz="1050" b="0" u="none" dirty="0">
                          <a:effectLst/>
                        </a:rPr>
                        <a:t> to build shared understanding and extend thinking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4b) 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assessing and </a:t>
                      </a:r>
                      <a:r>
                        <a:rPr lang="en-CA" sz="105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refining texts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improve their clarity, effectiveness, and impact according to purpose, </a:t>
                      </a:r>
                      <a:r>
                        <a:rPr lang="en-CA" sz="105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</a:t>
                      </a:r>
                      <a:r>
                        <a:rPr lang="en-CA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message</a:t>
                      </a:r>
                      <a:endParaRPr lang="en-US" sz="20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Students will be able to </a:t>
                      </a:r>
                      <a:r>
                        <a:rPr lang="en-US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reate &amp; communicate using text by…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4a)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en-CA" sz="1100" b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exchanging ideas and viewpoints</a:t>
                      </a:r>
                      <a:r>
                        <a:rPr lang="en-CA" sz="1100" b="0" u="none" dirty="0">
                          <a:effectLst/>
                        </a:rPr>
                        <a:t> to build shared understanding and extend thinking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4b) 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 assessing and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refining texts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improve their clarity, effectiveness, and impact according to purpose, </a:t>
                      </a:r>
                      <a:r>
                        <a:rPr lang="en-CA" sz="11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</a:t>
                      </a:r>
                      <a:r>
                        <a:rPr lang="en-CA" sz="11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message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 can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create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communicate</a:t>
                      </a:r>
                      <a:r>
                        <a:rPr lang="en-US" sz="1050" dirty="0"/>
                        <a:t> using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 text </a:t>
                      </a:r>
                      <a:r>
                        <a:rPr lang="en-US" sz="1050" dirty="0"/>
                        <a:t>by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sharing my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ideas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views</a:t>
                      </a:r>
                      <a:r>
                        <a:rPr lang="en-US" sz="1050" dirty="0"/>
                        <a:t> with others so that we all share a common and deeper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understanding</a:t>
                      </a:r>
                      <a:r>
                        <a:rPr lang="en-US" sz="1050" dirty="0"/>
                        <a:t> that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stretches our thinking </a:t>
                      </a:r>
                      <a:r>
                        <a:rPr lang="en-US" sz="1050" dirty="0"/>
                        <a:t>in new ways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…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assessing</a:t>
                      </a:r>
                      <a:r>
                        <a:rPr lang="en-US" sz="1050" dirty="0"/>
                        <a:t> and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refining</a:t>
                      </a:r>
                      <a:r>
                        <a:rPr lang="en-US" sz="1050" dirty="0"/>
                        <a:t>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texts</a:t>
                      </a:r>
                      <a:r>
                        <a:rPr lang="en-US" sz="1050" dirty="0"/>
                        <a:t> to improve them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908110"/>
                  </a:ext>
                </a:extLst>
              </a:tr>
              <a:tr h="1878508">
                <a:tc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Core Competencies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5) Social Responsibility</a:t>
                      </a:r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5a) </a:t>
                      </a:r>
                      <a:r>
                        <a:rPr lang="en-US" sz="1050" dirty="0"/>
                        <a:t>SAR 4b: 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demonstrate respectful and inclusive behaviour in a variety of settings, and recognize that everyone has something to offer</a:t>
                      </a:r>
                      <a:r>
                        <a:rPr lang="en-CA" sz="1050" dirty="0">
                          <a:effectLst/>
                        </a:rPr>
                        <a:t> </a:t>
                      </a:r>
                    </a:p>
                    <a:p>
                      <a:endParaRPr lang="en-US" sz="1050" dirty="0"/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5b) </a:t>
                      </a:r>
                      <a:r>
                        <a:rPr lang="en-US" sz="1050" dirty="0"/>
                        <a:t>SAR 5D: 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clarify problems or issues, generate multiple strategies, weigh consequences, compromise to meet the needs of others and evaluate actions</a:t>
                      </a:r>
                      <a:r>
                        <a:rPr lang="en-CA" sz="1050" dirty="0">
                          <a:effectLst/>
                        </a:rPr>
                        <a:t> 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50" dirty="0"/>
                    </a:p>
                    <a:p>
                      <a:pPr marL="0" marR="0" lvl="0" indent="0" algn="l" defTabSz="12178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5c) </a:t>
                      </a:r>
                      <a:r>
                        <a:rPr lang="en-US" sz="1050" dirty="0"/>
                        <a:t>SAR 5g: u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respectful and inclusive language and behaviour </a:t>
                      </a:r>
                    </a:p>
                    <a:p>
                      <a:endParaRPr lang="en-US" sz="1050" dirty="0"/>
                    </a:p>
                    <a:p>
                      <a:r>
                        <a:rPr lang="en-US" sz="1050" b="1" dirty="0"/>
                        <a:t>5d) </a:t>
                      </a:r>
                      <a:r>
                        <a:rPr lang="en-US" sz="1050" dirty="0"/>
                        <a:t>SAR 6C: 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advocate and take thoughtful actions to influence positive, sustainable change in our communities and in the natural world</a:t>
                      </a:r>
                      <a:r>
                        <a:rPr lang="en-CA" sz="1050" dirty="0">
                          <a:effectLst/>
                        </a:rPr>
                        <a:t> </a:t>
                      </a:r>
                      <a:endParaRPr lang="en-US" sz="105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5) Social Responsibility</a:t>
                      </a:r>
                    </a:p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5a) </a:t>
                      </a:r>
                      <a:r>
                        <a:rPr lang="en-US" sz="1100" dirty="0"/>
                        <a:t>SAR 4b</a:t>
                      </a:r>
                    </a:p>
                    <a:p>
                      <a:r>
                        <a:rPr lang="en-US" sz="1100" b="1" dirty="0"/>
                        <a:t>5b) </a:t>
                      </a:r>
                      <a:r>
                        <a:rPr lang="en-US" sz="1100" dirty="0"/>
                        <a:t>SAR 5D</a:t>
                      </a:r>
                    </a:p>
                    <a:p>
                      <a:r>
                        <a:rPr lang="en-US" sz="1100" b="1" dirty="0"/>
                        <a:t>5c) </a:t>
                      </a:r>
                      <a:r>
                        <a:rPr lang="en-US" sz="1100" dirty="0"/>
                        <a:t>SAR 5g</a:t>
                      </a:r>
                    </a:p>
                    <a:p>
                      <a:r>
                        <a:rPr lang="en-US" sz="1100" b="1" dirty="0"/>
                        <a:t>5d) </a:t>
                      </a:r>
                      <a:r>
                        <a:rPr lang="en-US" sz="1100" dirty="0"/>
                        <a:t>SAR 6C</a:t>
                      </a:r>
                      <a:endParaRPr lang="en-US" sz="1100" b="0" dirty="0"/>
                    </a:p>
                  </a:txBody>
                  <a:tcPr marL="91345" marR="91345" marT="45672" marB="456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/>
                        <a:t>We are </a:t>
                      </a:r>
                      <a:r>
                        <a:rPr lang="en-US" sz="1050" b="1" dirty="0">
                          <a:solidFill>
                            <a:srgbClr val="FF0000"/>
                          </a:solidFill>
                        </a:rPr>
                        <a:t>socially responsible </a:t>
                      </a:r>
                      <a:r>
                        <a:rPr lang="en-US" sz="1050" b="1" dirty="0"/>
                        <a:t>because we can 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… be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respectful </a:t>
                      </a:r>
                      <a:r>
                        <a:rPr lang="en-US" sz="1050" b="0" dirty="0"/>
                        <a:t>and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inclusive</a:t>
                      </a:r>
                      <a:r>
                        <a:rPr lang="en-US" sz="1050" b="0" dirty="0"/>
                        <a:t> in our community, including in my classes and school, and recognize that everyone has something to offer in this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community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… understand and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solve problems </a:t>
                      </a:r>
                      <a:r>
                        <a:rPr lang="en-US" sz="1050" b="0" dirty="0"/>
                        <a:t>or issues that come up in our community, by creating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strategies</a:t>
                      </a:r>
                      <a:r>
                        <a:rPr lang="en-US" sz="1050" b="0" dirty="0"/>
                        <a:t>, determining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consequences</a:t>
                      </a:r>
                      <a:r>
                        <a:rPr lang="en-US" sz="1050" b="0" dirty="0"/>
                        <a:t>, and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compromising</a:t>
                      </a:r>
                      <a:r>
                        <a:rPr lang="en-US" sz="1050" b="0" dirty="0"/>
                        <a:t> together, so we can meet everyone’s needs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… use language and act in ways are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respectful</a:t>
                      </a:r>
                      <a:r>
                        <a:rPr lang="en-US" sz="1050" b="0" dirty="0"/>
                        <a:t> and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inclusive</a:t>
                      </a:r>
                      <a:r>
                        <a:rPr lang="en-US" sz="1050" b="0" dirty="0"/>
                        <a:t> to everyone in our community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dirty="0"/>
                        <a:t>…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advocate</a:t>
                      </a:r>
                      <a:r>
                        <a:rPr lang="en-US" sz="1050" b="0" dirty="0"/>
                        <a:t> and take actions to make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positive change </a:t>
                      </a:r>
                      <a:r>
                        <a:rPr lang="en-US" sz="1050" b="0" dirty="0"/>
                        <a:t>in my </a:t>
                      </a:r>
                      <a:r>
                        <a:rPr lang="en-US" sz="1050" b="0" dirty="0">
                          <a:solidFill>
                            <a:srgbClr val="FF0000"/>
                          </a:solidFill>
                        </a:rPr>
                        <a:t>community</a:t>
                      </a:r>
                      <a:r>
                        <a:rPr lang="en-US" sz="1050" b="0" dirty="0"/>
                        <a:t> and the world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258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28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622</Words>
  <Application>Microsoft Macintosh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2026-05-29T02:34:47Z</dcterms:created>
  <dcterms:modified xsi:type="dcterms:W3CDTF">2026-05-29T02:43:43Z</dcterms:modified>
</cp:coreProperties>
</file>