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5090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7"/>
    <p:restoredTop sz="65959"/>
  </p:normalViewPr>
  <p:slideViewPr>
    <p:cSldViewPr snapToGrid="0">
      <p:cViewPr varScale="1">
        <p:scale>
          <a:sx n="63" d="100"/>
          <a:sy n="63" d="100"/>
        </p:scale>
        <p:origin x="2584" y="4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7E3048-2D31-1B41-B51D-7294790F3652}" type="datetimeFigureOut">
              <a:rPr lang="en-US" smtClean="0"/>
              <a:t>5/19/26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D4D88B-1B3B-C549-BAA9-1144BBC32F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394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BC8321-3483-E13F-1704-5B8A83E81C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6AD7A9D-7A79-3BCE-4C40-CA2B4C6FA4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2900A78-EFF4-8A7C-815D-A728E0581D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Micro lessons – AI Prompt</a:t>
            </a:r>
          </a:p>
          <a:p>
            <a:endParaRPr lang="en-US" dirty="0"/>
          </a:p>
          <a:p>
            <a:r>
              <a:rPr lang="en-US" dirty="0"/>
              <a:t>Can you create [number of lessons] micro lessons that will break the ideas of this learning standard [enter learning standard] into create micro goals in student friendly language that starts with the stem “I know….” or “I can…”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A0D53-FF33-EB0F-587A-E7E85E4799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F8154A-7019-FC45-9D45-61E3F1352C7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7232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91EE3D-AEDF-1694-0DEF-077293F045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BB349D1-F632-789E-D890-F97D7FDAD1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0DC716-1472-268D-F25C-3EABE0E191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F8985-78BF-424B-BAD3-B1C3419540E8}" type="datetimeFigureOut">
              <a:rPr lang="en-US" smtClean="0"/>
              <a:t>5/19/26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3E6641-2F8C-1E47-A4C9-9B4BBAC46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A3CA86-56E3-3835-3B0D-F2C1E5816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7A165-80B7-064A-ABD6-5456644BA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2248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F2F863-3C73-397B-8765-984C9A7DF2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EF6FAF-C744-E970-7FFC-814B747120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E2B165-29CA-D512-CF88-9B4DE83119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F8985-78BF-424B-BAD3-B1C3419540E8}" type="datetimeFigureOut">
              <a:rPr lang="en-US" smtClean="0"/>
              <a:t>5/19/26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35FF07-8F70-87D9-0DE2-EE5CAE068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BAC970-2082-DF83-F9F6-7B5AC15EBC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7A165-80B7-064A-ABD6-5456644BA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4028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BAA9266-EB79-89BF-4380-447521993A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B581E58-7178-C726-1917-9A2534945C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CEC55E-EFBD-0E81-9CEE-74AB4E2D29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F8985-78BF-424B-BAD3-B1C3419540E8}" type="datetimeFigureOut">
              <a:rPr lang="en-US" smtClean="0"/>
              <a:t>5/19/26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5E70A7-AE47-0A15-F00A-4CD99DF4D9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845A68-547F-8B04-C370-1BFE0C33D0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7A165-80B7-064A-ABD6-5456644BA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9357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673BE5-A6EB-A3CD-6D03-67CE16AEB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7FBA5A-AE84-C373-AA57-CD10645AF7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751D52-F067-B73B-ADD6-9BFFB83B37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F8985-78BF-424B-BAD3-B1C3419540E8}" type="datetimeFigureOut">
              <a:rPr lang="en-US" smtClean="0"/>
              <a:t>5/19/26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BE85E6-F8A3-D65B-FAF1-E166F2F086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69E522-906E-7253-479B-66235EDDEF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7A165-80B7-064A-ABD6-5456644BA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06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EB9817-BEE9-733B-7DD0-A9C8FD0312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69C99F-6AED-66AB-2309-DAF2BA431A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410B5-3604-9043-7D75-387D026B4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F8985-78BF-424B-BAD3-B1C3419540E8}" type="datetimeFigureOut">
              <a:rPr lang="en-US" smtClean="0"/>
              <a:t>5/19/26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2BA6B8-50A7-A6A2-225B-758C736EE2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4FF3C1-F091-D2E6-BE6D-E1BBEC604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7A165-80B7-064A-ABD6-5456644BA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916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5CB35B-1F93-9D70-1A78-7051E06738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5D7D74-A48B-2D71-C0FC-C496395BFE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7C943A-84F6-5980-07E8-DAF992E4D2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E6C3C7-E31F-AB16-5B78-244BEAB389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F8985-78BF-424B-BAD3-B1C3419540E8}" type="datetimeFigureOut">
              <a:rPr lang="en-US" smtClean="0"/>
              <a:t>5/19/26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5ED734-46DD-3DEF-51AA-2D7C2D222B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58B211-DB9F-D688-9C45-4C3BC526C5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7A165-80B7-064A-ABD6-5456644BA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9928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53254-9C86-26BA-B793-1C44585D53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62B2E1-5870-2980-87E0-99F3415BBF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4DEFCC-A1A7-165F-94B0-0929BE582E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0D2382-E11B-410D-1AF4-77E6A64699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A4A0457-AE78-AE7F-4A77-71ECB7CFA0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5A3EF77-6C19-A9F2-CA71-188D4AA32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F8985-78BF-424B-BAD3-B1C3419540E8}" type="datetimeFigureOut">
              <a:rPr lang="en-US" smtClean="0"/>
              <a:t>5/19/26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E157AEC-0D86-A88D-8815-3F9DA82F1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71F81C1-B78E-EBBF-E758-7E44B339D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7A165-80B7-064A-ABD6-5456644BA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2545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80C013-D3DF-385E-AE97-1E2FDB420A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55FABE1-1D45-A130-7D4B-D92E2816F8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F8985-78BF-424B-BAD3-B1C3419540E8}" type="datetimeFigureOut">
              <a:rPr lang="en-US" smtClean="0"/>
              <a:t>5/19/26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494F950-CC80-4929-60CD-B4E862928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92EA20-7CDD-4F3D-1DFF-B4F40F6F03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7A165-80B7-064A-ABD6-5456644BA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0905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C63AA0F-9442-364F-82AC-0A147277D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F8985-78BF-424B-BAD3-B1C3419540E8}" type="datetimeFigureOut">
              <a:rPr lang="en-US" smtClean="0"/>
              <a:t>5/19/26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45C0480-2941-9A08-B4F8-54D3373B59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B42CDF-59B0-3FEB-8C82-8C7CE2450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7A165-80B7-064A-ABD6-5456644BA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741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9BE184-C74D-D4DC-CFAC-0CD6C96F8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CE2FE9-7A1B-D019-CEA0-582DA0E044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CC56A1-0285-041C-A9DC-BA0864B2B9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6EC2F2-9B5B-B2D1-2642-9D04764788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F8985-78BF-424B-BAD3-B1C3419540E8}" type="datetimeFigureOut">
              <a:rPr lang="en-US" smtClean="0"/>
              <a:t>5/19/26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6889B2-18BF-916E-4CB4-A67F7F17C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DB07B6-BE61-8553-3809-B4146D2B7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7A165-80B7-064A-ABD6-5456644BA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516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A3E7EF-2912-FB49-BF01-00B497F09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C1C9DE8-2216-BCDD-270A-0FE6D75C12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DB6A86-98D8-E1E2-4C9B-6D72D7CC89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A89F5D-7337-7676-C59D-CCE2957469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F8985-78BF-424B-BAD3-B1C3419540E8}" type="datetimeFigureOut">
              <a:rPr lang="en-US" smtClean="0"/>
              <a:t>5/19/26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4136F7-3F85-E47A-24DE-3478F0451F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83A9BC-98D7-DE44-8F0D-20FD90A695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7A165-80B7-064A-ABD6-5456644BA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768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8B5894E-BF76-59F7-9E30-9ACABA7625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449AC1-C49D-3FE3-AEA0-82FB14E422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27C053-B83D-40E8-243B-880C0B05B5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86F8985-78BF-424B-BAD3-B1C3419540E8}" type="datetimeFigureOut">
              <a:rPr lang="en-US" smtClean="0"/>
              <a:t>5/19/26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544636-0AE3-048D-DC14-FB7C16B3FE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99F8A-6FA4-DB0C-120C-B4CA4A9CC1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27A165-80B7-064A-ABD6-5456644BA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056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C909AF-F349-04AD-1C6C-705FC12A29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A78CFB9-4007-1A36-1397-23E0060D4D4C}"/>
              </a:ext>
            </a:extLst>
          </p:cNvPr>
          <p:cNvSpPr txBox="1"/>
          <p:nvPr/>
        </p:nvSpPr>
        <p:spPr>
          <a:xfrm>
            <a:off x="502276" y="893290"/>
            <a:ext cx="1118744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Block allotted to teach:</a:t>
            </a:r>
          </a:p>
          <a:p>
            <a:endParaRPr lang="en-US" dirty="0"/>
          </a:p>
          <a:p>
            <a:r>
              <a:rPr lang="en-US" dirty="0"/>
              <a:t>Minutes in a block:</a:t>
            </a:r>
          </a:p>
          <a:p>
            <a:r>
              <a:rPr lang="en-US" b="1" dirty="0"/>
              <a:t>Micro Lessons</a:t>
            </a:r>
          </a:p>
          <a:p>
            <a:endParaRPr lang="en-US" b="1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899450E2-4820-70CF-6C66-2074A50558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3362277"/>
              </p:ext>
            </p:extLst>
          </p:nvPr>
        </p:nvGraphicFramePr>
        <p:xfrm>
          <a:off x="502276" y="2391490"/>
          <a:ext cx="5470469" cy="396342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16702">
                  <a:extLst>
                    <a:ext uri="{9D8B030D-6E8A-4147-A177-3AD203B41FA5}">
                      <a16:colId xmlns:a16="http://schemas.microsoft.com/office/drawing/2014/main" val="4148128826"/>
                    </a:ext>
                  </a:extLst>
                </a:gridCol>
                <a:gridCol w="1566017">
                  <a:extLst>
                    <a:ext uri="{9D8B030D-6E8A-4147-A177-3AD203B41FA5}">
                      <a16:colId xmlns:a16="http://schemas.microsoft.com/office/drawing/2014/main" val="2974733432"/>
                    </a:ext>
                  </a:extLst>
                </a:gridCol>
                <a:gridCol w="3387750">
                  <a:extLst>
                    <a:ext uri="{9D8B030D-6E8A-4147-A177-3AD203B41FA5}">
                      <a16:colId xmlns:a16="http://schemas.microsoft.com/office/drawing/2014/main" val="3093430100"/>
                    </a:ext>
                  </a:extLst>
                </a:gridCol>
              </a:tblGrid>
              <a:tr h="445435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latin typeface="+mn-lt"/>
                        </a:rPr>
                        <a:t>#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latin typeface="+mn-lt"/>
                        </a:rPr>
                        <a:t>Micro Idea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latin typeface="+mn-lt"/>
                        </a:rPr>
                        <a:t>Micro goals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9178589"/>
                  </a:ext>
                </a:extLst>
              </a:tr>
              <a:tr h="586332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+mn-lt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CA" sz="1400" kern="100" dirty="0">
                        <a:solidFill>
                          <a:srgbClr val="000000"/>
                        </a:solidFill>
                        <a:effectLst/>
                        <a:latin typeface="+mn-lt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CA" sz="1400" kern="100" dirty="0">
                        <a:solidFill>
                          <a:srgbClr val="000000"/>
                        </a:solidFill>
                        <a:effectLst/>
                        <a:latin typeface="+mn-lt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61094628"/>
                  </a:ext>
                </a:extLst>
              </a:tr>
              <a:tr h="586332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+mn-lt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  <a:tabLst>
                          <a:tab pos="680085" algn="ctr"/>
                        </a:tabLst>
                      </a:pPr>
                      <a:endParaRPr lang="en-CA" sz="1400" kern="100" dirty="0">
                        <a:solidFill>
                          <a:srgbClr val="000000"/>
                        </a:solidFill>
                        <a:effectLst/>
                        <a:latin typeface="+mn-lt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  <a:tabLst>
                          <a:tab pos="680085" algn="ctr"/>
                        </a:tabLst>
                      </a:pPr>
                      <a:endParaRPr lang="en-CA" sz="1400" kern="100" dirty="0">
                        <a:solidFill>
                          <a:srgbClr val="000000"/>
                        </a:solidFill>
                        <a:effectLst/>
                        <a:latin typeface="+mn-lt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12532560"/>
                  </a:ext>
                </a:extLst>
              </a:tr>
              <a:tr h="586332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+mn-lt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CA" sz="1400" kern="100" dirty="0">
                        <a:solidFill>
                          <a:srgbClr val="000000"/>
                        </a:solidFill>
                        <a:effectLst/>
                        <a:latin typeface="+mn-lt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CA" sz="1400" kern="100" dirty="0">
                        <a:solidFill>
                          <a:srgbClr val="000000"/>
                        </a:solidFill>
                        <a:effectLst/>
                        <a:latin typeface="+mn-lt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51725245"/>
                  </a:ext>
                </a:extLst>
              </a:tr>
              <a:tr h="586332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+mn-lt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CA" sz="1400" kern="100" dirty="0">
                        <a:solidFill>
                          <a:srgbClr val="000000"/>
                        </a:solidFill>
                        <a:effectLst/>
                        <a:latin typeface="+mn-lt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CA" sz="1400" kern="100" dirty="0">
                        <a:solidFill>
                          <a:srgbClr val="000000"/>
                        </a:solidFill>
                        <a:effectLst/>
                        <a:latin typeface="+mn-lt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33792590"/>
                  </a:ext>
                </a:extLst>
              </a:tr>
              <a:tr h="586332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+mn-lt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  <a:tabLst>
                          <a:tab pos="680085" algn="ctr"/>
                        </a:tabLst>
                      </a:pPr>
                      <a:endParaRPr lang="en-CA" sz="1400" kern="100" dirty="0">
                        <a:solidFill>
                          <a:srgbClr val="000000"/>
                        </a:solidFill>
                        <a:effectLst/>
                        <a:latin typeface="+mn-lt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  <a:tabLst>
                          <a:tab pos="680085" algn="ctr"/>
                        </a:tabLst>
                      </a:pPr>
                      <a:endParaRPr lang="en-CA" sz="1400" kern="100" dirty="0">
                        <a:solidFill>
                          <a:srgbClr val="000000"/>
                        </a:solidFill>
                        <a:effectLst/>
                        <a:latin typeface="+mn-lt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45457446"/>
                  </a:ext>
                </a:extLst>
              </a:tr>
              <a:tr h="586332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+mn-lt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  <a:tabLst>
                          <a:tab pos="680085" algn="ctr"/>
                        </a:tabLst>
                      </a:pPr>
                      <a:endParaRPr lang="en-CA" sz="1400" kern="100" dirty="0">
                        <a:solidFill>
                          <a:srgbClr val="000000"/>
                        </a:solidFill>
                        <a:effectLst/>
                        <a:latin typeface="+mn-lt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  <a:tabLst>
                          <a:tab pos="680085" algn="ctr"/>
                        </a:tabLst>
                      </a:pPr>
                      <a:endParaRPr lang="en-CA" sz="1400" kern="100" dirty="0">
                        <a:solidFill>
                          <a:srgbClr val="000000"/>
                        </a:solidFill>
                        <a:effectLst/>
                        <a:latin typeface="+mn-lt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11847516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682F02E0-AFCA-9874-F165-0BED0511BF32}"/>
              </a:ext>
            </a:extLst>
          </p:cNvPr>
          <p:cNvSpPr txBox="1"/>
          <p:nvPr/>
        </p:nvSpPr>
        <p:spPr>
          <a:xfrm>
            <a:off x="502276" y="268501"/>
            <a:ext cx="116897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CA" b="1" dirty="0">
                <a:solidFill>
                  <a:schemeClr val="dk1"/>
                </a:solidFill>
              </a:rPr>
              <a:t>Standard:</a:t>
            </a:r>
            <a:endParaRPr lang="en-US" dirty="0">
              <a:solidFill>
                <a:schemeClr val="dk1"/>
              </a:solidFill>
              <a:ea typeface="Roboto Condensed" panose="02000000000000000000" pitchFamily="2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D74EBFA-D979-B987-F156-9B61850E72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6881143"/>
              </p:ext>
            </p:extLst>
          </p:nvPr>
        </p:nvGraphicFramePr>
        <p:xfrm>
          <a:off x="6219255" y="2370618"/>
          <a:ext cx="5470469" cy="398429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82407">
                  <a:extLst>
                    <a:ext uri="{9D8B030D-6E8A-4147-A177-3AD203B41FA5}">
                      <a16:colId xmlns:a16="http://schemas.microsoft.com/office/drawing/2014/main" val="4148128826"/>
                    </a:ext>
                  </a:extLst>
                </a:gridCol>
                <a:gridCol w="1604608">
                  <a:extLst>
                    <a:ext uri="{9D8B030D-6E8A-4147-A177-3AD203B41FA5}">
                      <a16:colId xmlns:a16="http://schemas.microsoft.com/office/drawing/2014/main" val="2974733432"/>
                    </a:ext>
                  </a:extLst>
                </a:gridCol>
                <a:gridCol w="3383454">
                  <a:extLst>
                    <a:ext uri="{9D8B030D-6E8A-4147-A177-3AD203B41FA5}">
                      <a16:colId xmlns:a16="http://schemas.microsoft.com/office/drawing/2014/main" val="3093430100"/>
                    </a:ext>
                  </a:extLst>
                </a:gridCol>
              </a:tblGrid>
              <a:tr h="39801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latin typeface="+mn-lt"/>
                        </a:rPr>
                        <a:t>#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latin typeface="+mn-lt"/>
                        </a:rPr>
                        <a:t>Micro Idea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latin typeface="+mn-lt"/>
                        </a:rPr>
                        <a:t>Micro goals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9178589"/>
                  </a:ext>
                </a:extLst>
              </a:tr>
              <a:tr h="597714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+mn-lt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CA" sz="1400" kern="100" dirty="0">
                        <a:solidFill>
                          <a:srgbClr val="000000"/>
                        </a:solidFill>
                        <a:effectLst/>
                        <a:latin typeface="+mn-lt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CA" sz="1400" kern="100" dirty="0">
                        <a:solidFill>
                          <a:srgbClr val="000000"/>
                        </a:solidFill>
                        <a:effectLst/>
                        <a:latin typeface="+mn-lt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61094628"/>
                  </a:ext>
                </a:extLst>
              </a:tr>
              <a:tr h="597714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+mn-lt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  <a:tabLst>
                          <a:tab pos="680085" algn="ctr"/>
                        </a:tabLst>
                      </a:pPr>
                      <a:endParaRPr lang="en-CA" sz="1400" kern="100" dirty="0">
                        <a:solidFill>
                          <a:srgbClr val="000000"/>
                        </a:solidFill>
                        <a:effectLst/>
                        <a:latin typeface="+mn-lt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  <a:tabLst>
                          <a:tab pos="680085" algn="ctr"/>
                        </a:tabLst>
                      </a:pPr>
                      <a:endParaRPr lang="en-CA" sz="1400" kern="100" dirty="0">
                        <a:solidFill>
                          <a:srgbClr val="000000"/>
                        </a:solidFill>
                        <a:effectLst/>
                        <a:latin typeface="+mn-lt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12532560"/>
                  </a:ext>
                </a:extLst>
              </a:tr>
              <a:tr h="597714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+mn-lt"/>
                        </a:rPr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CA" sz="1400" kern="100" dirty="0">
                        <a:solidFill>
                          <a:srgbClr val="000000"/>
                        </a:solidFill>
                        <a:effectLst/>
                        <a:latin typeface="+mn-lt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CA" sz="1400" kern="100" dirty="0">
                        <a:solidFill>
                          <a:srgbClr val="000000"/>
                        </a:solidFill>
                        <a:effectLst/>
                        <a:latin typeface="+mn-lt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51725245"/>
                  </a:ext>
                </a:extLst>
              </a:tr>
              <a:tr h="597714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+mn-lt"/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CA" sz="1400" kern="100" dirty="0">
                        <a:solidFill>
                          <a:srgbClr val="000000"/>
                        </a:solidFill>
                        <a:effectLst/>
                        <a:latin typeface="+mn-lt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CA" sz="1400" kern="100" dirty="0">
                        <a:solidFill>
                          <a:srgbClr val="000000"/>
                        </a:solidFill>
                        <a:effectLst/>
                        <a:latin typeface="+mn-lt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33792590"/>
                  </a:ext>
                </a:extLst>
              </a:tr>
              <a:tr h="597714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+mn-lt"/>
                        </a:rPr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  <a:tabLst>
                          <a:tab pos="680085" algn="ctr"/>
                        </a:tabLst>
                      </a:pPr>
                      <a:endParaRPr lang="en-CA" sz="1400" kern="100" dirty="0">
                        <a:solidFill>
                          <a:srgbClr val="000000"/>
                        </a:solidFill>
                        <a:effectLst/>
                        <a:latin typeface="+mn-lt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  <a:tabLst>
                          <a:tab pos="680085" algn="ctr"/>
                        </a:tabLst>
                      </a:pPr>
                      <a:endParaRPr lang="en-CA" sz="1400" kern="100" dirty="0">
                        <a:solidFill>
                          <a:srgbClr val="000000"/>
                        </a:solidFill>
                        <a:effectLst/>
                        <a:latin typeface="+mn-lt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45457446"/>
                  </a:ext>
                </a:extLst>
              </a:tr>
              <a:tr h="597714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+mn-lt"/>
                        </a:rPr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  <a:tabLst>
                          <a:tab pos="680085" algn="ctr"/>
                        </a:tabLst>
                      </a:pPr>
                      <a:endParaRPr lang="en-CA" sz="1400" kern="100" dirty="0">
                        <a:solidFill>
                          <a:srgbClr val="000000"/>
                        </a:solidFill>
                        <a:effectLst/>
                        <a:latin typeface="+mn-lt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  <a:tabLst>
                          <a:tab pos="680085" algn="ctr"/>
                        </a:tabLst>
                      </a:pPr>
                      <a:endParaRPr lang="en-CA" sz="1400" kern="100" dirty="0">
                        <a:solidFill>
                          <a:srgbClr val="000000"/>
                        </a:solidFill>
                        <a:effectLst/>
                        <a:latin typeface="+mn-lt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11847516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257EDA65-1897-8D2E-98F0-FF287B38F4A0}"/>
              </a:ext>
            </a:extLst>
          </p:cNvPr>
          <p:cNvSpPr txBox="1"/>
          <p:nvPr/>
        </p:nvSpPr>
        <p:spPr>
          <a:xfrm>
            <a:off x="99181" y="6488668"/>
            <a:ext cx="12165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Micro Learning Bursts Planning Template					</a:t>
            </a:r>
            <a:r>
              <a:rPr lang="en-US"/>
              <a:t>	         Dr</a:t>
            </a:r>
            <a:r>
              <a:rPr lang="en-US" dirty="0"/>
              <a:t>. Shelley Moore, 2026</a:t>
            </a:r>
          </a:p>
        </p:txBody>
      </p:sp>
    </p:spTree>
    <p:extLst>
      <p:ext uri="{BB962C8B-B14F-4D97-AF65-F5344CB8AC3E}">
        <p14:creationId xmlns:p14="http://schemas.microsoft.com/office/powerpoint/2010/main" val="3115252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106</Words>
  <Application>Microsoft Macintosh PowerPoint</Application>
  <PresentationFormat>Widescreen</PresentationFormat>
  <Paragraphs>28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Roboto Condensed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Shelley Moore</dc:creator>
  <cp:lastModifiedBy>Shelley Moore</cp:lastModifiedBy>
  <cp:revision>2</cp:revision>
  <dcterms:created xsi:type="dcterms:W3CDTF">2026-05-20T01:04:38Z</dcterms:created>
  <dcterms:modified xsi:type="dcterms:W3CDTF">2026-05-20T01:06:50Z</dcterms:modified>
</cp:coreProperties>
</file>