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5056" r:id="rId2"/>
    <p:sldId id="5067" r:id="rId3"/>
    <p:sldId id="5087" r:id="rId4"/>
    <p:sldId id="440" r:id="rId5"/>
    <p:sldId id="5084" r:id="rId6"/>
    <p:sldId id="50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7"/>
    <p:restoredTop sz="94653"/>
  </p:normalViewPr>
  <p:slideViewPr>
    <p:cSldViewPr snapToGrid="0">
      <p:cViewPr varScale="1">
        <p:scale>
          <a:sx n="100" d="100"/>
          <a:sy n="100" d="100"/>
        </p:scale>
        <p:origin x="98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7E0BF-A599-9640-B237-B19E821B0B34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42A4E4-90B6-534E-B16D-D5812E054A95}">
      <dgm:prSet phldrT="[Text]"/>
      <dgm:spPr>
        <a:solidFill>
          <a:schemeClr val="tx2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CURRICULUM &amp; ASSESSMENT DESIGN</a:t>
          </a:r>
        </a:p>
      </dgm:t>
    </dgm:pt>
    <dgm:pt modelId="{ECD6FC48-C28D-E944-844F-3FC95714ED03}" type="parTrans" cxnId="{70D847F3-77EF-E34C-A3CC-B47129834A8A}">
      <dgm:prSet/>
      <dgm:spPr/>
      <dgm:t>
        <a:bodyPr/>
        <a:lstStyle/>
        <a:p>
          <a:endParaRPr lang="en-US"/>
        </a:p>
      </dgm:t>
    </dgm:pt>
    <dgm:pt modelId="{64EC2076-BE3E-764B-B671-16F3E43E4D6F}" type="sibTrans" cxnId="{70D847F3-77EF-E34C-A3CC-B47129834A8A}">
      <dgm:prSet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DM Sans" pitchFamily="2" charset="77"/>
            </a:rPr>
            <a:t>Adjustable Assessment</a:t>
          </a:r>
          <a:endParaRPr lang="en-US" sz="1300" dirty="0">
            <a:latin typeface="DM Sans" pitchFamily="2" charset="77"/>
          </a:endParaRPr>
        </a:p>
      </dgm:t>
    </dgm:pt>
    <dgm:pt modelId="{8B32BCC3-894C-274D-8107-21434551707C}">
      <dgm:prSet phldrT="[Text]"/>
      <dgm:spPr>
        <a:solidFill>
          <a:srgbClr val="00364F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INSTRUCTIONAL DESIGN</a:t>
          </a:r>
        </a:p>
      </dgm:t>
    </dgm:pt>
    <dgm:pt modelId="{FF4F2179-E9A7-6F4C-847C-1949B6027C14}" type="parTrans" cxnId="{7A57F927-3678-5B4B-BECB-BD6BB085787B}">
      <dgm:prSet/>
      <dgm:spPr/>
      <dgm:t>
        <a:bodyPr/>
        <a:lstStyle/>
        <a:p>
          <a:endParaRPr lang="en-US"/>
        </a:p>
      </dgm:t>
    </dgm:pt>
    <dgm:pt modelId="{82951CDC-7B2B-4D49-9C04-1358AD6903DD}" type="sibTrans" cxnId="{7A57F927-3678-5B4B-BECB-BD6BB085787B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DM Sans" pitchFamily="2" charset="77"/>
            </a:rPr>
            <a:t>Adjustable Supports &amp; Strategies</a:t>
          </a:r>
        </a:p>
      </dgm:t>
    </dgm:pt>
    <dgm:pt modelId="{1669AED7-7D2A-C441-AC6B-8FEA6FBE2AEB}">
      <dgm:prSet phldrT="[Text]"/>
      <dgm:spPr>
        <a:solidFill>
          <a:srgbClr val="00364F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NEEDS BASED DESIGN</a:t>
          </a:r>
        </a:p>
      </dgm:t>
    </dgm:pt>
    <dgm:pt modelId="{210D23EA-C744-4446-829C-9992068106B5}" type="parTrans" cxnId="{FA75134C-F3B2-6246-9062-6B71FF79363B}">
      <dgm:prSet/>
      <dgm:spPr/>
      <dgm:t>
        <a:bodyPr/>
        <a:lstStyle/>
        <a:p>
          <a:endParaRPr lang="en-US"/>
        </a:p>
      </dgm:t>
    </dgm:pt>
    <dgm:pt modelId="{1A1E3777-AF5C-D94F-8BED-9977066B075E}" type="sibTrans" cxnId="{FA75134C-F3B2-6246-9062-6B71FF79363B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DM Sans" pitchFamily="2" charset="77"/>
            </a:rPr>
            <a:t>Adjustable Curriculum</a:t>
          </a:r>
        </a:p>
      </dgm:t>
    </dgm:pt>
    <dgm:pt modelId="{A9F9CBEB-ADF6-6A44-A8E2-DBB3C256B2CF}" type="pres">
      <dgm:prSet presAssocID="{8CA7E0BF-A599-9640-B237-B19E821B0B34}" presName="Name0" presStyleCnt="0">
        <dgm:presLayoutVars>
          <dgm:dir/>
          <dgm:resizeHandles val="exact"/>
        </dgm:presLayoutVars>
      </dgm:prSet>
      <dgm:spPr/>
    </dgm:pt>
    <dgm:pt modelId="{5F7862F0-2E3C-E349-BF3E-65E3C3D9142C}" type="pres">
      <dgm:prSet presAssocID="{4342A4E4-90B6-534E-B16D-D5812E054A95}" presName="node" presStyleLbl="node1" presStyleIdx="0" presStyleCnt="3">
        <dgm:presLayoutVars>
          <dgm:bulletEnabled val="1"/>
        </dgm:presLayoutVars>
      </dgm:prSet>
      <dgm:spPr/>
    </dgm:pt>
    <dgm:pt modelId="{E79DBC98-ADF6-634F-BD08-90B0CCC64920}" type="pres">
      <dgm:prSet presAssocID="{64EC2076-BE3E-764B-B671-16F3E43E4D6F}" presName="sibTrans" presStyleLbl="sibTrans2D1" presStyleIdx="0" presStyleCnt="3"/>
      <dgm:spPr/>
    </dgm:pt>
    <dgm:pt modelId="{F0AE4911-53D3-2149-A287-A82EEA7E6A50}" type="pres">
      <dgm:prSet presAssocID="{64EC2076-BE3E-764B-B671-16F3E43E4D6F}" presName="connectorText" presStyleLbl="sibTrans2D1" presStyleIdx="0" presStyleCnt="3"/>
      <dgm:spPr/>
    </dgm:pt>
    <dgm:pt modelId="{4846F3C3-75F3-D249-8624-6648813FEDCC}" type="pres">
      <dgm:prSet presAssocID="{8B32BCC3-894C-274D-8107-21434551707C}" presName="node" presStyleLbl="node1" presStyleIdx="1" presStyleCnt="3" custRadScaleRad="136256" custRadScaleInc="-12713">
        <dgm:presLayoutVars>
          <dgm:bulletEnabled val="1"/>
        </dgm:presLayoutVars>
      </dgm:prSet>
      <dgm:spPr/>
    </dgm:pt>
    <dgm:pt modelId="{65C230BB-3F9A-2046-916A-40FB69136FF6}" type="pres">
      <dgm:prSet presAssocID="{82951CDC-7B2B-4D49-9C04-1358AD6903DD}" presName="sibTrans" presStyleLbl="sibTrans2D1" presStyleIdx="1" presStyleCnt="3"/>
      <dgm:spPr/>
    </dgm:pt>
    <dgm:pt modelId="{A5598E28-A400-5444-926A-21F952434EEC}" type="pres">
      <dgm:prSet presAssocID="{82951CDC-7B2B-4D49-9C04-1358AD6903DD}" presName="connectorText" presStyleLbl="sibTrans2D1" presStyleIdx="1" presStyleCnt="3"/>
      <dgm:spPr/>
    </dgm:pt>
    <dgm:pt modelId="{2F005D80-711D-9246-BA3C-624EC6BE4A6F}" type="pres">
      <dgm:prSet presAssocID="{1669AED7-7D2A-C441-AC6B-8FEA6FBE2AEB}" presName="node" presStyleLbl="node1" presStyleIdx="2" presStyleCnt="3" custRadScaleRad="138402" custRadScaleInc="13321">
        <dgm:presLayoutVars>
          <dgm:bulletEnabled val="1"/>
        </dgm:presLayoutVars>
      </dgm:prSet>
      <dgm:spPr/>
    </dgm:pt>
    <dgm:pt modelId="{6916A2A2-7C1D-DB4F-AE67-59B420842838}" type="pres">
      <dgm:prSet presAssocID="{1A1E3777-AF5C-D94F-8BED-9977066B075E}" presName="sibTrans" presStyleLbl="sibTrans2D1" presStyleIdx="2" presStyleCnt="3"/>
      <dgm:spPr/>
    </dgm:pt>
    <dgm:pt modelId="{ABE686FF-4EF5-EC49-9217-46A8937EFC41}" type="pres">
      <dgm:prSet presAssocID="{1A1E3777-AF5C-D94F-8BED-9977066B075E}" presName="connectorText" presStyleLbl="sibTrans2D1" presStyleIdx="2" presStyleCnt="3"/>
      <dgm:spPr/>
    </dgm:pt>
  </dgm:ptLst>
  <dgm:cxnLst>
    <dgm:cxn modelId="{8FFD1B24-0295-9642-9273-956EAA3F55FA}" type="presOf" srcId="{82951CDC-7B2B-4D49-9C04-1358AD6903DD}" destId="{65C230BB-3F9A-2046-916A-40FB69136FF6}" srcOrd="0" destOrd="0" presId="urn:microsoft.com/office/officeart/2005/8/layout/cycle7"/>
    <dgm:cxn modelId="{7A57F927-3678-5B4B-BECB-BD6BB085787B}" srcId="{8CA7E0BF-A599-9640-B237-B19E821B0B34}" destId="{8B32BCC3-894C-274D-8107-21434551707C}" srcOrd="1" destOrd="0" parTransId="{FF4F2179-E9A7-6F4C-847C-1949B6027C14}" sibTransId="{82951CDC-7B2B-4D49-9C04-1358AD6903DD}"/>
    <dgm:cxn modelId="{DA4CAA3B-4BE0-D64A-AA26-5F5CF19E2B3C}" type="presOf" srcId="{64EC2076-BE3E-764B-B671-16F3E43E4D6F}" destId="{E79DBC98-ADF6-634F-BD08-90B0CCC64920}" srcOrd="0" destOrd="0" presId="urn:microsoft.com/office/officeart/2005/8/layout/cycle7"/>
    <dgm:cxn modelId="{9AC22548-1B3E-EF41-AB3F-775875A2E698}" type="presOf" srcId="{1A1E3777-AF5C-D94F-8BED-9977066B075E}" destId="{ABE686FF-4EF5-EC49-9217-46A8937EFC41}" srcOrd="1" destOrd="0" presId="urn:microsoft.com/office/officeart/2005/8/layout/cycle7"/>
    <dgm:cxn modelId="{FA75134C-F3B2-6246-9062-6B71FF79363B}" srcId="{8CA7E0BF-A599-9640-B237-B19E821B0B34}" destId="{1669AED7-7D2A-C441-AC6B-8FEA6FBE2AEB}" srcOrd="2" destOrd="0" parTransId="{210D23EA-C744-4446-829C-9992068106B5}" sibTransId="{1A1E3777-AF5C-D94F-8BED-9977066B075E}"/>
    <dgm:cxn modelId="{18478A62-E0E0-8E46-8F65-4E18D8B0B8AE}" type="presOf" srcId="{64EC2076-BE3E-764B-B671-16F3E43E4D6F}" destId="{F0AE4911-53D3-2149-A287-A82EEA7E6A50}" srcOrd="1" destOrd="0" presId="urn:microsoft.com/office/officeart/2005/8/layout/cycle7"/>
    <dgm:cxn modelId="{28D68D6B-E170-5B48-89D1-1DE49603332D}" type="presOf" srcId="{1A1E3777-AF5C-D94F-8BED-9977066B075E}" destId="{6916A2A2-7C1D-DB4F-AE67-59B420842838}" srcOrd="0" destOrd="0" presId="urn:microsoft.com/office/officeart/2005/8/layout/cycle7"/>
    <dgm:cxn modelId="{7FD1788F-1D35-EA49-AB41-D67CD21DC50F}" type="presOf" srcId="{8CA7E0BF-A599-9640-B237-B19E821B0B34}" destId="{A9F9CBEB-ADF6-6A44-A8E2-DBB3C256B2CF}" srcOrd="0" destOrd="0" presId="urn:microsoft.com/office/officeart/2005/8/layout/cycle7"/>
    <dgm:cxn modelId="{5B7CBFBC-EB0C-A547-948C-A54FE5186034}" type="presOf" srcId="{8B32BCC3-894C-274D-8107-21434551707C}" destId="{4846F3C3-75F3-D249-8624-6648813FEDCC}" srcOrd="0" destOrd="0" presId="urn:microsoft.com/office/officeart/2005/8/layout/cycle7"/>
    <dgm:cxn modelId="{A43C2CBE-E692-414E-AF02-0E914C91470D}" type="presOf" srcId="{82951CDC-7B2B-4D49-9C04-1358AD6903DD}" destId="{A5598E28-A400-5444-926A-21F952434EEC}" srcOrd="1" destOrd="0" presId="urn:microsoft.com/office/officeart/2005/8/layout/cycle7"/>
    <dgm:cxn modelId="{4EC248C7-16C2-6049-B2CE-6228C5DE834E}" type="presOf" srcId="{1669AED7-7D2A-C441-AC6B-8FEA6FBE2AEB}" destId="{2F005D80-711D-9246-BA3C-624EC6BE4A6F}" srcOrd="0" destOrd="0" presId="urn:microsoft.com/office/officeart/2005/8/layout/cycle7"/>
    <dgm:cxn modelId="{6626F1CF-C64C-744F-94EC-D03EC7D3678B}" type="presOf" srcId="{4342A4E4-90B6-534E-B16D-D5812E054A95}" destId="{5F7862F0-2E3C-E349-BF3E-65E3C3D9142C}" srcOrd="0" destOrd="0" presId="urn:microsoft.com/office/officeart/2005/8/layout/cycle7"/>
    <dgm:cxn modelId="{70D847F3-77EF-E34C-A3CC-B47129834A8A}" srcId="{8CA7E0BF-A599-9640-B237-B19E821B0B34}" destId="{4342A4E4-90B6-534E-B16D-D5812E054A95}" srcOrd="0" destOrd="0" parTransId="{ECD6FC48-C28D-E944-844F-3FC95714ED03}" sibTransId="{64EC2076-BE3E-764B-B671-16F3E43E4D6F}"/>
    <dgm:cxn modelId="{2ADF8A5F-9FC2-3E4B-9DA7-403D4E44F204}" type="presParOf" srcId="{A9F9CBEB-ADF6-6A44-A8E2-DBB3C256B2CF}" destId="{5F7862F0-2E3C-E349-BF3E-65E3C3D9142C}" srcOrd="0" destOrd="0" presId="urn:microsoft.com/office/officeart/2005/8/layout/cycle7"/>
    <dgm:cxn modelId="{0AC2552A-8FBD-D348-BFDE-55BC21910D09}" type="presParOf" srcId="{A9F9CBEB-ADF6-6A44-A8E2-DBB3C256B2CF}" destId="{E79DBC98-ADF6-634F-BD08-90B0CCC64920}" srcOrd="1" destOrd="0" presId="urn:microsoft.com/office/officeart/2005/8/layout/cycle7"/>
    <dgm:cxn modelId="{5AD162CF-128A-0347-858E-FCCF1B8C2897}" type="presParOf" srcId="{E79DBC98-ADF6-634F-BD08-90B0CCC64920}" destId="{F0AE4911-53D3-2149-A287-A82EEA7E6A50}" srcOrd="0" destOrd="0" presId="urn:microsoft.com/office/officeart/2005/8/layout/cycle7"/>
    <dgm:cxn modelId="{8C5CE7B6-706D-774D-93A1-8CD257181221}" type="presParOf" srcId="{A9F9CBEB-ADF6-6A44-A8E2-DBB3C256B2CF}" destId="{4846F3C3-75F3-D249-8624-6648813FEDCC}" srcOrd="2" destOrd="0" presId="urn:microsoft.com/office/officeart/2005/8/layout/cycle7"/>
    <dgm:cxn modelId="{28DF26BD-DC9C-1D4D-8A67-FDFA6D7DCCA4}" type="presParOf" srcId="{A9F9CBEB-ADF6-6A44-A8E2-DBB3C256B2CF}" destId="{65C230BB-3F9A-2046-916A-40FB69136FF6}" srcOrd="3" destOrd="0" presId="urn:microsoft.com/office/officeart/2005/8/layout/cycle7"/>
    <dgm:cxn modelId="{296AD720-79DB-8940-95FF-96BFDB924772}" type="presParOf" srcId="{65C230BB-3F9A-2046-916A-40FB69136FF6}" destId="{A5598E28-A400-5444-926A-21F952434EEC}" srcOrd="0" destOrd="0" presId="urn:microsoft.com/office/officeart/2005/8/layout/cycle7"/>
    <dgm:cxn modelId="{318713A2-6BBB-EF4C-AC2C-800C99A1AE04}" type="presParOf" srcId="{A9F9CBEB-ADF6-6A44-A8E2-DBB3C256B2CF}" destId="{2F005D80-711D-9246-BA3C-624EC6BE4A6F}" srcOrd="4" destOrd="0" presId="urn:microsoft.com/office/officeart/2005/8/layout/cycle7"/>
    <dgm:cxn modelId="{4345CF82-FAE8-4C4E-AC69-7057E1189528}" type="presParOf" srcId="{A9F9CBEB-ADF6-6A44-A8E2-DBB3C256B2CF}" destId="{6916A2A2-7C1D-DB4F-AE67-59B420842838}" srcOrd="5" destOrd="0" presId="urn:microsoft.com/office/officeart/2005/8/layout/cycle7"/>
    <dgm:cxn modelId="{4C10E95E-8C3A-4E42-A3B9-F134552DA7D3}" type="presParOf" srcId="{6916A2A2-7C1D-DB4F-AE67-59B420842838}" destId="{ABE686FF-4EF5-EC49-9217-46A8937EFC4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862F0-2E3C-E349-BF3E-65E3C3D9142C}">
      <dsp:nvSpPr>
        <dsp:cNvPr id="0" name=""/>
        <dsp:cNvSpPr/>
      </dsp:nvSpPr>
      <dsp:spPr>
        <a:xfrm>
          <a:off x="3571874" y="1001"/>
          <a:ext cx="2609849" cy="1304924"/>
        </a:xfrm>
        <a:prstGeom prst="roundRect">
          <a:avLst>
            <a:gd name="adj" fmla="val 10000"/>
          </a:avLst>
        </a:prstGeom>
        <a:solidFill>
          <a:schemeClr val="tx2">
            <a:lumMod val="50000"/>
            <a:lumOff val="5000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CURRICULUM &amp; ASSESSMENT DESIGN</a:t>
          </a:r>
        </a:p>
      </dsp:txBody>
      <dsp:txXfrm>
        <a:off x="3610094" y="39221"/>
        <a:ext cx="2533409" cy="1228484"/>
      </dsp:txXfrm>
    </dsp:sp>
    <dsp:sp modelId="{E79DBC98-ADF6-634F-BD08-90B0CCC64920}">
      <dsp:nvSpPr>
        <dsp:cNvPr id="0" name=""/>
        <dsp:cNvSpPr/>
      </dsp:nvSpPr>
      <dsp:spPr>
        <a:xfrm rot="2998637">
          <a:off x="5176220" y="2290367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DM Sans" pitchFamily="2" charset="77"/>
            </a:rPr>
            <a:t>Adjustable Assessment</a:t>
          </a:r>
          <a:endParaRPr lang="en-US" sz="1300" kern="1200" dirty="0">
            <a:latin typeface="DM Sans" pitchFamily="2" charset="77"/>
          </a:endParaRPr>
        </a:p>
      </dsp:txBody>
      <dsp:txXfrm>
        <a:off x="5313237" y="2381712"/>
        <a:ext cx="2259931" cy="274033"/>
      </dsp:txXfrm>
    </dsp:sp>
    <dsp:sp modelId="{4846F3C3-75F3-D249-8624-6648813FEDCC}">
      <dsp:nvSpPr>
        <dsp:cNvPr id="0" name=""/>
        <dsp:cNvSpPr/>
      </dsp:nvSpPr>
      <dsp:spPr>
        <a:xfrm>
          <a:off x="6704682" y="3731532"/>
          <a:ext cx="2609849" cy="1304924"/>
        </a:xfrm>
        <a:prstGeom prst="roundRect">
          <a:avLst>
            <a:gd name="adj" fmla="val 10000"/>
          </a:avLst>
        </a:prstGeom>
        <a:solidFill>
          <a:srgbClr val="00364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INSTRUCTIONAL DESIGN</a:t>
          </a:r>
        </a:p>
      </dsp:txBody>
      <dsp:txXfrm>
        <a:off x="6742902" y="3769752"/>
        <a:ext cx="2533409" cy="1228484"/>
      </dsp:txXfrm>
    </dsp:sp>
    <dsp:sp modelId="{65C230BB-3F9A-2046-916A-40FB69136FF6}">
      <dsp:nvSpPr>
        <dsp:cNvPr id="0" name=""/>
        <dsp:cNvSpPr/>
      </dsp:nvSpPr>
      <dsp:spPr>
        <a:xfrm rot="10800000">
          <a:off x="3581009" y="4155632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DM Sans" pitchFamily="2" charset="77"/>
            </a:rPr>
            <a:t>Adjustable Supports &amp; Strategies</a:t>
          </a:r>
        </a:p>
      </dsp:txBody>
      <dsp:txXfrm rot="10800000">
        <a:off x="3718026" y="4246977"/>
        <a:ext cx="2259931" cy="274033"/>
      </dsp:txXfrm>
    </dsp:sp>
    <dsp:sp modelId="{2F005D80-711D-9246-BA3C-624EC6BE4A6F}">
      <dsp:nvSpPr>
        <dsp:cNvPr id="0" name=""/>
        <dsp:cNvSpPr/>
      </dsp:nvSpPr>
      <dsp:spPr>
        <a:xfrm>
          <a:off x="381452" y="3731531"/>
          <a:ext cx="2609849" cy="1304924"/>
        </a:xfrm>
        <a:prstGeom prst="roundRect">
          <a:avLst>
            <a:gd name="adj" fmla="val 10000"/>
          </a:avLst>
        </a:prstGeom>
        <a:solidFill>
          <a:srgbClr val="00364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NEEDS BASED DESIGN</a:t>
          </a:r>
        </a:p>
      </dsp:txBody>
      <dsp:txXfrm>
        <a:off x="419672" y="3769751"/>
        <a:ext cx="2533409" cy="1228484"/>
      </dsp:txXfrm>
    </dsp:sp>
    <dsp:sp modelId="{6916A2A2-7C1D-DB4F-AE67-59B420842838}">
      <dsp:nvSpPr>
        <dsp:cNvPr id="0" name=""/>
        <dsp:cNvSpPr/>
      </dsp:nvSpPr>
      <dsp:spPr>
        <a:xfrm rot="18632263">
          <a:off x="2014605" y="2290367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DM Sans" pitchFamily="2" charset="77"/>
            </a:rPr>
            <a:t>Adjustable Curriculum</a:t>
          </a:r>
        </a:p>
      </dsp:txBody>
      <dsp:txXfrm>
        <a:off x="2151622" y="2381712"/>
        <a:ext cx="2259931" cy="274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9E6BA-DE0A-9244-9686-6D2070B6D27A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F21B4-AC31-0949-8970-4D3D5970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46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8EC23-71FA-A66C-98DF-0B3555A62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ECC01B-92E1-5A79-FB95-A340F00FD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677C67-51E1-040D-2233-59E06D5C4B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157CB-7364-705E-93A9-C8CAB3EDF2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0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E877C-7ED0-4E4F-8A4D-FF6F8C56BB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0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E0FE0-A2D5-3C16-0C61-BC6338D0F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D96D72-BC8A-2C5A-EBF0-5D5A26CDA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7512B-49F8-3297-5521-83C8EF5C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05E10-5B27-4410-05D6-0A21F060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59F34-2662-25D9-3071-25026A8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5428-2913-275E-83FD-450AF381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67474-4B87-C366-CC8C-598B0F335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F4CC0-F142-75CC-FC81-3B354872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7E428-F88B-0111-E5FB-880C8333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B891B-8BDE-80D0-DB70-7E944A73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5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84BE8D-D8E1-2660-FFA7-9F7892696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164FDC-4E54-68A2-55C8-D932496FE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15CF2-B0E5-43A3-21D0-F5341BBEA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2E0B7-2653-EBAD-5C4A-576843BA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AE39E-18B5-FA5D-E7C3-354BA00F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43A9-F16B-F055-59FD-17CB4046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36B8B-AA9D-21E2-ECF0-6C8C34686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43637-43C0-CB83-F63E-72B9870C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A61ED-E85C-7CD3-83A3-36D6C186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E85B8-9EFA-3D8F-F733-77A479B17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6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D88A-F26E-F487-4224-3622B2DB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FD100-35F5-5642-1CB3-D6E056651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4BB71-FFA6-A7FD-CF7C-2D68C8460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D05C-8F15-4803-31BE-C93A2C349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6867-F187-6997-D3A3-5F013CA0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0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61CD1-E5BC-8280-A1CA-81C81C54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5840-4977-D712-FF42-B148DBF09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41E3-A45F-C833-5C17-9624A12CB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37A6C-3064-8D84-2B2B-9D31759B6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92F3D-198E-CF2F-B143-AEAA04726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91793-8EE1-AE60-7CE4-9B388562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1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A3C25-C41C-5C9A-D937-55D21526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C5E6D-E980-6494-88B7-BAF37195E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BCC57-5483-99A4-7FDF-94E182A31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40694D-C86F-126C-D5A2-85C417F48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7CD4D-791B-BF28-1152-C52B15546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3C663E-5BA4-F4E5-66D1-B2C745E9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F78D6-5D62-7EA7-07D9-4F5C3EF0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18FED-E84C-9CF8-C8AD-E4E41F06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5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A359-B5F9-AABE-404A-F3227C8FE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64276-FF0F-68F8-5E9D-FD20C1B8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40B29-189F-53DE-FBA0-63339F97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E4B04-B87E-F023-2430-5B0A9F4A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7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9FEBBD-3393-6E43-FA47-D4A1CC31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81892-7716-8B17-CFB4-178E8E12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EE3F7-08F0-BA9B-EAE6-EDA469D3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4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BC13F-C582-9F7B-9C74-9FD84969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89562-6263-546E-EEAC-93E60DD5E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E8352-B855-2A5B-71A5-C74A71D2D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CDE02-80A5-0F0C-7EFF-B6AB856E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45FCC-E829-9E3B-4311-426F92B85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77A9C-BD02-EDDB-70CF-BB93007F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7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5E651-BAF5-593B-33CE-179C385F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50C919-A8FB-0641-6349-C48E00252A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A1AE8-5657-7DFD-448B-FEE2ABE11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CB38D-9DBD-88FD-758C-660398C0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AD827-C43C-DC9C-7441-AF3B35A3C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A406C-6D49-30F8-7B4D-32E44180A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0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2DA9D-6F64-3A1E-6028-8354B0AAD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CF9CA-5494-2FAD-1C47-5C4B1D57D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7A94-9A72-7446-A9E9-B75E9825B8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3AC7B-B20C-D681-562F-1B67C7277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26BC-35AF-DEEE-6E48-2B49C304D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8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CD70B-753F-9227-BD09-A6E464D95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8845BF-8E65-D512-9741-6C38A4E3F477}"/>
              </a:ext>
            </a:extLst>
          </p:cNvPr>
          <p:cNvSpPr/>
          <p:nvPr/>
        </p:nvSpPr>
        <p:spPr>
          <a:xfrm>
            <a:off x="0" y="1"/>
            <a:ext cx="12192000" cy="1427967"/>
          </a:xfrm>
          <a:prstGeom prst="rect">
            <a:avLst/>
          </a:prstGeom>
          <a:solidFill>
            <a:srgbClr val="00354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33C25-79AA-28C2-AB6F-5DE7D9067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100" y="416098"/>
            <a:ext cx="6858000" cy="7890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Collaborative Coaching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70A2D7-1F00-82C8-6D78-51D1691B6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071" y="1621288"/>
            <a:ext cx="10734015" cy="4820613"/>
          </a:xfrm>
        </p:spPr>
        <p:txBody>
          <a:bodyPr>
            <a:normAutofit/>
          </a:bodyPr>
          <a:lstStyle/>
          <a:p>
            <a:pPr marL="257175" indent="-257175" algn="l">
              <a:buFontTx/>
              <a:buChar char="-"/>
            </a:pPr>
            <a:r>
              <a:rPr lang="en-US" sz="2800" b="1" dirty="0"/>
              <a:t>Guided inclusive planning for a target class</a:t>
            </a:r>
          </a:p>
          <a:p>
            <a:pPr marL="257175" indent="-257175" algn="l">
              <a:buFontTx/>
              <a:buChar char="-"/>
            </a:pPr>
            <a:r>
              <a:rPr lang="en-US" sz="2800" b="1" dirty="0"/>
              <a:t>3 practical co-planning sessions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1: Backwards Design - Goals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2: Backwards Design - Assessment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3: Inclusive Lesson Design</a:t>
            </a:r>
          </a:p>
          <a:p>
            <a:pPr marL="600075" lvl="1" indent="-257175" algn="l">
              <a:buFontTx/>
              <a:buChar char="-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2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1474C-5426-A265-FE10-D506BE804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A349B00-4242-9484-F9B5-7D4001527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9113608"/>
              </p:ext>
            </p:extLst>
          </p:nvPr>
        </p:nvGraphicFramePr>
        <p:xfrm>
          <a:off x="1216185" y="723703"/>
          <a:ext cx="9753600" cy="5036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08B16F3-3538-C0A8-6AA5-985DFEAE6556}"/>
              </a:ext>
            </a:extLst>
          </p:cNvPr>
          <p:cNvSpPr txBox="1"/>
          <p:nvPr/>
        </p:nvSpPr>
        <p:spPr>
          <a:xfrm>
            <a:off x="4500241" y="262038"/>
            <a:ext cx="3185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What grade level curriculum are we using?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are the learning standards?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6C15A9-33D7-BBA4-9F52-F9801C00677C}"/>
              </a:ext>
            </a:extLst>
          </p:cNvPr>
          <p:cNvSpPr txBox="1"/>
          <p:nvPr/>
        </p:nvSpPr>
        <p:spPr>
          <a:xfrm>
            <a:off x="1423853" y="5760160"/>
            <a:ext cx="301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What are the student needs?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barriers are getting in the way?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do student require to navigate needs &amp; barriers?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5FFDD-8DB3-FEAD-558A-8316C63B62E7}"/>
              </a:ext>
            </a:extLst>
          </p:cNvPr>
          <p:cNvSpPr txBox="1"/>
          <p:nvPr/>
        </p:nvSpPr>
        <p:spPr>
          <a:xfrm rot="18635188">
            <a:off x="3141872" y="2961388"/>
            <a:ext cx="2172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challenge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4EE8F1-3EBA-DA42-A0F2-EF0527614683}"/>
              </a:ext>
            </a:extLst>
          </p:cNvPr>
          <p:cNvSpPr txBox="1"/>
          <p:nvPr/>
        </p:nvSpPr>
        <p:spPr>
          <a:xfrm rot="3016650">
            <a:off x="6856202" y="2965727"/>
            <a:ext cx="2149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evidence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A70208-9CAF-445C-7B49-1A430E9B2C78}"/>
              </a:ext>
            </a:extLst>
          </p:cNvPr>
          <p:cNvSpPr txBox="1"/>
          <p:nvPr/>
        </p:nvSpPr>
        <p:spPr>
          <a:xfrm>
            <a:off x="7856702" y="5739292"/>
            <a:ext cx="271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How will students show growth within the learning standard?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How do we know?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CBC795-472F-DC02-73A9-D38C9DB798BE}"/>
              </a:ext>
            </a:extLst>
          </p:cNvPr>
          <p:cNvSpPr txBox="1"/>
          <p:nvPr/>
        </p:nvSpPr>
        <p:spPr>
          <a:xfrm>
            <a:off x="4725813" y="5252452"/>
            <a:ext cx="2720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tools and actions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CF790C-AADC-A8DB-DA08-F4A455774CC8}"/>
              </a:ext>
            </a:extLst>
          </p:cNvPr>
          <p:cNvSpPr txBox="1"/>
          <p:nvPr/>
        </p:nvSpPr>
        <p:spPr>
          <a:xfrm>
            <a:off x="4882194" y="3848069"/>
            <a:ext cx="2382383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dirty="0">
                <a:latin typeface="DM Sans" pitchFamily="2" charset="77"/>
              </a:rPr>
              <a:t>Who are the pilots?</a:t>
            </a:r>
          </a:p>
          <a:p>
            <a:pPr algn="ctr"/>
            <a:r>
              <a:rPr lang="en-US" sz="1350" dirty="0">
                <a:latin typeface="DM Sans" pitchFamily="2" charset="77"/>
              </a:rPr>
              <a:t>What are their dimensions?</a:t>
            </a:r>
          </a:p>
          <a:p>
            <a:pPr algn="ctr"/>
            <a:r>
              <a:rPr lang="en-US" sz="1350" dirty="0">
                <a:latin typeface="DM Sans" pitchFamily="2" charset="77"/>
              </a:rPr>
              <a:t>Where is their agency?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93C8BC-3C7F-1B31-A11B-BC6D2D01F68C}"/>
              </a:ext>
            </a:extLst>
          </p:cNvPr>
          <p:cNvSpPr/>
          <p:nvPr/>
        </p:nvSpPr>
        <p:spPr>
          <a:xfrm>
            <a:off x="4756096" y="3080889"/>
            <a:ext cx="27681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Naughty dogs Script" pitchFamily="2" charset="0"/>
                <a:ea typeface="Naughty dogs Script" pitchFamily="2" charset="0"/>
              </a:rPr>
              <a:t>Students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8C5088-3A00-89C7-4FDC-7BFAF5013D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69785" y="6134297"/>
            <a:ext cx="1154057" cy="76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9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03F43-3EF5-7925-EB41-6C2126A34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0B7A651-8199-6DD9-C4A0-35469D69F138}"/>
              </a:ext>
            </a:extLst>
          </p:cNvPr>
          <p:cNvSpPr/>
          <p:nvPr/>
        </p:nvSpPr>
        <p:spPr>
          <a:xfrm>
            <a:off x="3417465" y="2478064"/>
            <a:ext cx="208539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Activity/Task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F4490C6-E130-4539-F144-D18A544DADF6}"/>
              </a:ext>
            </a:extLst>
          </p:cNvPr>
          <p:cNvSpPr/>
          <p:nvPr/>
        </p:nvSpPr>
        <p:spPr>
          <a:xfrm>
            <a:off x="3417465" y="4719008"/>
            <a:ext cx="2085392" cy="685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Grade Level Goals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F0752FF-ED34-660B-55CB-A6810EF2EA26}"/>
              </a:ext>
            </a:extLst>
          </p:cNvPr>
          <p:cNvSpPr/>
          <p:nvPr/>
        </p:nvSpPr>
        <p:spPr>
          <a:xfrm>
            <a:off x="7030747" y="2164321"/>
            <a:ext cx="1664921" cy="3429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Grade Level Goals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A112806-DE7F-E70B-1B0F-4FD6B49233A7}"/>
              </a:ext>
            </a:extLst>
          </p:cNvPr>
          <p:cNvSpPr/>
          <p:nvPr/>
        </p:nvSpPr>
        <p:spPr>
          <a:xfrm>
            <a:off x="7030747" y="2650679"/>
            <a:ext cx="1664921" cy="3429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Adapted Goals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27148AC-DD40-A171-7F5A-EC200F1B593E}"/>
              </a:ext>
            </a:extLst>
          </p:cNvPr>
          <p:cNvSpPr/>
          <p:nvPr/>
        </p:nvSpPr>
        <p:spPr>
          <a:xfrm>
            <a:off x="7030744" y="3137037"/>
            <a:ext cx="1664922" cy="3429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Modified Goals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AF0BE96-C083-8AC1-36B2-EBD857211229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 flipV="1">
            <a:off x="5502857" y="2335772"/>
            <a:ext cx="1527888" cy="4851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6C3097E-1537-1DD7-FA5E-4A3AF52211C2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>
            <a:off x="5502857" y="2820966"/>
            <a:ext cx="1527888" cy="11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2D4F84-0841-FC5C-41FB-7188F11FAB0F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>
            <a:off x="5502859" y="2820965"/>
            <a:ext cx="1527887" cy="4875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551E7FB-E504-B71C-D5C2-AD1F68793E48}"/>
              </a:ext>
            </a:extLst>
          </p:cNvPr>
          <p:cNvSpPr/>
          <p:nvPr/>
        </p:nvSpPr>
        <p:spPr>
          <a:xfrm>
            <a:off x="7030747" y="4432093"/>
            <a:ext cx="1664921" cy="3429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Activity 1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C000B99C-E806-D9FC-9850-0CE2AE20DB9F}"/>
              </a:ext>
            </a:extLst>
          </p:cNvPr>
          <p:cNvSpPr/>
          <p:nvPr/>
        </p:nvSpPr>
        <p:spPr>
          <a:xfrm>
            <a:off x="7030747" y="4918450"/>
            <a:ext cx="1664921" cy="3429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Activity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8DCBA33A-4BBA-3FEE-C268-8D53CE852E0E}"/>
              </a:ext>
            </a:extLst>
          </p:cNvPr>
          <p:cNvSpPr/>
          <p:nvPr/>
        </p:nvSpPr>
        <p:spPr>
          <a:xfrm>
            <a:off x="7030746" y="5404808"/>
            <a:ext cx="1664921" cy="3429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Activity 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3F63667-20BC-077F-65F5-DA2E6ED519FA}"/>
              </a:ext>
            </a:extLst>
          </p:cNvPr>
          <p:cNvCxnSpPr/>
          <p:nvPr/>
        </p:nvCxnSpPr>
        <p:spPr>
          <a:xfrm flipV="1">
            <a:off x="5502859" y="4603544"/>
            <a:ext cx="1527887" cy="4851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4921D57-0DEF-19E9-CE67-2443187292AF}"/>
              </a:ext>
            </a:extLst>
          </p:cNvPr>
          <p:cNvCxnSpPr/>
          <p:nvPr/>
        </p:nvCxnSpPr>
        <p:spPr>
          <a:xfrm>
            <a:off x="5502858" y="5088736"/>
            <a:ext cx="1527887" cy="4875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65D9D0D-B104-32EE-547E-A32E5DD19AF8}"/>
              </a:ext>
            </a:extLst>
          </p:cNvPr>
          <p:cNvCxnSpPr/>
          <p:nvPr/>
        </p:nvCxnSpPr>
        <p:spPr>
          <a:xfrm>
            <a:off x="5502859" y="5088738"/>
            <a:ext cx="1527887" cy="11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itle 1">
            <a:extLst>
              <a:ext uri="{FF2B5EF4-FFF2-40B4-BE49-F238E27FC236}">
                <a16:creationId xmlns:a16="http://schemas.microsoft.com/office/drawing/2014/main" id="{A9818721-B32A-BA04-2FB5-343D43FC0446}"/>
              </a:ext>
            </a:extLst>
          </p:cNvPr>
          <p:cNvSpPr txBox="1">
            <a:spLocks/>
          </p:cNvSpPr>
          <p:nvPr/>
        </p:nvSpPr>
        <p:spPr>
          <a:xfrm>
            <a:off x="2501900" y="1356510"/>
            <a:ext cx="3429000" cy="375020"/>
          </a:xfrm>
          <a:prstGeom prst="rect">
            <a:avLst/>
          </a:prstGeom>
          <a:solidFill>
            <a:srgbClr val="00364F"/>
          </a:solidFill>
        </p:spPr>
        <p:txBody>
          <a:bodyPr vert="horz" lIns="891540" tIns="34290" rIns="205740" bIns="3429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 dirty="0"/>
              <a:t>Forward Design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8300770-901C-2301-627E-B3F5FC7F48E9}"/>
              </a:ext>
            </a:extLst>
          </p:cNvPr>
          <p:cNvSpPr/>
          <p:nvPr/>
        </p:nvSpPr>
        <p:spPr>
          <a:xfrm>
            <a:off x="3604641" y="2088394"/>
            <a:ext cx="152298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/>
              <a:t>Same for Everyone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7937A-D463-43BD-D21E-DDBB084B4190}"/>
              </a:ext>
            </a:extLst>
          </p:cNvPr>
          <p:cNvSpPr/>
          <p:nvPr/>
        </p:nvSpPr>
        <p:spPr>
          <a:xfrm>
            <a:off x="3604641" y="4362380"/>
            <a:ext cx="152298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/>
              <a:t>Same for Everyone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EB7DB9-E85F-D8C2-318A-2726266625A4}"/>
              </a:ext>
            </a:extLst>
          </p:cNvPr>
          <p:cNvSpPr/>
          <p:nvPr/>
        </p:nvSpPr>
        <p:spPr>
          <a:xfrm>
            <a:off x="7291005" y="1663232"/>
            <a:ext cx="11891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/>
              <a:t>Differentiated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EC976D-D5A1-8845-43BC-8D54BA8F4361}"/>
              </a:ext>
            </a:extLst>
          </p:cNvPr>
          <p:cNvSpPr/>
          <p:nvPr/>
        </p:nvSpPr>
        <p:spPr>
          <a:xfrm>
            <a:off x="7291004" y="3931004"/>
            <a:ext cx="1189108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/>
              <a:t>Differentiated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94F53D9F-BCA5-9FBD-3AA4-DC116DD92184}"/>
              </a:ext>
            </a:extLst>
          </p:cNvPr>
          <p:cNvSpPr txBox="1">
            <a:spLocks/>
          </p:cNvSpPr>
          <p:nvPr/>
        </p:nvSpPr>
        <p:spPr>
          <a:xfrm>
            <a:off x="2501900" y="3768504"/>
            <a:ext cx="3429000" cy="375020"/>
          </a:xfrm>
          <a:prstGeom prst="rect">
            <a:avLst/>
          </a:prstGeom>
          <a:solidFill>
            <a:srgbClr val="00364F"/>
          </a:solidFill>
        </p:spPr>
        <p:txBody>
          <a:bodyPr vert="horz" lIns="891540" tIns="34290" rIns="205740" bIns="3429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 dirty="0"/>
              <a:t>Backward Design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51C30C7-7E8F-649B-EC92-5204819795DA}"/>
              </a:ext>
            </a:extLst>
          </p:cNvPr>
          <p:cNvSpPr/>
          <p:nvPr/>
        </p:nvSpPr>
        <p:spPr>
          <a:xfrm>
            <a:off x="1485400" y="5890560"/>
            <a:ext cx="873957" cy="278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57175" indent="-257175" defTabSz="685800">
              <a:lnSpc>
                <a:spcPct val="150000"/>
              </a:lnSpc>
              <a:defRPr/>
            </a:pPr>
            <a:r>
              <a:rPr lang="en-US" sz="900" dirty="0" err="1"/>
              <a:t>McTigue</a:t>
            </a:r>
            <a:r>
              <a:rPr lang="en-US" sz="900" dirty="0"/>
              <a:t>, 2010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B21CD2E-D919-B97D-CC99-1D7B05110587}"/>
              </a:ext>
            </a:extLst>
          </p:cNvPr>
          <p:cNvSpPr/>
          <p:nvPr/>
        </p:nvSpPr>
        <p:spPr>
          <a:xfrm>
            <a:off x="8695666" y="2395260"/>
            <a:ext cx="1527886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/>
              <a:t>Compromises the integrity of </a:t>
            </a:r>
          </a:p>
          <a:p>
            <a:r>
              <a:rPr lang="en-US" sz="1350" b="1" dirty="0"/>
              <a:t>evaluation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00F091A-F881-9488-D3DA-42769B88EF0C}"/>
              </a:ext>
            </a:extLst>
          </p:cNvPr>
          <p:cNvSpPr/>
          <p:nvPr/>
        </p:nvSpPr>
        <p:spPr>
          <a:xfrm>
            <a:off x="8695666" y="4621731"/>
            <a:ext cx="15278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/>
              <a:t>Does not compromise the integrity evaluation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34FCCFE-C0DE-3219-FBB7-1BB4A5C3827C}"/>
              </a:ext>
            </a:extLst>
          </p:cNvPr>
          <p:cNvSpPr/>
          <p:nvPr/>
        </p:nvSpPr>
        <p:spPr>
          <a:xfrm>
            <a:off x="7233944" y="5905884"/>
            <a:ext cx="342899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/>
              <a:t>Standards Based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729385F-4267-20C5-0C89-CE54A2D97840}"/>
              </a:ext>
            </a:extLst>
          </p:cNvPr>
          <p:cNvSpPr/>
          <p:nvPr/>
        </p:nvSpPr>
        <p:spPr>
          <a:xfrm>
            <a:off x="7291004" y="1306832"/>
            <a:ext cx="342899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/>
              <a:t>Standardized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76E06D30-F2D2-AE9B-2F33-A492A3DF5CA9}"/>
              </a:ext>
            </a:extLst>
          </p:cNvPr>
          <p:cNvGrpSpPr/>
          <p:nvPr/>
        </p:nvGrpSpPr>
        <p:grpSpPr>
          <a:xfrm>
            <a:off x="-3" y="-23917"/>
            <a:ext cx="12192000" cy="1090121"/>
            <a:chOff x="0" y="0"/>
            <a:chExt cx="4816593" cy="614389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DB2302B1-B36E-C548-4FCC-AA839AF38379}"/>
                </a:ext>
              </a:extLst>
            </p:cNvPr>
            <p:cNvSpPr/>
            <p:nvPr/>
          </p:nvSpPr>
          <p:spPr>
            <a:xfrm>
              <a:off x="0" y="0"/>
              <a:ext cx="4816592" cy="614389"/>
            </a:xfrm>
            <a:custGeom>
              <a:avLst/>
              <a:gdLst/>
              <a:ahLst/>
              <a:cxnLst/>
              <a:rect l="l" t="t" r="r" b="b"/>
              <a:pathLst>
                <a:path w="4816592" h="614389">
                  <a:moveTo>
                    <a:pt x="0" y="0"/>
                  </a:moveTo>
                  <a:lnTo>
                    <a:pt x="4816592" y="0"/>
                  </a:lnTo>
                  <a:lnTo>
                    <a:pt x="4816592" y="614389"/>
                  </a:lnTo>
                  <a:lnTo>
                    <a:pt x="0" y="614389"/>
                  </a:lnTo>
                  <a:close/>
                </a:path>
              </a:pathLst>
            </a:custGeom>
            <a:solidFill>
              <a:srgbClr val="00364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BD9BAE3-1999-B456-DA61-5A88941937ED}"/>
                </a:ext>
              </a:extLst>
            </p:cNvPr>
            <p:cNvSpPr txBox="1"/>
            <p:nvPr/>
          </p:nvSpPr>
          <p:spPr>
            <a:xfrm>
              <a:off x="0" y="-38100"/>
              <a:ext cx="4816593" cy="65248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CC686E3-F22F-93FC-6692-6587F6089666}"/>
              </a:ext>
            </a:extLst>
          </p:cNvPr>
          <p:cNvGrpSpPr/>
          <p:nvPr/>
        </p:nvGrpSpPr>
        <p:grpSpPr>
          <a:xfrm>
            <a:off x="0" y="6327338"/>
            <a:ext cx="12192000" cy="685800"/>
            <a:chOff x="0" y="0"/>
            <a:chExt cx="4816593" cy="27093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6F8680B-C517-AD86-562F-BA7160341082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03827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CD74916-3027-AE74-83FF-DD22E58C732C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D1973D66-8099-C251-8949-1C71055D391F}"/>
              </a:ext>
            </a:extLst>
          </p:cNvPr>
          <p:cNvSpPr txBox="1">
            <a:spLocks/>
          </p:cNvSpPr>
          <p:nvPr/>
        </p:nvSpPr>
        <p:spPr>
          <a:xfrm>
            <a:off x="3993435" y="261605"/>
            <a:ext cx="6481017" cy="661035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Where are we going?</a:t>
            </a:r>
          </a:p>
        </p:txBody>
      </p:sp>
    </p:spTree>
    <p:extLst>
      <p:ext uri="{BB962C8B-B14F-4D97-AF65-F5344CB8AC3E}">
        <p14:creationId xmlns:p14="http://schemas.microsoft.com/office/powerpoint/2010/main" val="243321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943" y="211408"/>
            <a:ext cx="10832115" cy="71915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Differentiating Evidence </a:t>
            </a:r>
          </a:p>
        </p:txBody>
      </p:sp>
      <p:sp>
        <p:nvSpPr>
          <p:cNvPr id="16" name="Triangle 15"/>
          <p:cNvSpPr/>
          <p:nvPr/>
        </p:nvSpPr>
        <p:spPr>
          <a:xfrm>
            <a:off x="1796233" y="1474438"/>
            <a:ext cx="4743097" cy="3861771"/>
          </a:xfrm>
          <a:prstGeom prst="triangl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Communicating Learning</a:t>
            </a:r>
          </a:p>
        </p:txBody>
      </p:sp>
      <p:sp>
        <p:nvSpPr>
          <p:cNvPr id="17" name="Rectangle 16"/>
          <p:cNvSpPr/>
          <p:nvPr/>
        </p:nvSpPr>
        <p:spPr>
          <a:xfrm rot="3555713">
            <a:off x="4277151" y="2702873"/>
            <a:ext cx="26379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/>
              <a:t>Written Language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46680" y="5383564"/>
            <a:ext cx="1842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Oral Language</a:t>
            </a:r>
          </a:p>
        </p:txBody>
      </p:sp>
      <p:sp>
        <p:nvSpPr>
          <p:cNvPr id="19" name="Rectangle 18"/>
          <p:cNvSpPr/>
          <p:nvPr/>
        </p:nvSpPr>
        <p:spPr>
          <a:xfrm rot="18052814">
            <a:off x="1635365" y="2669001"/>
            <a:ext cx="1842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Visual Language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787831" y="2564029"/>
            <a:ext cx="1328244" cy="6324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787831" y="3196479"/>
            <a:ext cx="132824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787831" y="3196480"/>
            <a:ext cx="1328244" cy="87157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116076" y="2951560"/>
            <a:ext cx="1842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Two ways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043918" y="3800756"/>
            <a:ext cx="1842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One way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0339402" y="2218787"/>
            <a:ext cx="0" cy="20261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 rot="16200000">
            <a:off x="9586475" y="2780981"/>
            <a:ext cx="34000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Confidence of Understanding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8256050" y="2240463"/>
            <a:ext cx="1804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/>
              <a:t>Three ways 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A6DBFAD9-8157-0EE0-3903-FB2563E76CB0}"/>
              </a:ext>
            </a:extLst>
          </p:cNvPr>
          <p:cNvSpPr txBox="1"/>
          <p:nvPr/>
        </p:nvSpPr>
        <p:spPr>
          <a:xfrm>
            <a:off x="-762000" y="6571334"/>
            <a:ext cx="2895600" cy="253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7"/>
              </a:lnSpc>
              <a:spcBef>
                <a:spcPct val="0"/>
              </a:spcBef>
            </a:pPr>
            <a:r>
              <a:rPr lang="en-US" sz="1533" dirty="0">
                <a:solidFill>
                  <a:srgbClr val="2D2F76"/>
                </a:solidFill>
                <a:latin typeface="Oakes Grotesk"/>
                <a:ea typeface="Oakes Grotesk"/>
                <a:cs typeface="Oakes Grotesk"/>
                <a:sym typeface="Oakes Grotesk"/>
              </a:rPr>
              <a:t>Moore, 2025</a:t>
            </a:r>
          </a:p>
        </p:txBody>
      </p:sp>
    </p:spTree>
    <p:extLst>
      <p:ext uri="{BB962C8B-B14F-4D97-AF65-F5344CB8AC3E}">
        <p14:creationId xmlns:p14="http://schemas.microsoft.com/office/powerpoint/2010/main" val="44957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/>
      <p:bldP spid="19" grpId="1"/>
      <p:bldP spid="26" grpId="0"/>
      <p:bldP spid="27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D0C34-3BBE-31FA-4F29-64538A2B5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7CBA0-35C3-2AA3-F875-760EE71B2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943" y="211408"/>
            <a:ext cx="10832115" cy="71915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Differentiating Evidence </a:t>
            </a:r>
          </a:p>
        </p:txBody>
      </p:sp>
      <p:sp>
        <p:nvSpPr>
          <p:cNvPr id="16" name="Triangle 15">
            <a:extLst>
              <a:ext uri="{FF2B5EF4-FFF2-40B4-BE49-F238E27FC236}">
                <a16:creationId xmlns:a16="http://schemas.microsoft.com/office/drawing/2014/main" id="{EC2CDE05-8826-4CB6-B11C-34F0C9A191DC}"/>
              </a:ext>
            </a:extLst>
          </p:cNvPr>
          <p:cNvSpPr/>
          <p:nvPr/>
        </p:nvSpPr>
        <p:spPr>
          <a:xfrm>
            <a:off x="1796233" y="1474438"/>
            <a:ext cx="4743097" cy="3861771"/>
          </a:xfrm>
          <a:prstGeom prst="triangl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Communicating Learning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794DF5-C109-3A5F-A447-8CA47F7F1DE7}"/>
              </a:ext>
            </a:extLst>
          </p:cNvPr>
          <p:cNvSpPr/>
          <p:nvPr/>
        </p:nvSpPr>
        <p:spPr>
          <a:xfrm rot="3555713">
            <a:off x="4207262" y="2702873"/>
            <a:ext cx="2777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/>
              <a:t>Abstract Language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680320F-E9B2-DD0B-1FE6-205B44D47943}"/>
              </a:ext>
            </a:extLst>
          </p:cNvPr>
          <p:cNvSpPr/>
          <p:nvPr/>
        </p:nvSpPr>
        <p:spPr>
          <a:xfrm>
            <a:off x="3246680" y="5383564"/>
            <a:ext cx="1842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Pictorial</a:t>
            </a:r>
          </a:p>
          <a:p>
            <a:pPr algn="ctr"/>
            <a:r>
              <a:rPr lang="en-US" sz="2400" b="1" dirty="0"/>
              <a:t>Language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0419C53-0604-DC63-E793-16FE4FB8FCBC}"/>
              </a:ext>
            </a:extLst>
          </p:cNvPr>
          <p:cNvSpPr/>
          <p:nvPr/>
        </p:nvSpPr>
        <p:spPr>
          <a:xfrm rot="18052814">
            <a:off x="1635365" y="2669001"/>
            <a:ext cx="1842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Concrete Language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F885E6E-B696-FECA-708A-386EDF604DD1}"/>
              </a:ext>
            </a:extLst>
          </p:cNvPr>
          <p:cNvCxnSpPr/>
          <p:nvPr/>
        </p:nvCxnSpPr>
        <p:spPr>
          <a:xfrm flipV="1">
            <a:off x="6787831" y="2564029"/>
            <a:ext cx="1328244" cy="6324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645641-B198-082C-A665-64E19265B04A}"/>
              </a:ext>
            </a:extLst>
          </p:cNvPr>
          <p:cNvCxnSpPr/>
          <p:nvPr/>
        </p:nvCxnSpPr>
        <p:spPr>
          <a:xfrm>
            <a:off x="6787831" y="3196479"/>
            <a:ext cx="132824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F5E9F57-874D-6603-0511-0C3044F5DA22}"/>
              </a:ext>
            </a:extLst>
          </p:cNvPr>
          <p:cNvCxnSpPr/>
          <p:nvPr/>
        </p:nvCxnSpPr>
        <p:spPr>
          <a:xfrm>
            <a:off x="6787831" y="3196480"/>
            <a:ext cx="1328244" cy="87157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E0B4015B-627A-4D99-2C10-09600BA93DF6}"/>
              </a:ext>
            </a:extLst>
          </p:cNvPr>
          <p:cNvSpPr/>
          <p:nvPr/>
        </p:nvSpPr>
        <p:spPr>
          <a:xfrm>
            <a:off x="8116076" y="2951560"/>
            <a:ext cx="1842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Two ways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E1149FC-F2EE-EA8D-D161-E994FB61DA1A}"/>
              </a:ext>
            </a:extLst>
          </p:cNvPr>
          <p:cNvSpPr/>
          <p:nvPr/>
        </p:nvSpPr>
        <p:spPr>
          <a:xfrm>
            <a:off x="8043918" y="3800756"/>
            <a:ext cx="1842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One way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1B3E77-8924-20B7-A0A5-5C2247C31BDC}"/>
              </a:ext>
            </a:extLst>
          </p:cNvPr>
          <p:cNvCxnSpPr/>
          <p:nvPr/>
        </p:nvCxnSpPr>
        <p:spPr>
          <a:xfrm flipV="1">
            <a:off x="10339402" y="2218787"/>
            <a:ext cx="0" cy="20261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8E591DA-2551-849E-671D-961B7A2989AA}"/>
              </a:ext>
            </a:extLst>
          </p:cNvPr>
          <p:cNvSpPr/>
          <p:nvPr/>
        </p:nvSpPr>
        <p:spPr>
          <a:xfrm rot="16200000">
            <a:off x="9586475" y="2780981"/>
            <a:ext cx="34000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Confidence of Understanding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7B73B1-E877-D52A-3EB9-1A0E066C717B}"/>
              </a:ext>
            </a:extLst>
          </p:cNvPr>
          <p:cNvSpPr/>
          <p:nvPr/>
        </p:nvSpPr>
        <p:spPr>
          <a:xfrm>
            <a:off x="8256050" y="2240463"/>
            <a:ext cx="1804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/>
              <a:t>Three ways 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5D4E95E0-9151-A80C-6259-19738C65CF06}"/>
              </a:ext>
            </a:extLst>
          </p:cNvPr>
          <p:cNvSpPr txBox="1"/>
          <p:nvPr/>
        </p:nvSpPr>
        <p:spPr>
          <a:xfrm>
            <a:off x="-762000" y="6571334"/>
            <a:ext cx="2895600" cy="253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7"/>
              </a:lnSpc>
              <a:spcBef>
                <a:spcPct val="0"/>
              </a:spcBef>
            </a:pPr>
            <a:r>
              <a:rPr lang="en-US" sz="1533" dirty="0">
                <a:solidFill>
                  <a:srgbClr val="2D2F76"/>
                </a:solidFill>
                <a:latin typeface="Oakes Grotesk"/>
                <a:ea typeface="Oakes Grotesk"/>
                <a:cs typeface="Oakes Grotesk"/>
                <a:sym typeface="Oakes Grotesk"/>
              </a:rPr>
              <a:t>Moore, 2025</a:t>
            </a:r>
          </a:p>
        </p:txBody>
      </p:sp>
    </p:spTree>
    <p:extLst>
      <p:ext uri="{BB962C8B-B14F-4D97-AF65-F5344CB8AC3E}">
        <p14:creationId xmlns:p14="http://schemas.microsoft.com/office/powerpoint/2010/main" val="322499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/>
      <p:bldP spid="19" grpId="1"/>
      <p:bldP spid="26" grpId="0"/>
      <p:bldP spid="2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B14FB-4277-EFFA-CABE-BEA1350E5C22}"/>
              </a:ext>
            </a:extLst>
          </p:cNvPr>
          <p:cNvGraphicFramePr>
            <a:graphicFrameLocks noGrp="1"/>
          </p:cNvGraphicFramePr>
          <p:nvPr/>
        </p:nvGraphicFramePr>
        <p:xfrm>
          <a:off x="346363" y="220903"/>
          <a:ext cx="11499274" cy="62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091">
                  <a:extLst>
                    <a:ext uri="{9D8B030D-6E8A-4147-A177-3AD203B41FA5}">
                      <a16:colId xmlns:a16="http://schemas.microsoft.com/office/drawing/2014/main" val="2743172437"/>
                    </a:ext>
                  </a:extLst>
                </a:gridCol>
                <a:gridCol w="4230255">
                  <a:extLst>
                    <a:ext uri="{9D8B030D-6E8A-4147-A177-3AD203B41FA5}">
                      <a16:colId xmlns:a16="http://schemas.microsoft.com/office/drawing/2014/main" val="89780524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115973016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45185806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142012440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731514806"/>
                    </a:ext>
                  </a:extLst>
                </a:gridCol>
              </a:tblGrid>
              <a:tr h="334862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Learning</a:t>
                      </a:r>
                      <a:r>
                        <a:rPr lang="en-US" baseline="0" dirty="0"/>
                        <a:t> Standards/ Outcomes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Assessment Tasks</a:t>
                      </a:r>
                    </a:p>
                    <a:p>
                      <a:pPr algn="ctr"/>
                      <a:r>
                        <a:rPr lang="en-US" baseline="0"/>
                        <a:t>to Capture </a:t>
                      </a:r>
                      <a:r>
                        <a:rPr lang="en-US" baseline="0" dirty="0"/>
                        <a:t>Learning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Differentiation of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630729"/>
                  </a:ext>
                </a:extLst>
              </a:tr>
              <a:tr h="376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Written/ Abstract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Oral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Kinesthetic/ Concrete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Visual/ Pictorial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5054848"/>
                  </a:ext>
                </a:extLst>
              </a:tr>
              <a:tr h="418578">
                <a:tc rowSpan="8">
                  <a:txBody>
                    <a:bodyPr/>
                    <a:lstStyle/>
                    <a:p>
                      <a:r>
                        <a:rPr lang="en-US" sz="1200" dirty="0"/>
                        <a:t>1) I know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features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structures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conventions</a:t>
                      </a:r>
                      <a:r>
                        <a:rPr lang="en-US" sz="1200" dirty="0"/>
                        <a:t>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200" dirty="0"/>
                        <a:t> because I know </a:t>
                      </a:r>
                    </a:p>
                    <a:p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a)… how to create multiple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paragraphs</a:t>
                      </a:r>
                    </a:p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b)</a:t>
                      </a:r>
                      <a:r>
                        <a:rPr lang="en-US" sz="1200" dirty="0"/>
                        <a:t>…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metacognitive strategies </a:t>
                      </a:r>
                      <a:r>
                        <a:rPr lang="en-US" sz="1200" dirty="0"/>
                        <a:t>and how to use them when I am creating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200" dirty="0"/>
                        <a:t>2) I know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story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because I know…</a:t>
                      </a:r>
                    </a:p>
                    <a:p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a)… what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literary elements 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are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200" dirty="0"/>
                        <a:t>3) 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comprehend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connect</a:t>
                      </a:r>
                      <a:r>
                        <a:rPr lang="en-US" sz="1200" dirty="0"/>
                        <a:t> to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by…</a:t>
                      </a:r>
                    </a:p>
                    <a:p>
                      <a:r>
                        <a:rPr lang="en-US" sz="1200" dirty="0"/>
                        <a:t>a)… recognizing how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200" dirty="0"/>
                        <a:t> helps us form our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personal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cultural identities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4) I can comprehend and create text by responding to text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200" dirty="0"/>
                        <a:t>5) 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create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communicate</a:t>
                      </a:r>
                      <a:r>
                        <a:rPr lang="en-US" sz="1200" dirty="0"/>
                        <a:t> using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text </a:t>
                      </a:r>
                      <a:r>
                        <a:rPr lang="en-US" sz="1200" dirty="0"/>
                        <a:t>by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en-US" sz="1200" dirty="0"/>
                        <a:t>… sharing my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ideas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views</a:t>
                      </a:r>
                      <a:r>
                        <a:rPr lang="en-US" sz="1200" dirty="0"/>
                        <a:t> with others so that we all share a common and deeper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understanding</a:t>
                      </a:r>
                      <a:r>
                        <a:rPr lang="en-US" sz="1200" dirty="0"/>
                        <a:t> that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stretches our thinking </a:t>
                      </a:r>
                      <a:r>
                        <a:rPr lang="en-US" sz="1200" dirty="0"/>
                        <a:t>in new ways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…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assessing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refining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texts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</a:rPr>
                        <a:t> to improve them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Intro to fan fiction - Brainstorming activity (template)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1a, b, 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390172"/>
                  </a:ext>
                </a:extLst>
              </a:tr>
              <a:tr h="4185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Outline for Story (the skeleton)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2a, 4, 5b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244809"/>
                  </a:ext>
                </a:extLst>
              </a:tr>
              <a:tr h="5368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dirty="0"/>
                        <a:t>Fan fiction draft – Incorporating dialogue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2a, 4, 5b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375520"/>
                  </a:ext>
                </a:extLst>
              </a:tr>
              <a:tr h="5860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1" dirty="0"/>
                        <a:t>Group Feedback and individual revision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/>
                        <a:t>2a, 5b</a:t>
                      </a:r>
                      <a:endParaRPr lang="en-US" sz="1200" b="1" dirty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168315"/>
                  </a:ext>
                </a:extLst>
              </a:tr>
              <a:tr h="824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Metacognition – what are they and how do they help me write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192671"/>
                  </a:ext>
                </a:extLst>
              </a:tr>
              <a:tr h="803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Language about who we are and what matters to us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07702"/>
                  </a:ext>
                </a:extLst>
              </a:tr>
              <a:tr h="834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New perspectives and ideas to teach others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938670"/>
                  </a:ext>
                </a:extLst>
              </a:tr>
              <a:tr h="949771">
                <a:tc v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Summative Task – Write Fan Fiction (extend, add or imagine something new)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53055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50D7A6-A0F3-56A5-1AC0-7428CAAA0188}"/>
              </a:ext>
            </a:extLst>
          </p:cNvPr>
          <p:cNvSpPr txBox="1"/>
          <p:nvPr/>
        </p:nvSpPr>
        <p:spPr>
          <a:xfrm>
            <a:off x="0" y="6637097"/>
            <a:ext cx="221086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Differentiated Evidence of Learning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0FF5F-B136-5180-EA79-3321FC89B388}"/>
              </a:ext>
            </a:extLst>
          </p:cNvPr>
          <p:cNvSpPr txBox="1"/>
          <p:nvPr/>
        </p:nvSpPr>
        <p:spPr>
          <a:xfrm>
            <a:off x="11141712" y="661271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S, Moore, 2025</a:t>
            </a:r>
          </a:p>
        </p:txBody>
      </p:sp>
    </p:spTree>
    <p:extLst>
      <p:ext uri="{BB962C8B-B14F-4D97-AF65-F5344CB8AC3E}">
        <p14:creationId xmlns:p14="http://schemas.microsoft.com/office/powerpoint/2010/main" val="162259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495</Words>
  <Application>Microsoft Macintosh PowerPoint</Application>
  <PresentationFormat>Widescreen</PresentationFormat>
  <Paragraphs>117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DM Sans</vt:lpstr>
      <vt:lpstr>Naughty dogs Script</vt:lpstr>
      <vt:lpstr>Oakes Grotesk</vt:lpstr>
      <vt:lpstr>Roboto Condensed</vt:lpstr>
      <vt:lpstr>Office Theme</vt:lpstr>
      <vt:lpstr>Collaborative Coaching</vt:lpstr>
      <vt:lpstr>PowerPoint Presentation</vt:lpstr>
      <vt:lpstr>PowerPoint Presentation</vt:lpstr>
      <vt:lpstr>Differentiating Evidence </vt:lpstr>
      <vt:lpstr>Differentiating Evidence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3</cp:revision>
  <dcterms:created xsi:type="dcterms:W3CDTF">2026-06-11T17:03:48Z</dcterms:created>
  <dcterms:modified xsi:type="dcterms:W3CDTF">2026-06-11T17:10:29Z</dcterms:modified>
</cp:coreProperties>
</file>