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5056" r:id="rId2"/>
    <p:sldId id="5067" r:id="rId3"/>
    <p:sldId id="5062" r:id="rId4"/>
    <p:sldId id="5063" r:id="rId5"/>
    <p:sldId id="5064" r:id="rId6"/>
    <p:sldId id="5092" r:id="rId7"/>
    <p:sldId id="5066" r:id="rId8"/>
    <p:sldId id="509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39"/>
    <p:restoredTop sz="94687"/>
  </p:normalViewPr>
  <p:slideViewPr>
    <p:cSldViewPr snapToGrid="0">
      <p:cViewPr varScale="1">
        <p:scale>
          <a:sx n="102" d="100"/>
          <a:sy n="102" d="100"/>
        </p:scale>
        <p:origin x="984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A7E0BF-A599-9640-B237-B19E821B0B34}" type="doc">
      <dgm:prSet loTypeId="urn:microsoft.com/office/officeart/2005/8/layout/cycle7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342A4E4-90B6-534E-B16D-D5812E054A95}">
      <dgm:prSet phldrT="[Text]"/>
      <dgm:spPr>
        <a:solidFill>
          <a:srgbClr val="00364F"/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rPr>
            <a:t>CURRICULUM &amp; ASSESSMENT DESIGN</a:t>
          </a:r>
        </a:p>
      </dgm:t>
    </dgm:pt>
    <dgm:pt modelId="{ECD6FC48-C28D-E944-844F-3FC95714ED03}" type="parTrans" cxnId="{70D847F3-77EF-E34C-A3CC-B47129834A8A}">
      <dgm:prSet/>
      <dgm:spPr/>
      <dgm:t>
        <a:bodyPr/>
        <a:lstStyle/>
        <a:p>
          <a:endParaRPr lang="en-US"/>
        </a:p>
      </dgm:t>
    </dgm:pt>
    <dgm:pt modelId="{64EC2076-BE3E-764B-B671-16F3E43E4D6F}" type="sibTrans" cxnId="{70D847F3-77EF-E34C-A3CC-B47129834A8A}">
      <dgm:prSet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1300" dirty="0">
              <a:solidFill>
                <a:schemeClr val="tx1"/>
              </a:solidFill>
              <a:latin typeface="DM Sans" pitchFamily="2" charset="77"/>
            </a:rPr>
            <a:t>Adjustable Assessment</a:t>
          </a:r>
          <a:endParaRPr lang="en-US" sz="1300" dirty="0">
            <a:latin typeface="DM Sans" pitchFamily="2" charset="77"/>
          </a:endParaRPr>
        </a:p>
      </dgm:t>
    </dgm:pt>
    <dgm:pt modelId="{8B32BCC3-894C-274D-8107-21434551707C}">
      <dgm:prSet phldrT="[Text]"/>
      <dgm:spPr>
        <a:solidFill>
          <a:schemeClr val="tx2">
            <a:lumMod val="50000"/>
            <a:lumOff val="50000"/>
          </a:scheme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rPr>
            <a:t>INSTRUCTIONAL DESIGN</a:t>
          </a:r>
        </a:p>
      </dgm:t>
    </dgm:pt>
    <dgm:pt modelId="{FF4F2179-E9A7-6F4C-847C-1949B6027C14}" type="parTrans" cxnId="{7A57F927-3678-5B4B-BECB-BD6BB085787B}">
      <dgm:prSet/>
      <dgm:spPr/>
      <dgm:t>
        <a:bodyPr/>
        <a:lstStyle/>
        <a:p>
          <a:endParaRPr lang="en-US"/>
        </a:p>
      </dgm:t>
    </dgm:pt>
    <dgm:pt modelId="{82951CDC-7B2B-4D49-9C04-1358AD6903DD}" type="sibTrans" cxnId="{7A57F927-3678-5B4B-BECB-BD6BB085787B}">
      <dgm:prSet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DM Sans" pitchFamily="2" charset="77"/>
            </a:rPr>
            <a:t>Adjustable Supports &amp; Strategies</a:t>
          </a:r>
        </a:p>
      </dgm:t>
    </dgm:pt>
    <dgm:pt modelId="{1669AED7-7D2A-C441-AC6B-8FEA6FBE2AEB}">
      <dgm:prSet phldrT="[Text]"/>
      <dgm:spPr>
        <a:solidFill>
          <a:srgbClr val="00364F"/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rPr>
            <a:t>NEEDS BASED DESIGN</a:t>
          </a:r>
        </a:p>
      </dgm:t>
    </dgm:pt>
    <dgm:pt modelId="{210D23EA-C744-4446-829C-9992068106B5}" type="parTrans" cxnId="{FA75134C-F3B2-6246-9062-6B71FF79363B}">
      <dgm:prSet/>
      <dgm:spPr/>
      <dgm:t>
        <a:bodyPr/>
        <a:lstStyle/>
        <a:p>
          <a:endParaRPr lang="en-US"/>
        </a:p>
      </dgm:t>
    </dgm:pt>
    <dgm:pt modelId="{1A1E3777-AF5C-D94F-8BED-9977066B075E}" type="sibTrans" cxnId="{FA75134C-F3B2-6246-9062-6B71FF79363B}">
      <dgm:prSet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1300" dirty="0">
              <a:solidFill>
                <a:schemeClr val="tx1"/>
              </a:solidFill>
              <a:latin typeface="DM Sans" pitchFamily="2" charset="77"/>
            </a:rPr>
            <a:t>Adjustable Curriculum</a:t>
          </a:r>
        </a:p>
      </dgm:t>
    </dgm:pt>
    <dgm:pt modelId="{A9F9CBEB-ADF6-6A44-A8E2-DBB3C256B2CF}" type="pres">
      <dgm:prSet presAssocID="{8CA7E0BF-A599-9640-B237-B19E821B0B34}" presName="Name0" presStyleCnt="0">
        <dgm:presLayoutVars>
          <dgm:dir/>
          <dgm:resizeHandles val="exact"/>
        </dgm:presLayoutVars>
      </dgm:prSet>
      <dgm:spPr/>
    </dgm:pt>
    <dgm:pt modelId="{5F7862F0-2E3C-E349-BF3E-65E3C3D9142C}" type="pres">
      <dgm:prSet presAssocID="{4342A4E4-90B6-534E-B16D-D5812E054A95}" presName="node" presStyleLbl="node1" presStyleIdx="0" presStyleCnt="3">
        <dgm:presLayoutVars>
          <dgm:bulletEnabled val="1"/>
        </dgm:presLayoutVars>
      </dgm:prSet>
      <dgm:spPr/>
    </dgm:pt>
    <dgm:pt modelId="{E79DBC98-ADF6-634F-BD08-90B0CCC64920}" type="pres">
      <dgm:prSet presAssocID="{64EC2076-BE3E-764B-B671-16F3E43E4D6F}" presName="sibTrans" presStyleLbl="sibTrans2D1" presStyleIdx="0" presStyleCnt="3"/>
      <dgm:spPr/>
    </dgm:pt>
    <dgm:pt modelId="{F0AE4911-53D3-2149-A287-A82EEA7E6A50}" type="pres">
      <dgm:prSet presAssocID="{64EC2076-BE3E-764B-B671-16F3E43E4D6F}" presName="connectorText" presStyleLbl="sibTrans2D1" presStyleIdx="0" presStyleCnt="3"/>
      <dgm:spPr/>
    </dgm:pt>
    <dgm:pt modelId="{4846F3C3-75F3-D249-8624-6648813FEDCC}" type="pres">
      <dgm:prSet presAssocID="{8B32BCC3-894C-274D-8107-21434551707C}" presName="node" presStyleLbl="node1" presStyleIdx="1" presStyleCnt="3" custRadScaleRad="136256" custRadScaleInc="-12713">
        <dgm:presLayoutVars>
          <dgm:bulletEnabled val="1"/>
        </dgm:presLayoutVars>
      </dgm:prSet>
      <dgm:spPr/>
    </dgm:pt>
    <dgm:pt modelId="{65C230BB-3F9A-2046-916A-40FB69136FF6}" type="pres">
      <dgm:prSet presAssocID="{82951CDC-7B2B-4D49-9C04-1358AD6903DD}" presName="sibTrans" presStyleLbl="sibTrans2D1" presStyleIdx="1" presStyleCnt="3"/>
      <dgm:spPr/>
    </dgm:pt>
    <dgm:pt modelId="{A5598E28-A400-5444-926A-21F952434EEC}" type="pres">
      <dgm:prSet presAssocID="{82951CDC-7B2B-4D49-9C04-1358AD6903DD}" presName="connectorText" presStyleLbl="sibTrans2D1" presStyleIdx="1" presStyleCnt="3"/>
      <dgm:spPr/>
    </dgm:pt>
    <dgm:pt modelId="{2F005D80-711D-9246-BA3C-624EC6BE4A6F}" type="pres">
      <dgm:prSet presAssocID="{1669AED7-7D2A-C441-AC6B-8FEA6FBE2AEB}" presName="node" presStyleLbl="node1" presStyleIdx="2" presStyleCnt="3" custRadScaleRad="138402" custRadScaleInc="13321">
        <dgm:presLayoutVars>
          <dgm:bulletEnabled val="1"/>
        </dgm:presLayoutVars>
      </dgm:prSet>
      <dgm:spPr/>
    </dgm:pt>
    <dgm:pt modelId="{6916A2A2-7C1D-DB4F-AE67-59B420842838}" type="pres">
      <dgm:prSet presAssocID="{1A1E3777-AF5C-D94F-8BED-9977066B075E}" presName="sibTrans" presStyleLbl="sibTrans2D1" presStyleIdx="2" presStyleCnt="3"/>
      <dgm:spPr/>
    </dgm:pt>
    <dgm:pt modelId="{ABE686FF-4EF5-EC49-9217-46A8937EFC41}" type="pres">
      <dgm:prSet presAssocID="{1A1E3777-AF5C-D94F-8BED-9977066B075E}" presName="connectorText" presStyleLbl="sibTrans2D1" presStyleIdx="2" presStyleCnt="3"/>
      <dgm:spPr/>
    </dgm:pt>
  </dgm:ptLst>
  <dgm:cxnLst>
    <dgm:cxn modelId="{8FFD1B24-0295-9642-9273-956EAA3F55FA}" type="presOf" srcId="{82951CDC-7B2B-4D49-9C04-1358AD6903DD}" destId="{65C230BB-3F9A-2046-916A-40FB69136FF6}" srcOrd="0" destOrd="0" presId="urn:microsoft.com/office/officeart/2005/8/layout/cycle7"/>
    <dgm:cxn modelId="{7A57F927-3678-5B4B-BECB-BD6BB085787B}" srcId="{8CA7E0BF-A599-9640-B237-B19E821B0B34}" destId="{8B32BCC3-894C-274D-8107-21434551707C}" srcOrd="1" destOrd="0" parTransId="{FF4F2179-E9A7-6F4C-847C-1949B6027C14}" sibTransId="{82951CDC-7B2B-4D49-9C04-1358AD6903DD}"/>
    <dgm:cxn modelId="{DA4CAA3B-4BE0-D64A-AA26-5F5CF19E2B3C}" type="presOf" srcId="{64EC2076-BE3E-764B-B671-16F3E43E4D6F}" destId="{E79DBC98-ADF6-634F-BD08-90B0CCC64920}" srcOrd="0" destOrd="0" presId="urn:microsoft.com/office/officeart/2005/8/layout/cycle7"/>
    <dgm:cxn modelId="{9AC22548-1B3E-EF41-AB3F-775875A2E698}" type="presOf" srcId="{1A1E3777-AF5C-D94F-8BED-9977066B075E}" destId="{ABE686FF-4EF5-EC49-9217-46A8937EFC41}" srcOrd="1" destOrd="0" presId="urn:microsoft.com/office/officeart/2005/8/layout/cycle7"/>
    <dgm:cxn modelId="{FA75134C-F3B2-6246-9062-6B71FF79363B}" srcId="{8CA7E0BF-A599-9640-B237-B19E821B0B34}" destId="{1669AED7-7D2A-C441-AC6B-8FEA6FBE2AEB}" srcOrd="2" destOrd="0" parTransId="{210D23EA-C744-4446-829C-9992068106B5}" sibTransId="{1A1E3777-AF5C-D94F-8BED-9977066B075E}"/>
    <dgm:cxn modelId="{18478A62-E0E0-8E46-8F65-4E18D8B0B8AE}" type="presOf" srcId="{64EC2076-BE3E-764B-B671-16F3E43E4D6F}" destId="{F0AE4911-53D3-2149-A287-A82EEA7E6A50}" srcOrd="1" destOrd="0" presId="urn:microsoft.com/office/officeart/2005/8/layout/cycle7"/>
    <dgm:cxn modelId="{28D68D6B-E170-5B48-89D1-1DE49603332D}" type="presOf" srcId="{1A1E3777-AF5C-D94F-8BED-9977066B075E}" destId="{6916A2A2-7C1D-DB4F-AE67-59B420842838}" srcOrd="0" destOrd="0" presId="urn:microsoft.com/office/officeart/2005/8/layout/cycle7"/>
    <dgm:cxn modelId="{7FD1788F-1D35-EA49-AB41-D67CD21DC50F}" type="presOf" srcId="{8CA7E0BF-A599-9640-B237-B19E821B0B34}" destId="{A9F9CBEB-ADF6-6A44-A8E2-DBB3C256B2CF}" srcOrd="0" destOrd="0" presId="urn:microsoft.com/office/officeart/2005/8/layout/cycle7"/>
    <dgm:cxn modelId="{5B7CBFBC-EB0C-A547-948C-A54FE5186034}" type="presOf" srcId="{8B32BCC3-894C-274D-8107-21434551707C}" destId="{4846F3C3-75F3-D249-8624-6648813FEDCC}" srcOrd="0" destOrd="0" presId="urn:microsoft.com/office/officeart/2005/8/layout/cycle7"/>
    <dgm:cxn modelId="{A43C2CBE-E692-414E-AF02-0E914C91470D}" type="presOf" srcId="{82951CDC-7B2B-4D49-9C04-1358AD6903DD}" destId="{A5598E28-A400-5444-926A-21F952434EEC}" srcOrd="1" destOrd="0" presId="urn:microsoft.com/office/officeart/2005/8/layout/cycle7"/>
    <dgm:cxn modelId="{4EC248C7-16C2-6049-B2CE-6228C5DE834E}" type="presOf" srcId="{1669AED7-7D2A-C441-AC6B-8FEA6FBE2AEB}" destId="{2F005D80-711D-9246-BA3C-624EC6BE4A6F}" srcOrd="0" destOrd="0" presId="urn:microsoft.com/office/officeart/2005/8/layout/cycle7"/>
    <dgm:cxn modelId="{6626F1CF-C64C-744F-94EC-D03EC7D3678B}" type="presOf" srcId="{4342A4E4-90B6-534E-B16D-D5812E054A95}" destId="{5F7862F0-2E3C-E349-BF3E-65E3C3D9142C}" srcOrd="0" destOrd="0" presId="urn:microsoft.com/office/officeart/2005/8/layout/cycle7"/>
    <dgm:cxn modelId="{70D847F3-77EF-E34C-A3CC-B47129834A8A}" srcId="{8CA7E0BF-A599-9640-B237-B19E821B0B34}" destId="{4342A4E4-90B6-534E-B16D-D5812E054A95}" srcOrd="0" destOrd="0" parTransId="{ECD6FC48-C28D-E944-844F-3FC95714ED03}" sibTransId="{64EC2076-BE3E-764B-B671-16F3E43E4D6F}"/>
    <dgm:cxn modelId="{2ADF8A5F-9FC2-3E4B-9DA7-403D4E44F204}" type="presParOf" srcId="{A9F9CBEB-ADF6-6A44-A8E2-DBB3C256B2CF}" destId="{5F7862F0-2E3C-E349-BF3E-65E3C3D9142C}" srcOrd="0" destOrd="0" presId="urn:microsoft.com/office/officeart/2005/8/layout/cycle7"/>
    <dgm:cxn modelId="{0AC2552A-8FBD-D348-BFDE-55BC21910D09}" type="presParOf" srcId="{A9F9CBEB-ADF6-6A44-A8E2-DBB3C256B2CF}" destId="{E79DBC98-ADF6-634F-BD08-90B0CCC64920}" srcOrd="1" destOrd="0" presId="urn:microsoft.com/office/officeart/2005/8/layout/cycle7"/>
    <dgm:cxn modelId="{5AD162CF-128A-0347-858E-FCCF1B8C2897}" type="presParOf" srcId="{E79DBC98-ADF6-634F-BD08-90B0CCC64920}" destId="{F0AE4911-53D3-2149-A287-A82EEA7E6A50}" srcOrd="0" destOrd="0" presId="urn:microsoft.com/office/officeart/2005/8/layout/cycle7"/>
    <dgm:cxn modelId="{8C5CE7B6-706D-774D-93A1-8CD257181221}" type="presParOf" srcId="{A9F9CBEB-ADF6-6A44-A8E2-DBB3C256B2CF}" destId="{4846F3C3-75F3-D249-8624-6648813FEDCC}" srcOrd="2" destOrd="0" presId="urn:microsoft.com/office/officeart/2005/8/layout/cycle7"/>
    <dgm:cxn modelId="{28DF26BD-DC9C-1D4D-8A67-FDFA6D7DCCA4}" type="presParOf" srcId="{A9F9CBEB-ADF6-6A44-A8E2-DBB3C256B2CF}" destId="{65C230BB-3F9A-2046-916A-40FB69136FF6}" srcOrd="3" destOrd="0" presId="urn:microsoft.com/office/officeart/2005/8/layout/cycle7"/>
    <dgm:cxn modelId="{296AD720-79DB-8940-95FF-96BFDB924772}" type="presParOf" srcId="{65C230BB-3F9A-2046-916A-40FB69136FF6}" destId="{A5598E28-A400-5444-926A-21F952434EEC}" srcOrd="0" destOrd="0" presId="urn:microsoft.com/office/officeart/2005/8/layout/cycle7"/>
    <dgm:cxn modelId="{318713A2-6BBB-EF4C-AC2C-800C99A1AE04}" type="presParOf" srcId="{A9F9CBEB-ADF6-6A44-A8E2-DBB3C256B2CF}" destId="{2F005D80-711D-9246-BA3C-624EC6BE4A6F}" srcOrd="4" destOrd="0" presId="urn:microsoft.com/office/officeart/2005/8/layout/cycle7"/>
    <dgm:cxn modelId="{4345CF82-FAE8-4C4E-AC69-7057E1189528}" type="presParOf" srcId="{A9F9CBEB-ADF6-6A44-A8E2-DBB3C256B2CF}" destId="{6916A2A2-7C1D-DB4F-AE67-59B420842838}" srcOrd="5" destOrd="0" presId="urn:microsoft.com/office/officeart/2005/8/layout/cycle7"/>
    <dgm:cxn modelId="{4C10E95E-8C3A-4E42-A3B9-F134552DA7D3}" type="presParOf" srcId="{6916A2A2-7C1D-DB4F-AE67-59B420842838}" destId="{ABE686FF-4EF5-EC49-9217-46A8937EFC41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7862F0-2E3C-E349-BF3E-65E3C3D9142C}">
      <dsp:nvSpPr>
        <dsp:cNvPr id="0" name=""/>
        <dsp:cNvSpPr/>
      </dsp:nvSpPr>
      <dsp:spPr>
        <a:xfrm>
          <a:off x="3571874" y="1001"/>
          <a:ext cx="2609849" cy="1304924"/>
        </a:xfrm>
        <a:prstGeom prst="roundRect">
          <a:avLst>
            <a:gd name="adj" fmla="val 10000"/>
          </a:avLst>
        </a:prstGeom>
        <a:solidFill>
          <a:srgbClr val="00364F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rPr>
            <a:t>CURRICULUM &amp; ASSESSMENT DESIGN</a:t>
          </a:r>
        </a:p>
      </dsp:txBody>
      <dsp:txXfrm>
        <a:off x="3610094" y="39221"/>
        <a:ext cx="2533409" cy="1228484"/>
      </dsp:txXfrm>
    </dsp:sp>
    <dsp:sp modelId="{E79DBC98-ADF6-634F-BD08-90B0CCC64920}">
      <dsp:nvSpPr>
        <dsp:cNvPr id="0" name=""/>
        <dsp:cNvSpPr/>
      </dsp:nvSpPr>
      <dsp:spPr>
        <a:xfrm rot="2998637">
          <a:off x="5176220" y="2290367"/>
          <a:ext cx="2533965" cy="456723"/>
        </a:xfrm>
        <a:prstGeom prst="leftRigh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tx1"/>
              </a:solidFill>
              <a:latin typeface="DM Sans" pitchFamily="2" charset="77"/>
            </a:rPr>
            <a:t>Adjustable Assessment</a:t>
          </a:r>
          <a:endParaRPr lang="en-US" sz="1300" kern="1200" dirty="0">
            <a:latin typeface="DM Sans" pitchFamily="2" charset="77"/>
          </a:endParaRPr>
        </a:p>
      </dsp:txBody>
      <dsp:txXfrm>
        <a:off x="5313237" y="2381712"/>
        <a:ext cx="2259931" cy="274033"/>
      </dsp:txXfrm>
    </dsp:sp>
    <dsp:sp modelId="{4846F3C3-75F3-D249-8624-6648813FEDCC}">
      <dsp:nvSpPr>
        <dsp:cNvPr id="0" name=""/>
        <dsp:cNvSpPr/>
      </dsp:nvSpPr>
      <dsp:spPr>
        <a:xfrm>
          <a:off x="6704682" y="3731532"/>
          <a:ext cx="2609849" cy="1304924"/>
        </a:xfrm>
        <a:prstGeom prst="roundRect">
          <a:avLst>
            <a:gd name="adj" fmla="val 10000"/>
          </a:avLst>
        </a:prstGeom>
        <a:solidFill>
          <a:schemeClr val="tx2">
            <a:lumMod val="50000"/>
            <a:lumOff val="5000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rPr>
            <a:t>INSTRUCTIONAL DESIGN</a:t>
          </a:r>
        </a:p>
      </dsp:txBody>
      <dsp:txXfrm>
        <a:off x="6742902" y="3769752"/>
        <a:ext cx="2533409" cy="1228484"/>
      </dsp:txXfrm>
    </dsp:sp>
    <dsp:sp modelId="{65C230BB-3F9A-2046-916A-40FB69136FF6}">
      <dsp:nvSpPr>
        <dsp:cNvPr id="0" name=""/>
        <dsp:cNvSpPr/>
      </dsp:nvSpPr>
      <dsp:spPr>
        <a:xfrm rot="10800000">
          <a:off x="3581009" y="4155632"/>
          <a:ext cx="2533965" cy="456723"/>
        </a:xfrm>
        <a:prstGeom prst="leftRightArrow">
          <a:avLst>
            <a:gd name="adj1" fmla="val 60000"/>
            <a:gd name="adj2" fmla="val 50000"/>
          </a:avLst>
        </a:prstGeom>
        <a:solidFill>
          <a:schemeClr val="tx2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1"/>
              </a:solidFill>
              <a:latin typeface="DM Sans" pitchFamily="2" charset="77"/>
            </a:rPr>
            <a:t>Adjustable Supports &amp; Strategies</a:t>
          </a:r>
        </a:p>
      </dsp:txBody>
      <dsp:txXfrm rot="10800000">
        <a:off x="3718026" y="4246977"/>
        <a:ext cx="2259931" cy="274033"/>
      </dsp:txXfrm>
    </dsp:sp>
    <dsp:sp modelId="{2F005D80-711D-9246-BA3C-624EC6BE4A6F}">
      <dsp:nvSpPr>
        <dsp:cNvPr id="0" name=""/>
        <dsp:cNvSpPr/>
      </dsp:nvSpPr>
      <dsp:spPr>
        <a:xfrm>
          <a:off x="381452" y="3731531"/>
          <a:ext cx="2609849" cy="1304924"/>
        </a:xfrm>
        <a:prstGeom prst="roundRect">
          <a:avLst>
            <a:gd name="adj" fmla="val 10000"/>
          </a:avLst>
        </a:prstGeom>
        <a:solidFill>
          <a:srgbClr val="00364F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rPr>
            <a:t>NEEDS BASED DESIGN</a:t>
          </a:r>
        </a:p>
      </dsp:txBody>
      <dsp:txXfrm>
        <a:off x="419672" y="3769751"/>
        <a:ext cx="2533409" cy="1228484"/>
      </dsp:txXfrm>
    </dsp:sp>
    <dsp:sp modelId="{6916A2A2-7C1D-DB4F-AE67-59B420842838}">
      <dsp:nvSpPr>
        <dsp:cNvPr id="0" name=""/>
        <dsp:cNvSpPr/>
      </dsp:nvSpPr>
      <dsp:spPr>
        <a:xfrm rot="18632263">
          <a:off x="2014605" y="2290367"/>
          <a:ext cx="2533965" cy="456723"/>
        </a:xfrm>
        <a:prstGeom prst="leftRightArrow">
          <a:avLst>
            <a:gd name="adj1" fmla="val 60000"/>
            <a:gd name="adj2" fmla="val 50000"/>
          </a:avLst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tx1"/>
              </a:solidFill>
              <a:latin typeface="DM Sans" pitchFamily="2" charset="77"/>
            </a:rPr>
            <a:t>Adjustable Curriculum</a:t>
          </a:r>
        </a:p>
      </dsp:txBody>
      <dsp:txXfrm>
        <a:off x="2151622" y="2381712"/>
        <a:ext cx="2259931" cy="2740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9E6BA-DE0A-9244-9686-6D2070B6D27A}" type="datetimeFigureOut">
              <a:rPr lang="en-US" smtClean="0"/>
              <a:t>6/11/26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F21B4-AC31-0949-8970-4D3D59704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546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D8EC23-71FA-A66C-98DF-0B3555A62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ECC01B-92E1-5A79-FB95-A340F00FDE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677C67-51E1-040D-2233-59E06D5C4B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A157CB-7364-705E-93A9-C8CAB3EDF2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FC3F0-5037-3E4C-BCD4-F188704BA28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890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E016D0-2AB0-21F4-211B-86FB8A752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AC92B99-257C-A03A-0316-20CB1A4F8D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A0725C-32E0-FEA2-641B-876B830089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Connecting Activity</a:t>
            </a:r>
          </a:p>
          <a:p>
            <a:endParaRPr lang="en-US" dirty="0"/>
          </a:p>
          <a:p>
            <a:r>
              <a:rPr lang="en-US" dirty="0"/>
              <a:t>For the micro goal (insert micro goal), please suggest a quick 5 minutes activity that can start the lesson, that is accessible, engaging, interactive and will get them ready for new learning</a:t>
            </a:r>
          </a:p>
          <a:p>
            <a:endParaRPr lang="en-US" dirty="0"/>
          </a:p>
          <a:p>
            <a:r>
              <a:rPr lang="en-US" dirty="0"/>
              <a:t>Mini Lesson</a:t>
            </a:r>
          </a:p>
          <a:p>
            <a:endParaRPr lang="en-US" dirty="0"/>
          </a:p>
          <a:p>
            <a:r>
              <a:rPr lang="en-US" dirty="0"/>
              <a:t>Please create a micro lesson, about 12 minutes, that will teach students this micro goal. Make the lesson multi modal.</a:t>
            </a:r>
          </a:p>
          <a:p>
            <a:endParaRPr lang="en-US" dirty="0"/>
          </a:p>
          <a:p>
            <a:r>
              <a:rPr lang="en-US" dirty="0"/>
              <a:t>Processing Task</a:t>
            </a:r>
          </a:p>
          <a:p>
            <a:endParaRPr lang="en-US" dirty="0"/>
          </a:p>
          <a:p>
            <a:r>
              <a:rPr lang="en-US" dirty="0"/>
              <a:t>Please design a task that students can apply their learning from the micro lesson and break it up into a 5-part scaffold:</a:t>
            </a:r>
            <a:br>
              <a:rPr lang="en-US" dirty="0"/>
            </a:br>
            <a:r>
              <a:rPr lang="en-US" dirty="0"/>
              <a:t>- What do student need to get started</a:t>
            </a:r>
          </a:p>
          <a:p>
            <a:pPr marL="171450" indent="-171450">
              <a:buFontTx/>
              <a:buChar char="-"/>
            </a:pPr>
            <a:r>
              <a:rPr lang="en-US" dirty="0"/>
              <a:t>What must they do by the end of the work time</a:t>
            </a:r>
          </a:p>
          <a:p>
            <a:pPr marL="171450" indent="-171450">
              <a:buFontTx/>
              <a:buChar char="-"/>
            </a:pPr>
            <a:r>
              <a:rPr lang="en-US" dirty="0"/>
              <a:t>What can you do if you finish</a:t>
            </a:r>
          </a:p>
          <a:p>
            <a:pPr marL="171450" indent="-171450">
              <a:buFontTx/>
              <a:buChar char="-"/>
            </a:pPr>
            <a:r>
              <a:rPr lang="en-US" dirty="0"/>
              <a:t>What could you do to support others</a:t>
            </a:r>
          </a:p>
          <a:p>
            <a:pPr marL="171450" indent="-171450">
              <a:buFontTx/>
              <a:buChar char="-"/>
            </a:pPr>
            <a:r>
              <a:rPr lang="en-US" dirty="0"/>
              <a:t>What can you try if you want to challenge yourself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Transforming &amp; Personalizing Task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Creating 3 options for students to reflect on their learning</a:t>
            </a:r>
          </a:p>
          <a:p>
            <a:pPr marL="171450" indent="-171450">
              <a:buFontTx/>
              <a:buChar char="-"/>
            </a:pPr>
            <a:r>
              <a:rPr lang="en-US" dirty="0"/>
              <a:t>One connected to their understanding</a:t>
            </a:r>
          </a:p>
          <a:p>
            <a:pPr marL="171450" indent="-171450">
              <a:buFontTx/>
              <a:buChar char="-"/>
            </a:pPr>
            <a:r>
              <a:rPr lang="en-US" dirty="0"/>
              <a:t>One connected to a strategy they used</a:t>
            </a:r>
          </a:p>
          <a:p>
            <a:pPr marL="171450" indent="-171450">
              <a:buFontTx/>
              <a:buChar char="-"/>
            </a:pPr>
            <a:r>
              <a:rPr lang="en-US" dirty="0"/>
              <a:t>One connected to transferring their learning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Evidence</a:t>
            </a:r>
          </a:p>
          <a:p>
            <a:pPr marL="0" indent="0">
              <a:buFontTx/>
              <a:buNone/>
            </a:pPr>
            <a:r>
              <a:rPr lang="en-US" dirty="0"/>
              <a:t>Can you suggest what evidence I could collect from this lesson (observations, conversations and products) and describe what the evidence is and what to look for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B790C4-3AAF-EB34-C33A-358090464F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8154A-7019-FC45-9D45-61E3F1352C7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963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ED27D3-FA5C-ECD0-218D-F2B5EECB94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0244D4-0F1D-3E82-C64E-6ED5F047E7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BC8337-AD79-E16D-2BF7-AE47B1222E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Connecting Activity</a:t>
            </a:r>
          </a:p>
          <a:p>
            <a:endParaRPr lang="en-US" dirty="0"/>
          </a:p>
          <a:p>
            <a:r>
              <a:rPr lang="en-US" dirty="0"/>
              <a:t>For the micro goal (insert micro goal), please suggest a quick 5 minutes activity that can start the lesson, that is accessible, engaging, interactive and will get them ready for new learning</a:t>
            </a:r>
          </a:p>
          <a:p>
            <a:endParaRPr lang="en-US" dirty="0"/>
          </a:p>
          <a:p>
            <a:r>
              <a:rPr lang="en-US" dirty="0"/>
              <a:t>Mini Lesson</a:t>
            </a:r>
          </a:p>
          <a:p>
            <a:endParaRPr lang="en-US" dirty="0"/>
          </a:p>
          <a:p>
            <a:r>
              <a:rPr lang="en-US" dirty="0"/>
              <a:t>Please create a micro lesson, about 12 minutes, that will teach students this micro goal. Make the lesson multi modal.</a:t>
            </a:r>
          </a:p>
          <a:p>
            <a:endParaRPr lang="en-US" dirty="0"/>
          </a:p>
          <a:p>
            <a:r>
              <a:rPr lang="en-US" dirty="0"/>
              <a:t>Processing Task</a:t>
            </a:r>
          </a:p>
          <a:p>
            <a:endParaRPr lang="en-US" dirty="0"/>
          </a:p>
          <a:p>
            <a:r>
              <a:rPr lang="en-US" dirty="0"/>
              <a:t>Please design a task that students can apply their learning from the micro lesson and break it up into a 5-part scaffold:</a:t>
            </a:r>
            <a:br>
              <a:rPr lang="en-US" dirty="0"/>
            </a:br>
            <a:r>
              <a:rPr lang="en-US" dirty="0"/>
              <a:t>- What do student need to get started</a:t>
            </a:r>
          </a:p>
          <a:p>
            <a:pPr marL="171450" indent="-171450">
              <a:buFontTx/>
              <a:buChar char="-"/>
            </a:pPr>
            <a:r>
              <a:rPr lang="en-US" dirty="0"/>
              <a:t>What must they do by the end of the work time</a:t>
            </a:r>
          </a:p>
          <a:p>
            <a:pPr marL="171450" indent="-171450">
              <a:buFontTx/>
              <a:buChar char="-"/>
            </a:pPr>
            <a:r>
              <a:rPr lang="en-US" dirty="0"/>
              <a:t>What can you do if you finish</a:t>
            </a:r>
          </a:p>
          <a:p>
            <a:pPr marL="171450" indent="-171450">
              <a:buFontTx/>
              <a:buChar char="-"/>
            </a:pPr>
            <a:r>
              <a:rPr lang="en-US" dirty="0"/>
              <a:t>What could you do to support others</a:t>
            </a:r>
          </a:p>
          <a:p>
            <a:pPr marL="171450" indent="-171450">
              <a:buFontTx/>
              <a:buChar char="-"/>
            </a:pPr>
            <a:r>
              <a:rPr lang="en-US" dirty="0"/>
              <a:t>What can you try if you want to challenge yourself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Transforming &amp; Personalizing Task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Creating 3 options for students to reflect on their learning</a:t>
            </a:r>
          </a:p>
          <a:p>
            <a:pPr marL="171450" indent="-171450">
              <a:buFontTx/>
              <a:buChar char="-"/>
            </a:pPr>
            <a:r>
              <a:rPr lang="en-US" dirty="0"/>
              <a:t>One connected to their understanding</a:t>
            </a:r>
          </a:p>
          <a:p>
            <a:pPr marL="171450" indent="-171450">
              <a:buFontTx/>
              <a:buChar char="-"/>
            </a:pPr>
            <a:r>
              <a:rPr lang="en-US" dirty="0"/>
              <a:t>One connected to a strategy they used</a:t>
            </a:r>
          </a:p>
          <a:p>
            <a:pPr marL="171450" indent="-171450">
              <a:buFontTx/>
              <a:buChar char="-"/>
            </a:pPr>
            <a:r>
              <a:rPr lang="en-US" dirty="0"/>
              <a:t>One connected to transferring their learning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Evidence</a:t>
            </a:r>
          </a:p>
          <a:p>
            <a:pPr marL="0" indent="0">
              <a:buFontTx/>
              <a:buNone/>
            </a:pPr>
            <a:r>
              <a:rPr lang="en-US" dirty="0"/>
              <a:t>Can you suggest what evidence I could collect from this lesson (observations, conversations and products) and describe what the evidence is and what to look for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BB5F3F-D560-10D0-4C37-4BF6E2E314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8154A-7019-FC45-9D45-61E3F1352C7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15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E0FE0-A2D5-3C16-0C61-BC6338D0F5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D96D72-BC8A-2C5A-EBF0-5D5A26CDAC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7512B-49F8-3297-5521-83C8EF5CD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05E10-5B27-4410-05D6-0A21F0606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F59F34-2662-25D9-3071-25026A864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87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05428-2913-275E-83FD-450AF3813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167474-4B87-C366-CC8C-598B0F3354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F4CC0-F142-75CC-FC81-3B354872A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7E428-F88B-0111-E5FB-880C83336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B891B-8BDE-80D0-DB70-7E944A73C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059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84BE8D-D8E1-2660-FFA7-9F7892696A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164FDC-4E54-68A2-55C8-D932496FE6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15CF2-B0E5-43A3-21D0-F5341BBEA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2E0B7-2653-EBAD-5C4A-576843BAF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AE39E-18B5-FA5D-E7C3-354BA00F9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431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843A9-F16B-F055-59FD-17CB40461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36B8B-AA9D-21E2-ECF0-6C8C34686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543637-43C0-CB83-F63E-72B9870C3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A61ED-E85C-7CD3-83A3-36D6C186F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E85B8-9EFA-3D8F-F733-77A479B17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765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1D88A-F26E-F487-4224-3622B2DBF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6FD100-35F5-5642-1CB3-D6E056651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44BB71-FFA6-A7FD-CF7C-2D68C8460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FD05C-8F15-4803-31BE-C93A2C349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46867-F187-6997-D3A3-5F013CA08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107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61CD1-E5BC-8280-A1CA-81C81C542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F5840-4977-D712-FF42-B148DBF09A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C441E3-A45F-C833-5C17-9624A12CB6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337A6C-3064-8D84-2B2B-9D31759B6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592F3D-198E-CF2F-B143-AEAA04726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991793-8EE1-AE60-7CE4-9B388562D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314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A3C25-C41C-5C9A-D937-55D21526A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CC5E6D-E980-6494-88B7-BAF37195E5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2BCC57-5483-99A4-7FDF-94E182A31B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40694D-C86F-126C-D5A2-85C417F484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A7CD4D-791B-BF28-1152-C52B155464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3C663E-5BA4-F4E5-66D1-B2C745E9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FF78D6-5D62-7EA7-07D9-4F5C3EF08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918FED-E84C-9CF8-C8AD-E4E41F06E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50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0A359-B5F9-AABE-404A-F3227C8FE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764276-FF0F-68F8-5E9D-FD20C1B83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E40B29-189F-53DE-FBA0-63339F977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AE4B04-B87E-F023-2430-5B0A9F4A8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870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9FEBBD-3393-6E43-FA47-D4A1CC31A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181892-7716-8B17-CFB4-178E8E122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9EE3F7-08F0-BA9B-EAE6-EDA469D3E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45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BC13F-C582-9F7B-9C74-9FD84969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89562-6263-546E-EEAC-93E60DD5E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FE8352-B855-2A5B-71A5-C74A71D2DE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7CDE02-80A5-0F0C-7EFF-B6AB856EB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245FCC-E829-9E3B-4311-426F92B85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A77A9C-BD02-EDDB-70CF-BB93007F5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97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5E651-BAF5-593B-33CE-179C385FB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50C919-A8FB-0641-6349-C48E00252A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5A1AE8-5657-7DFD-448B-FEE2ABE114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ECB38D-9DBD-88FD-758C-660398C0C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FAD827-C43C-DC9C-7441-AF3B35A3C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A406C-6D49-30F8-7B4D-32E44180A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805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02DA9D-6F64-3A1E-6028-8354B0AAD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2CF9CA-5494-2FAD-1C47-5C4B1D57D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AD7A94-9A72-7446-A9E9-B75E9825B8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E4D1B6-78B0-7F44-98A8-3F89E0938EE2}" type="datetimeFigureOut">
              <a:rPr lang="en-US" smtClean="0"/>
              <a:t>6/11/26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F3AC7B-B20C-D681-562F-1B67C72779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D26BC-35AF-DEEE-6E48-2B49C304D5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F97F30-A454-C74C-8045-CACE8D0FF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480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DCD70B-753F-9227-BD09-A6E464D95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28845BF-8E65-D512-9741-6C38A4E3F477}"/>
              </a:ext>
            </a:extLst>
          </p:cNvPr>
          <p:cNvSpPr/>
          <p:nvPr/>
        </p:nvSpPr>
        <p:spPr>
          <a:xfrm>
            <a:off x="0" y="1"/>
            <a:ext cx="12192000" cy="1427967"/>
          </a:xfrm>
          <a:prstGeom prst="rect">
            <a:avLst/>
          </a:prstGeom>
          <a:solidFill>
            <a:srgbClr val="00354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33C25-79AA-28C2-AB6F-5DE7D9067D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100" y="416098"/>
            <a:ext cx="6858000" cy="78909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Collaborative Coaching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70A2D7-1F00-82C8-6D78-51D1691B67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3071" y="1621288"/>
            <a:ext cx="10734015" cy="4820613"/>
          </a:xfrm>
        </p:spPr>
        <p:txBody>
          <a:bodyPr>
            <a:normAutofit/>
          </a:bodyPr>
          <a:lstStyle/>
          <a:p>
            <a:pPr marL="257175" indent="-257175" algn="l">
              <a:buFontTx/>
              <a:buChar char="-"/>
            </a:pPr>
            <a:r>
              <a:rPr lang="en-US" sz="2800" b="1" dirty="0"/>
              <a:t>Guided inclusive planning for a target class</a:t>
            </a:r>
          </a:p>
          <a:p>
            <a:pPr marL="257175" indent="-257175" algn="l">
              <a:buFontTx/>
              <a:buChar char="-"/>
            </a:pPr>
            <a:r>
              <a:rPr lang="en-US" sz="2800" b="1" dirty="0"/>
              <a:t>3 practical co-planning sessions</a:t>
            </a:r>
          </a:p>
          <a:p>
            <a:pPr marL="600075" lvl="1" indent="-257175" algn="l">
              <a:buFontTx/>
              <a:buChar char="-"/>
            </a:pPr>
            <a:r>
              <a:rPr lang="en-US" sz="2800" b="1" dirty="0"/>
              <a:t>Session 1: Backwards Design - Goals</a:t>
            </a:r>
          </a:p>
          <a:p>
            <a:pPr marL="600075" lvl="1" indent="-257175" algn="l">
              <a:buFontTx/>
              <a:buChar char="-"/>
            </a:pPr>
            <a:r>
              <a:rPr lang="en-US" sz="2800" b="1" dirty="0"/>
              <a:t>Session 2: Backwards Design - Assessment</a:t>
            </a:r>
          </a:p>
          <a:p>
            <a:pPr marL="600075" lvl="1" indent="-257175" algn="l">
              <a:buFontTx/>
              <a:buChar char="-"/>
            </a:pPr>
            <a:r>
              <a:rPr lang="en-US" sz="2800" b="1" dirty="0"/>
              <a:t>Session 3: Inclusive Lesson Design</a:t>
            </a:r>
          </a:p>
          <a:p>
            <a:pPr marL="600075" lvl="1" indent="-257175" algn="l">
              <a:buFontTx/>
              <a:buChar char="-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220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71474C-5426-A265-FE10-D506BE804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0A349B00-4242-9484-F9B5-7D40015276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5366866"/>
              </p:ext>
            </p:extLst>
          </p:nvPr>
        </p:nvGraphicFramePr>
        <p:xfrm>
          <a:off x="1216185" y="723703"/>
          <a:ext cx="9753600" cy="50364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08B16F3-3538-C0A8-6AA5-985DFEAE6556}"/>
              </a:ext>
            </a:extLst>
          </p:cNvPr>
          <p:cNvSpPr txBox="1"/>
          <p:nvPr/>
        </p:nvSpPr>
        <p:spPr>
          <a:xfrm>
            <a:off x="4500241" y="262038"/>
            <a:ext cx="31854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DM Sans" pitchFamily="2" charset="77"/>
              </a:rPr>
              <a:t>What grade level curriculum are we using?</a:t>
            </a:r>
          </a:p>
          <a:p>
            <a:pPr algn="ctr"/>
            <a:r>
              <a:rPr lang="en-US" sz="1200" dirty="0">
                <a:latin typeface="DM Sans" pitchFamily="2" charset="77"/>
              </a:rPr>
              <a:t>What are the learning standards?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6C15A9-33D7-BBA4-9F52-F9801C00677C}"/>
              </a:ext>
            </a:extLst>
          </p:cNvPr>
          <p:cNvSpPr txBox="1"/>
          <p:nvPr/>
        </p:nvSpPr>
        <p:spPr>
          <a:xfrm>
            <a:off x="1423853" y="5760160"/>
            <a:ext cx="3015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DM Sans" pitchFamily="2" charset="77"/>
              </a:rPr>
              <a:t>What are the student needs?</a:t>
            </a:r>
          </a:p>
          <a:p>
            <a:pPr algn="ctr"/>
            <a:r>
              <a:rPr lang="en-US" sz="1200" dirty="0">
                <a:latin typeface="DM Sans" pitchFamily="2" charset="77"/>
              </a:rPr>
              <a:t>What barriers are getting in the way?</a:t>
            </a:r>
          </a:p>
          <a:p>
            <a:pPr algn="ctr"/>
            <a:r>
              <a:rPr lang="en-US" sz="1200" dirty="0">
                <a:latin typeface="DM Sans" pitchFamily="2" charset="77"/>
              </a:rPr>
              <a:t>What do student require to navigate needs &amp; barriers?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A5FFDD-8DB3-FEAD-558A-8316C63B62E7}"/>
              </a:ext>
            </a:extLst>
          </p:cNvPr>
          <p:cNvSpPr txBox="1"/>
          <p:nvPr/>
        </p:nvSpPr>
        <p:spPr>
          <a:xfrm rot="18635188">
            <a:off x="3141872" y="2961388"/>
            <a:ext cx="2172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DM Sans" pitchFamily="2" charset="77"/>
              </a:rPr>
              <a:t>Student choice of challenge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4EE8F1-3EBA-DA42-A0F2-EF0527614683}"/>
              </a:ext>
            </a:extLst>
          </p:cNvPr>
          <p:cNvSpPr txBox="1"/>
          <p:nvPr/>
        </p:nvSpPr>
        <p:spPr>
          <a:xfrm rot="3016650">
            <a:off x="6856202" y="2965727"/>
            <a:ext cx="21499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DM Sans" pitchFamily="2" charset="77"/>
              </a:rPr>
              <a:t>Student choice of evidence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A70208-9CAF-445C-7B49-1A430E9B2C78}"/>
              </a:ext>
            </a:extLst>
          </p:cNvPr>
          <p:cNvSpPr txBox="1"/>
          <p:nvPr/>
        </p:nvSpPr>
        <p:spPr>
          <a:xfrm>
            <a:off x="7856702" y="5739292"/>
            <a:ext cx="2711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DM Sans" pitchFamily="2" charset="77"/>
              </a:rPr>
              <a:t>How will students show growth within the learning standard?</a:t>
            </a:r>
          </a:p>
          <a:p>
            <a:pPr algn="ctr"/>
            <a:r>
              <a:rPr lang="en-US" sz="1200" dirty="0">
                <a:latin typeface="DM Sans" pitchFamily="2" charset="77"/>
              </a:rPr>
              <a:t>How do we know?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3CBC795-472F-DC02-73A9-D38C9DB798BE}"/>
              </a:ext>
            </a:extLst>
          </p:cNvPr>
          <p:cNvSpPr txBox="1"/>
          <p:nvPr/>
        </p:nvSpPr>
        <p:spPr>
          <a:xfrm>
            <a:off x="4725813" y="5252452"/>
            <a:ext cx="27206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DM Sans" pitchFamily="2" charset="77"/>
              </a:rPr>
              <a:t>Student choice of tools and actions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CF790C-AADC-A8DB-DA08-F4A455774CC8}"/>
              </a:ext>
            </a:extLst>
          </p:cNvPr>
          <p:cNvSpPr txBox="1"/>
          <p:nvPr/>
        </p:nvSpPr>
        <p:spPr>
          <a:xfrm>
            <a:off x="4882194" y="3848069"/>
            <a:ext cx="2382383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dirty="0">
                <a:latin typeface="DM Sans" pitchFamily="2" charset="77"/>
              </a:rPr>
              <a:t>Who are the pilots?</a:t>
            </a:r>
          </a:p>
          <a:p>
            <a:pPr algn="ctr"/>
            <a:r>
              <a:rPr lang="en-US" sz="1350" dirty="0">
                <a:latin typeface="DM Sans" pitchFamily="2" charset="77"/>
              </a:rPr>
              <a:t>What are their dimensions?</a:t>
            </a:r>
          </a:p>
          <a:p>
            <a:pPr algn="ctr"/>
            <a:r>
              <a:rPr lang="en-US" sz="1350" dirty="0">
                <a:latin typeface="DM Sans" pitchFamily="2" charset="77"/>
              </a:rPr>
              <a:t>Where is their agency?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93C8BC-3C7F-1B31-A11B-BC6D2D01F68C}"/>
              </a:ext>
            </a:extLst>
          </p:cNvPr>
          <p:cNvSpPr/>
          <p:nvPr/>
        </p:nvSpPr>
        <p:spPr>
          <a:xfrm>
            <a:off x="4756096" y="3080889"/>
            <a:ext cx="276810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>
                <a:latin typeface="Naughty dogs Script" pitchFamily="2" charset="0"/>
                <a:ea typeface="Naughty dogs Script" pitchFamily="2" charset="0"/>
              </a:rPr>
              <a:t>Students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8C5088-3A00-89C7-4FDC-7BFAF5013D2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969785" y="6134297"/>
            <a:ext cx="1154057" cy="766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794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3EEBE-8C8A-3077-019F-F48513252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5A04F1-EC05-07FA-5BD8-B51FA47B4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4075" y="1584212"/>
            <a:ext cx="9886954" cy="4903674"/>
          </a:xfrm>
        </p:spPr>
        <p:txBody>
          <a:bodyPr>
            <a:normAutofit/>
          </a:bodyPr>
          <a:lstStyle/>
          <a:p>
            <a:r>
              <a:rPr lang="en-US" dirty="0"/>
              <a:t>Planning for goals and learning vs. planning for activities</a:t>
            </a:r>
          </a:p>
          <a:p>
            <a:r>
              <a:rPr lang="en-US" dirty="0"/>
              <a:t>If UDL is designing for learning variability, the lesson phases help us to sequence that design</a:t>
            </a:r>
          </a:p>
          <a:p>
            <a:endParaRPr lang="en-US" dirty="0"/>
          </a:p>
          <a:p>
            <a:pPr lvl="1"/>
            <a:r>
              <a:rPr lang="en-US" b="1" dirty="0"/>
              <a:t>Connecting: </a:t>
            </a:r>
            <a:r>
              <a:rPr lang="en-CA" i="1" dirty="0"/>
              <a:t>Activating prior knowledge / helping students connect what they are learning to what they already know</a:t>
            </a:r>
          </a:p>
          <a:p>
            <a:pPr lvl="1"/>
            <a:endParaRPr lang="en-CA" i="1" dirty="0"/>
          </a:p>
          <a:p>
            <a:pPr lvl="1"/>
            <a:r>
              <a:rPr lang="en-CA" b="1" i="1" dirty="0"/>
              <a:t>Processing: </a:t>
            </a:r>
            <a:r>
              <a:rPr lang="en-CA" i="1" dirty="0"/>
              <a:t>Helping students understand and process new information/ building their repertoire of meaning-making strategies</a:t>
            </a:r>
          </a:p>
          <a:p>
            <a:pPr lvl="1"/>
            <a:endParaRPr lang="en-CA" i="1" dirty="0"/>
          </a:p>
          <a:p>
            <a:pPr lvl="1"/>
            <a:r>
              <a:rPr lang="en-CA" b="1" i="1" dirty="0"/>
              <a:t>Transforming &amp; Personalizing: </a:t>
            </a:r>
            <a:r>
              <a:rPr lang="en-CA" i="1" dirty="0"/>
              <a:t>Providing opportunities for students to personalize and transform their learning</a:t>
            </a:r>
            <a:endParaRPr lang="en-US" dirty="0"/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E623DB7C-FCD8-111E-7B8F-D04068F14A7E}"/>
              </a:ext>
            </a:extLst>
          </p:cNvPr>
          <p:cNvGrpSpPr/>
          <p:nvPr/>
        </p:nvGrpSpPr>
        <p:grpSpPr>
          <a:xfrm>
            <a:off x="435426" y="295028"/>
            <a:ext cx="11463135" cy="1017334"/>
            <a:chOff x="0" y="0"/>
            <a:chExt cx="4816593" cy="614389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B66E11CE-9139-B20F-585E-5FC52FE06EDE}"/>
                </a:ext>
              </a:extLst>
            </p:cNvPr>
            <p:cNvSpPr/>
            <p:nvPr/>
          </p:nvSpPr>
          <p:spPr>
            <a:xfrm>
              <a:off x="0" y="0"/>
              <a:ext cx="4816592" cy="614389"/>
            </a:xfrm>
            <a:custGeom>
              <a:avLst/>
              <a:gdLst/>
              <a:ahLst/>
              <a:cxnLst/>
              <a:rect l="l" t="t" r="r" b="b"/>
              <a:pathLst>
                <a:path w="4816592" h="614389">
                  <a:moveTo>
                    <a:pt x="0" y="0"/>
                  </a:moveTo>
                  <a:lnTo>
                    <a:pt x="4816592" y="0"/>
                  </a:lnTo>
                  <a:lnTo>
                    <a:pt x="4816592" y="614389"/>
                  </a:lnTo>
                  <a:lnTo>
                    <a:pt x="0" y="614389"/>
                  </a:lnTo>
                  <a:close/>
                </a:path>
              </a:pathLst>
            </a:custGeom>
            <a:solidFill>
              <a:srgbClr val="00364F"/>
            </a:solidFill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2589810-2F39-14AA-DEAB-572947C9A846}"/>
                </a:ext>
              </a:extLst>
            </p:cNvPr>
            <p:cNvSpPr txBox="1"/>
            <p:nvPr/>
          </p:nvSpPr>
          <p:spPr>
            <a:xfrm>
              <a:off x="0" y="-38100"/>
              <a:ext cx="4816593" cy="652489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330"/>
                </a:lnSpc>
              </a:pPr>
              <a:endParaRPr sz="900"/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6A4AE02D-1886-EA27-9708-F4C1937A3982}"/>
              </a:ext>
            </a:extLst>
          </p:cNvPr>
          <p:cNvSpPr txBox="1">
            <a:spLocks/>
          </p:cNvSpPr>
          <p:nvPr/>
        </p:nvSpPr>
        <p:spPr>
          <a:xfrm>
            <a:off x="818342" y="575853"/>
            <a:ext cx="9886954" cy="61689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Dr. Leyton Schnellert’s Lesson Phases</a:t>
            </a:r>
          </a:p>
        </p:txBody>
      </p:sp>
    </p:spTree>
    <p:extLst>
      <p:ext uri="{BB962C8B-B14F-4D97-AF65-F5344CB8AC3E}">
        <p14:creationId xmlns:p14="http://schemas.microsoft.com/office/powerpoint/2010/main" val="1243483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632695-5CC2-ACEF-2478-813EA89099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03F2D90-681B-4874-9407-20EE83205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0838" y="356509"/>
            <a:ext cx="7886700" cy="994172"/>
          </a:xfrm>
        </p:spPr>
        <p:txBody>
          <a:bodyPr>
            <a:normAutofit fontScale="90000"/>
          </a:bodyPr>
          <a:lstStyle/>
          <a:p>
            <a:r>
              <a:rPr lang="en-US" dirty="0"/>
              <a:t>How Lesson Phases Aligns with UDL?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A3EE5B-2637-C16C-1A27-E3939D279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546" y="2135275"/>
            <a:ext cx="4524815" cy="3640354"/>
          </a:xfrm>
        </p:spPr>
        <p:txBody>
          <a:bodyPr>
            <a:noAutofit/>
          </a:bodyPr>
          <a:lstStyle/>
          <a:p>
            <a:pPr lvl="1"/>
            <a:r>
              <a:rPr lang="en-US" sz="1800" b="1" dirty="0"/>
              <a:t>Connecting: </a:t>
            </a:r>
            <a:r>
              <a:rPr lang="en-CA" sz="1800" i="1" dirty="0"/>
              <a:t>Activating prior knowledge &amp; helping students connect what they are learning to what they already know</a:t>
            </a:r>
          </a:p>
          <a:p>
            <a:pPr marL="342900" lvl="1" indent="0">
              <a:buNone/>
            </a:pPr>
            <a:endParaRPr lang="en-CA" sz="1800" i="1" dirty="0"/>
          </a:p>
          <a:p>
            <a:pPr lvl="1"/>
            <a:r>
              <a:rPr lang="en-CA" sz="1800" b="1" i="1" dirty="0"/>
              <a:t>Processing: </a:t>
            </a:r>
            <a:r>
              <a:rPr lang="en-CA" sz="1800" i="1" dirty="0"/>
              <a:t>Helping students understand and process new information/ building their repertoire of meaning-making strategies</a:t>
            </a:r>
          </a:p>
          <a:p>
            <a:pPr marL="457200" lvl="1" indent="0">
              <a:buNone/>
            </a:pPr>
            <a:endParaRPr lang="en-CA" sz="1800" i="1" dirty="0"/>
          </a:p>
          <a:p>
            <a:pPr lvl="1"/>
            <a:r>
              <a:rPr lang="en-CA" sz="1800" b="1" i="1" dirty="0"/>
              <a:t>Transforming &amp; Personalizing: </a:t>
            </a:r>
            <a:r>
              <a:rPr lang="en-CA" sz="1800" i="1" dirty="0"/>
              <a:t>Providing opportunities for students to personalize and transform their learning</a:t>
            </a:r>
            <a:endParaRPr lang="en-US" sz="1800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171FA15-6DEF-4AE1-2C24-CCFD62739E5B}"/>
              </a:ext>
            </a:extLst>
          </p:cNvPr>
          <p:cNvSpPr txBox="1">
            <a:spLocks/>
          </p:cNvSpPr>
          <p:nvPr/>
        </p:nvSpPr>
        <p:spPr>
          <a:xfrm>
            <a:off x="6602619" y="2142559"/>
            <a:ext cx="4976852" cy="43589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800" b="1" dirty="0"/>
              <a:t>Engagement: </a:t>
            </a:r>
            <a:r>
              <a:rPr lang="en-CA" sz="1800" dirty="0"/>
              <a:t>Why are we learning this? </a:t>
            </a:r>
          </a:p>
          <a:p>
            <a:pPr lvl="1"/>
            <a:r>
              <a:rPr lang="en-CA" sz="1800" dirty="0"/>
              <a:t>Recruiting interest, building relevance/identity connection, surfacing background knowledge</a:t>
            </a:r>
          </a:p>
          <a:p>
            <a:pPr lvl="1"/>
            <a:endParaRPr lang="en-CA" sz="1800" dirty="0"/>
          </a:p>
          <a:p>
            <a:r>
              <a:rPr lang="en-CA" sz="1800" b="1" dirty="0"/>
              <a:t>Representation &amp; Action &amp; Expression: </a:t>
            </a:r>
            <a:r>
              <a:rPr lang="en-CA" sz="1800" dirty="0">
                <a:sym typeface="Wingdings" pitchFamily="2" charset="2"/>
              </a:rPr>
              <a:t>What are we learning and how do we learn it?</a:t>
            </a:r>
          </a:p>
          <a:p>
            <a:pPr lvl="1"/>
            <a:r>
              <a:rPr lang="en-CA" sz="1800" dirty="0"/>
              <a:t>Make meaning with accessible inputs and structured ways to work with ideas.</a:t>
            </a:r>
          </a:p>
          <a:p>
            <a:pPr lvl="1"/>
            <a:endParaRPr lang="en-CA" sz="1800" dirty="0"/>
          </a:p>
          <a:p>
            <a:r>
              <a:rPr lang="en-CA" sz="1800" b="1" dirty="0"/>
              <a:t>Action &amp; Expression &amp; Engagement: </a:t>
            </a:r>
            <a:r>
              <a:rPr lang="en-CA" sz="1800" dirty="0"/>
              <a:t>What did I learn &amp; Why does this matter to me?</a:t>
            </a:r>
          </a:p>
          <a:p>
            <a:pPr lvl="1"/>
            <a:r>
              <a:rPr lang="en-US" altLang="en-US" sz="1800" dirty="0">
                <a:solidFill>
                  <a:srgbClr val="000000"/>
                </a:solidFill>
              </a:rPr>
              <a:t>Choice, voice, authenticity, transfer, and reflection—students </a:t>
            </a:r>
            <a:r>
              <a:rPr lang="en-US" altLang="en-US" sz="1800" i="1" dirty="0">
                <a:solidFill>
                  <a:srgbClr val="000000"/>
                </a:solidFill>
              </a:rPr>
              <a:t>use</a:t>
            </a:r>
            <a:r>
              <a:rPr lang="en-US" altLang="en-US" sz="1800" dirty="0">
                <a:solidFill>
                  <a:srgbClr val="000000"/>
                </a:solidFill>
              </a:rPr>
              <a:t> learning in ways that matter to them</a:t>
            </a:r>
            <a:endParaRPr lang="en-US" altLang="en-US" sz="1800" dirty="0"/>
          </a:p>
          <a:p>
            <a:endParaRPr lang="en-US" sz="1800" dirty="0"/>
          </a:p>
        </p:txBody>
      </p:sp>
      <p:sp>
        <p:nvSpPr>
          <p:cNvPr id="10" name="Title 4">
            <a:extLst>
              <a:ext uri="{FF2B5EF4-FFF2-40B4-BE49-F238E27FC236}">
                <a16:creationId xmlns:a16="http://schemas.microsoft.com/office/drawing/2014/main" id="{7D7133D0-170B-AC74-5FC5-1FA7F75EEF9D}"/>
              </a:ext>
            </a:extLst>
          </p:cNvPr>
          <p:cNvSpPr txBox="1">
            <a:spLocks/>
          </p:cNvSpPr>
          <p:nvPr/>
        </p:nvSpPr>
        <p:spPr>
          <a:xfrm>
            <a:off x="1209008" y="1177633"/>
            <a:ext cx="3316023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100" b="1" dirty="0"/>
              <a:t>Schnellert’s Lesson Phases</a:t>
            </a:r>
          </a:p>
        </p:txBody>
      </p:sp>
      <p:sp>
        <p:nvSpPr>
          <p:cNvPr id="11" name="Title 4">
            <a:extLst>
              <a:ext uri="{FF2B5EF4-FFF2-40B4-BE49-F238E27FC236}">
                <a16:creationId xmlns:a16="http://schemas.microsoft.com/office/drawing/2014/main" id="{84AEE43D-A2E0-9F4D-5CA7-92AA326F7FC9}"/>
              </a:ext>
            </a:extLst>
          </p:cNvPr>
          <p:cNvSpPr txBox="1">
            <a:spLocks/>
          </p:cNvSpPr>
          <p:nvPr/>
        </p:nvSpPr>
        <p:spPr>
          <a:xfrm>
            <a:off x="6602619" y="1073812"/>
            <a:ext cx="3316023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100" b="1" dirty="0"/>
              <a:t>UDL</a:t>
            </a:r>
          </a:p>
        </p:txBody>
      </p:sp>
      <p:sp>
        <p:nvSpPr>
          <p:cNvPr id="12" name="Right Arrow 11">
            <a:extLst>
              <a:ext uri="{FF2B5EF4-FFF2-40B4-BE49-F238E27FC236}">
                <a16:creationId xmlns:a16="http://schemas.microsoft.com/office/drawing/2014/main" id="{3609BE49-16AA-67AA-3B4F-DC8C2BCE86F0}"/>
              </a:ext>
            </a:extLst>
          </p:cNvPr>
          <p:cNvSpPr/>
          <p:nvPr/>
        </p:nvSpPr>
        <p:spPr>
          <a:xfrm>
            <a:off x="5590446" y="2365802"/>
            <a:ext cx="554692" cy="39455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3" name="Right Arrow 12">
            <a:extLst>
              <a:ext uri="{FF2B5EF4-FFF2-40B4-BE49-F238E27FC236}">
                <a16:creationId xmlns:a16="http://schemas.microsoft.com/office/drawing/2014/main" id="{62328A06-0808-0B83-0AFC-1927055A5F11}"/>
              </a:ext>
            </a:extLst>
          </p:cNvPr>
          <p:cNvSpPr/>
          <p:nvPr/>
        </p:nvSpPr>
        <p:spPr>
          <a:xfrm>
            <a:off x="5579644" y="3369085"/>
            <a:ext cx="554692" cy="39455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4" name="Right Arrow 13">
            <a:extLst>
              <a:ext uri="{FF2B5EF4-FFF2-40B4-BE49-F238E27FC236}">
                <a16:creationId xmlns:a16="http://schemas.microsoft.com/office/drawing/2014/main" id="{C4A3FED2-2A4C-AC6D-1626-191FBF603810}"/>
              </a:ext>
            </a:extLst>
          </p:cNvPr>
          <p:cNvSpPr/>
          <p:nvPr/>
        </p:nvSpPr>
        <p:spPr>
          <a:xfrm>
            <a:off x="5590446" y="4689542"/>
            <a:ext cx="554692" cy="39455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15" name="Group 2">
            <a:extLst>
              <a:ext uri="{FF2B5EF4-FFF2-40B4-BE49-F238E27FC236}">
                <a16:creationId xmlns:a16="http://schemas.microsoft.com/office/drawing/2014/main" id="{84D39B5F-0992-4E14-6F32-46DD4526B1A1}"/>
              </a:ext>
            </a:extLst>
          </p:cNvPr>
          <p:cNvGrpSpPr/>
          <p:nvPr/>
        </p:nvGrpSpPr>
        <p:grpSpPr>
          <a:xfrm>
            <a:off x="522512" y="338572"/>
            <a:ext cx="11451774" cy="817591"/>
            <a:chOff x="0" y="0"/>
            <a:chExt cx="4816593" cy="614389"/>
          </a:xfrm>
        </p:grpSpPr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9F1D105-4679-AF97-B393-239EA52B6280}"/>
                </a:ext>
              </a:extLst>
            </p:cNvPr>
            <p:cNvSpPr/>
            <p:nvPr/>
          </p:nvSpPr>
          <p:spPr>
            <a:xfrm>
              <a:off x="0" y="0"/>
              <a:ext cx="4816592" cy="614389"/>
            </a:xfrm>
            <a:custGeom>
              <a:avLst/>
              <a:gdLst/>
              <a:ahLst/>
              <a:cxnLst/>
              <a:rect l="l" t="t" r="r" b="b"/>
              <a:pathLst>
                <a:path w="4816592" h="614389">
                  <a:moveTo>
                    <a:pt x="0" y="0"/>
                  </a:moveTo>
                  <a:lnTo>
                    <a:pt x="4816592" y="0"/>
                  </a:lnTo>
                  <a:lnTo>
                    <a:pt x="4816592" y="614389"/>
                  </a:lnTo>
                  <a:lnTo>
                    <a:pt x="0" y="614389"/>
                  </a:lnTo>
                  <a:close/>
                </a:path>
              </a:pathLst>
            </a:custGeom>
            <a:solidFill>
              <a:srgbClr val="00364F"/>
            </a:solidFill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55F5F10-16E7-6894-4356-EDD8123B240C}"/>
                </a:ext>
              </a:extLst>
            </p:cNvPr>
            <p:cNvSpPr txBox="1"/>
            <p:nvPr/>
          </p:nvSpPr>
          <p:spPr>
            <a:xfrm>
              <a:off x="0" y="-38100"/>
              <a:ext cx="4816593" cy="652489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330"/>
                </a:lnSpc>
              </a:pPr>
              <a:endParaRPr sz="900"/>
            </a:p>
          </p:txBody>
        </p:sp>
      </p:grpSp>
      <p:sp>
        <p:nvSpPr>
          <p:cNvPr id="18" name="Title 1">
            <a:extLst>
              <a:ext uri="{FF2B5EF4-FFF2-40B4-BE49-F238E27FC236}">
                <a16:creationId xmlns:a16="http://schemas.microsoft.com/office/drawing/2014/main" id="{CF6ED8AD-96EA-AD59-C56F-8C8098A1201D}"/>
              </a:ext>
            </a:extLst>
          </p:cNvPr>
          <p:cNvSpPr txBox="1">
            <a:spLocks/>
          </p:cNvSpPr>
          <p:nvPr/>
        </p:nvSpPr>
        <p:spPr>
          <a:xfrm>
            <a:off x="3217802" y="545585"/>
            <a:ext cx="6769634" cy="495776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Aligning the lesson phases to UDL</a:t>
            </a:r>
          </a:p>
        </p:txBody>
      </p:sp>
    </p:spTree>
    <p:extLst>
      <p:ext uri="{BB962C8B-B14F-4D97-AF65-F5344CB8AC3E}">
        <p14:creationId xmlns:p14="http://schemas.microsoft.com/office/powerpoint/2010/main" val="926485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780448-7317-8845-F426-AFBA015CE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2C1AC9B8-B8D1-A692-10F1-596A500E6D87}"/>
              </a:ext>
            </a:extLst>
          </p:cNvPr>
          <p:cNvGrpSpPr/>
          <p:nvPr/>
        </p:nvGrpSpPr>
        <p:grpSpPr>
          <a:xfrm>
            <a:off x="1523998" y="839314"/>
            <a:ext cx="9144000" cy="817591"/>
            <a:chOff x="0" y="0"/>
            <a:chExt cx="4816593" cy="61438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46B11600-EBDF-9F1B-E6A0-57ECD53F602A}"/>
                </a:ext>
              </a:extLst>
            </p:cNvPr>
            <p:cNvSpPr/>
            <p:nvPr/>
          </p:nvSpPr>
          <p:spPr>
            <a:xfrm>
              <a:off x="0" y="0"/>
              <a:ext cx="4816592" cy="614389"/>
            </a:xfrm>
            <a:custGeom>
              <a:avLst/>
              <a:gdLst/>
              <a:ahLst/>
              <a:cxnLst/>
              <a:rect l="l" t="t" r="r" b="b"/>
              <a:pathLst>
                <a:path w="4816592" h="614389">
                  <a:moveTo>
                    <a:pt x="0" y="0"/>
                  </a:moveTo>
                  <a:lnTo>
                    <a:pt x="4816592" y="0"/>
                  </a:lnTo>
                  <a:lnTo>
                    <a:pt x="4816592" y="614389"/>
                  </a:lnTo>
                  <a:lnTo>
                    <a:pt x="0" y="614389"/>
                  </a:lnTo>
                  <a:close/>
                </a:path>
              </a:pathLst>
            </a:custGeom>
            <a:solidFill>
              <a:srgbClr val="00364F"/>
            </a:solidFill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EF8DD53-7867-C722-B484-3F518CCA0F68}"/>
                </a:ext>
              </a:extLst>
            </p:cNvPr>
            <p:cNvSpPr txBox="1"/>
            <p:nvPr/>
          </p:nvSpPr>
          <p:spPr>
            <a:xfrm>
              <a:off x="0" y="-38100"/>
              <a:ext cx="4816593" cy="652489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330"/>
                </a:lnSpc>
              </a:pPr>
              <a:endParaRPr sz="90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10F0130-95B3-6507-47CF-C854EFE43BAE}"/>
              </a:ext>
            </a:extLst>
          </p:cNvPr>
          <p:cNvGrpSpPr/>
          <p:nvPr/>
        </p:nvGrpSpPr>
        <p:grpSpPr>
          <a:xfrm>
            <a:off x="1524000" y="5486400"/>
            <a:ext cx="9144000" cy="514350"/>
            <a:chOff x="0" y="0"/>
            <a:chExt cx="4816593" cy="270933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97BBD72-61FE-C43C-7580-55104A544F49}"/>
                </a:ext>
              </a:extLst>
            </p:cNvPr>
            <p:cNvSpPr/>
            <p:nvPr/>
          </p:nvSpPr>
          <p:spPr>
            <a:xfrm>
              <a:off x="0" y="0"/>
              <a:ext cx="4816592" cy="270933"/>
            </a:xfrm>
            <a:custGeom>
              <a:avLst/>
              <a:gdLst/>
              <a:ahLst/>
              <a:cxnLst/>
              <a:rect l="l" t="t" r="r" b="b"/>
              <a:pathLst>
                <a:path w="4816592" h="270933">
                  <a:moveTo>
                    <a:pt x="0" y="0"/>
                  </a:moveTo>
                  <a:lnTo>
                    <a:pt x="4816592" y="0"/>
                  </a:lnTo>
                  <a:lnTo>
                    <a:pt x="4816592" y="270933"/>
                  </a:lnTo>
                  <a:lnTo>
                    <a:pt x="0" y="270933"/>
                  </a:lnTo>
                  <a:close/>
                </a:path>
              </a:pathLst>
            </a:custGeom>
            <a:solidFill>
              <a:srgbClr val="038278"/>
            </a:solidFill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CA4AB38-D568-7397-E4C2-67089782C6C0}"/>
                </a:ext>
              </a:extLst>
            </p:cNvPr>
            <p:cNvSpPr txBox="1"/>
            <p:nvPr/>
          </p:nvSpPr>
          <p:spPr>
            <a:xfrm>
              <a:off x="0" y="-38100"/>
              <a:ext cx="4816593" cy="309033"/>
            </a:xfrm>
            <a:prstGeom prst="rect">
              <a:avLst/>
            </a:prstGeom>
          </p:spPr>
          <p:txBody>
            <a:bodyPr lIns="25400" tIns="25400" rIns="25400" bIns="25400" rtlCol="0" anchor="ctr"/>
            <a:lstStyle/>
            <a:p>
              <a:pPr algn="ctr">
                <a:lnSpc>
                  <a:spcPts val="1330"/>
                </a:lnSpc>
              </a:pPr>
              <a:endParaRPr sz="900"/>
            </a:p>
          </p:txBody>
        </p:sp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89F1CF33-E04D-3391-92B5-EA59D2C8F8F6}"/>
              </a:ext>
            </a:extLst>
          </p:cNvPr>
          <p:cNvSpPr txBox="1">
            <a:spLocks/>
          </p:cNvSpPr>
          <p:nvPr/>
        </p:nvSpPr>
        <p:spPr>
          <a:xfrm>
            <a:off x="3327499" y="1067981"/>
            <a:ext cx="7886700" cy="495776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Aligning Lesson Phases with UDL</a:t>
            </a:r>
          </a:p>
        </p:txBody>
      </p:sp>
      <p:pic>
        <p:nvPicPr>
          <p:cNvPr id="14" name="Picture 13" descr="A purple and white card with a purple background&#10;&#10;Description automatically generated">
            <a:extLst>
              <a:ext uri="{FF2B5EF4-FFF2-40B4-BE49-F238E27FC236}">
                <a16:creationId xmlns:a16="http://schemas.microsoft.com/office/drawing/2014/main" id="{0F2F6930-ED65-2B96-FC40-25805FEA91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0592" y="2640131"/>
            <a:ext cx="7830808" cy="140302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2EA53EA-3E9D-082C-A7C0-F387BDC5729A}"/>
              </a:ext>
            </a:extLst>
          </p:cNvPr>
          <p:cNvSpPr txBox="1"/>
          <p:nvPr/>
        </p:nvSpPr>
        <p:spPr>
          <a:xfrm>
            <a:off x="2598762" y="4082274"/>
            <a:ext cx="2090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Connecting Phase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B5BF10-EB5C-5DD1-B88F-12133D994CDC}"/>
              </a:ext>
            </a:extLst>
          </p:cNvPr>
          <p:cNvSpPr txBox="1"/>
          <p:nvPr/>
        </p:nvSpPr>
        <p:spPr>
          <a:xfrm>
            <a:off x="5177356" y="4082998"/>
            <a:ext cx="441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Processing Phase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1C51DD-0DB0-7869-5BC3-52BB9A6EB8C7}"/>
              </a:ext>
            </a:extLst>
          </p:cNvPr>
          <p:cNvSpPr txBox="1"/>
          <p:nvPr/>
        </p:nvSpPr>
        <p:spPr>
          <a:xfrm>
            <a:off x="5458079" y="2332244"/>
            <a:ext cx="1430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Mini Lesson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EAD28A3-3EB0-03CE-FA4B-A4C9F1396979}"/>
              </a:ext>
            </a:extLst>
          </p:cNvPr>
          <p:cNvSpPr txBox="1"/>
          <p:nvPr/>
        </p:nvSpPr>
        <p:spPr>
          <a:xfrm>
            <a:off x="7496175" y="4532873"/>
            <a:ext cx="22844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Transforming &amp; </a:t>
            </a:r>
          </a:p>
          <a:p>
            <a:r>
              <a:rPr lang="en-US" b="1" dirty="0"/>
              <a:t>Personalizing Phase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AFF8C6-A6CA-C6EB-40ED-C53334103310}"/>
              </a:ext>
            </a:extLst>
          </p:cNvPr>
          <p:cNvSpPr txBox="1"/>
          <p:nvPr/>
        </p:nvSpPr>
        <p:spPr>
          <a:xfrm>
            <a:off x="1534887" y="5781184"/>
            <a:ext cx="57900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tx2"/>
                </a:solidFill>
              </a:rPr>
              <a:t>Slide 12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10D644F7-0D07-F6B0-E694-857A5851D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172700" y="5818189"/>
            <a:ext cx="495300" cy="182563"/>
          </a:xfrm>
        </p:spPr>
        <p:txBody>
          <a:bodyPr/>
          <a:lstStyle/>
          <a:p>
            <a:pPr algn="l" defTabSz="457223">
              <a:defRPr/>
            </a:pPr>
            <a:r>
              <a:rPr lang="en-CA" sz="600" dirty="0">
                <a:solidFill>
                  <a:schemeClr val="tx1"/>
                </a:solidFill>
                <a:latin typeface="Calibri"/>
              </a:rPr>
              <a:t>CAST, 2025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88D6D84-4224-4DB0-259F-4132C9957FC9}"/>
              </a:ext>
            </a:extLst>
          </p:cNvPr>
          <p:cNvCxnSpPr>
            <a:cxnSpLocks/>
          </p:cNvCxnSpPr>
          <p:nvPr/>
        </p:nvCxnSpPr>
        <p:spPr>
          <a:xfrm flipH="1" flipV="1">
            <a:off x="2457183" y="4844496"/>
            <a:ext cx="4928114" cy="9167"/>
          </a:xfrm>
          <a:prstGeom prst="straightConnector1">
            <a:avLst/>
          </a:prstGeom>
          <a:ln w="57150">
            <a:solidFill>
              <a:srgbClr val="00364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81FBABE-5DC4-7DEB-A048-86934FD780AF}"/>
              </a:ext>
            </a:extLst>
          </p:cNvPr>
          <p:cNvCxnSpPr>
            <a:cxnSpLocks/>
          </p:cNvCxnSpPr>
          <p:nvPr/>
        </p:nvCxnSpPr>
        <p:spPr>
          <a:xfrm>
            <a:off x="7270850" y="4267409"/>
            <a:ext cx="2740551" cy="0"/>
          </a:xfrm>
          <a:prstGeom prst="straightConnector1">
            <a:avLst/>
          </a:prstGeom>
          <a:ln w="57150">
            <a:solidFill>
              <a:srgbClr val="00364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6857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6D5B4-40FB-4DF7-636A-57A8F71D6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FD490-F688-1F06-3914-33CEFCC1A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49" y="1600319"/>
            <a:ext cx="7886700" cy="4351338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231AA7-2D25-5980-6D2E-EBF07A935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048" y="-200621"/>
            <a:ext cx="788670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Learning Bursts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9CC49F-B43A-BC1E-F2F4-6C5561744263}"/>
              </a:ext>
            </a:extLst>
          </p:cNvPr>
          <p:cNvSpPr/>
          <p:nvPr/>
        </p:nvSpPr>
        <p:spPr>
          <a:xfrm>
            <a:off x="197410" y="150125"/>
            <a:ext cx="2579004" cy="7462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1200" b="1" dirty="0"/>
              <a:t>I know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4AB90B-ABD5-37A5-0828-58578DC1001B}"/>
              </a:ext>
            </a:extLst>
          </p:cNvPr>
          <p:cNvSpPr/>
          <p:nvPr/>
        </p:nvSpPr>
        <p:spPr>
          <a:xfrm>
            <a:off x="10039349" y="138453"/>
            <a:ext cx="1955242" cy="7462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1200" b="1" dirty="0"/>
              <a:t>Date</a:t>
            </a:r>
            <a:r>
              <a:rPr lang="en-US" sz="1200" dirty="0"/>
              <a:t>:</a:t>
            </a:r>
            <a:endParaRPr lang="en-US" sz="12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A720AC-0AAE-2AAD-8C7F-328DF2712A08}"/>
              </a:ext>
            </a:extLst>
          </p:cNvPr>
          <p:cNvSpPr/>
          <p:nvPr/>
        </p:nvSpPr>
        <p:spPr>
          <a:xfrm>
            <a:off x="197408" y="1003496"/>
            <a:ext cx="9738663" cy="4068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Connecting Activity:</a:t>
            </a:r>
            <a:endParaRPr lang="en-US" sz="12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842514-C194-A0C3-3C50-09CBCE5EE87C}"/>
              </a:ext>
            </a:extLst>
          </p:cNvPr>
          <p:cNvSpPr/>
          <p:nvPr/>
        </p:nvSpPr>
        <p:spPr>
          <a:xfrm>
            <a:off x="205320" y="1529131"/>
            <a:ext cx="9738662" cy="43513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Mini Lesson:</a:t>
            </a:r>
            <a:r>
              <a:rPr lang="en-CA" sz="1200" dirty="0"/>
              <a:t> </a:t>
            </a:r>
            <a:endParaRPr lang="en-US" sz="1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61A82A8-41CF-B3E3-5E25-97B4BFC9B1C8}"/>
              </a:ext>
            </a:extLst>
          </p:cNvPr>
          <p:cNvSpPr/>
          <p:nvPr/>
        </p:nvSpPr>
        <p:spPr>
          <a:xfrm>
            <a:off x="405497" y="2235199"/>
            <a:ext cx="9302174" cy="351424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Processing Tasks: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7371918-07A9-96F4-D796-EAE694B8E3A9}"/>
              </a:ext>
            </a:extLst>
          </p:cNvPr>
          <p:cNvSpPr/>
          <p:nvPr/>
        </p:nvSpPr>
        <p:spPr>
          <a:xfrm>
            <a:off x="197407" y="5999213"/>
            <a:ext cx="9746575" cy="5968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Transforming &amp; Personalizing Activity: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5A93582-AEE0-C70E-EB78-AE5E0FC246F3}"/>
              </a:ext>
            </a:extLst>
          </p:cNvPr>
          <p:cNvSpPr/>
          <p:nvPr/>
        </p:nvSpPr>
        <p:spPr>
          <a:xfrm>
            <a:off x="579950" y="2566427"/>
            <a:ext cx="1741039" cy="29188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/>
              <a:t>I Need to…</a:t>
            </a:r>
          </a:p>
          <a:p>
            <a:pPr algn="ctr"/>
            <a:endParaRPr lang="en-US" sz="1200" b="1" dirty="0"/>
          </a:p>
          <a:p>
            <a:br>
              <a:rPr lang="en-US" sz="1200" b="1" dirty="0"/>
            </a:br>
            <a:br>
              <a:rPr lang="en-US" sz="1200" b="1" dirty="0"/>
            </a:br>
            <a:endParaRPr lang="en-US" sz="1200" b="1" dirty="0"/>
          </a:p>
          <a:p>
            <a:endParaRPr lang="en-US" sz="1200" b="1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8FB68DB-4560-1BFA-F68B-493AC0D19E91}"/>
              </a:ext>
            </a:extLst>
          </p:cNvPr>
          <p:cNvSpPr/>
          <p:nvPr/>
        </p:nvSpPr>
        <p:spPr>
          <a:xfrm>
            <a:off x="2366273" y="2566428"/>
            <a:ext cx="1741039" cy="29188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b="1" dirty="0"/>
              <a:t>I Must…</a:t>
            </a:r>
          </a:p>
          <a:p>
            <a:pPr algn="ctr"/>
            <a:endParaRPr lang="en-US" sz="1100" b="1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EC0CE7D-0CB1-DBA0-CC3B-3837E21F0EE0}"/>
              </a:ext>
            </a:extLst>
          </p:cNvPr>
          <p:cNvSpPr/>
          <p:nvPr/>
        </p:nvSpPr>
        <p:spPr>
          <a:xfrm>
            <a:off x="4141538" y="2566428"/>
            <a:ext cx="1741039" cy="29188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b="1" dirty="0"/>
              <a:t>I Can…</a:t>
            </a:r>
          </a:p>
          <a:p>
            <a:pPr algn="ctr"/>
            <a:endParaRPr lang="en-US" sz="11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b="1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12EF22E-332C-F82D-5D4D-BA066FF690C7}"/>
              </a:ext>
            </a:extLst>
          </p:cNvPr>
          <p:cNvSpPr/>
          <p:nvPr/>
        </p:nvSpPr>
        <p:spPr>
          <a:xfrm>
            <a:off x="5927861" y="2566428"/>
            <a:ext cx="1741039" cy="29188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/>
              <a:t>I Could…</a:t>
            </a:r>
          </a:p>
          <a:p>
            <a:pPr algn="ctr"/>
            <a:endParaRPr lang="en-US" sz="1200" b="1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24AC1CC-B4AD-8E23-30B2-0D6ECD108AB6}"/>
              </a:ext>
            </a:extLst>
          </p:cNvPr>
          <p:cNvSpPr/>
          <p:nvPr/>
        </p:nvSpPr>
        <p:spPr>
          <a:xfrm>
            <a:off x="7714184" y="2566428"/>
            <a:ext cx="1741039" cy="29188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/>
              <a:t>I Can Try to…</a:t>
            </a:r>
          </a:p>
          <a:p>
            <a:pPr algn="ctr"/>
            <a:endParaRPr lang="en-US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b="1" dirty="0"/>
          </a:p>
          <a:p>
            <a:br>
              <a:rPr lang="en-US" sz="1200" b="1" dirty="0"/>
            </a:br>
            <a:endParaRPr lang="en-US" sz="1200" b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6206E79-0B21-42AD-5AB5-300974192921}"/>
              </a:ext>
            </a:extLst>
          </p:cNvPr>
          <p:cNvSpPr txBox="1"/>
          <p:nvPr/>
        </p:nvSpPr>
        <p:spPr>
          <a:xfrm>
            <a:off x="875325" y="5152452"/>
            <a:ext cx="10134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/>
              <a:t>Access Point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672EBE4-7679-1DDD-E3BD-4D97880271E6}"/>
              </a:ext>
            </a:extLst>
          </p:cNvPr>
          <p:cNvSpPr txBox="1"/>
          <p:nvPr/>
        </p:nvSpPr>
        <p:spPr>
          <a:xfrm>
            <a:off x="2776413" y="5152452"/>
            <a:ext cx="7777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/>
              <a:t>Essential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1776D08-79C4-0048-6153-4CF03E334193}"/>
              </a:ext>
            </a:extLst>
          </p:cNvPr>
          <p:cNvSpPr txBox="1"/>
          <p:nvPr/>
        </p:nvSpPr>
        <p:spPr>
          <a:xfrm>
            <a:off x="4448021" y="5152452"/>
            <a:ext cx="90762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/>
              <a:t>Developing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5EFD24D-B575-C6A6-21FF-0CCB496EC4F6}"/>
              </a:ext>
            </a:extLst>
          </p:cNvPr>
          <p:cNvSpPr txBox="1"/>
          <p:nvPr/>
        </p:nvSpPr>
        <p:spPr>
          <a:xfrm>
            <a:off x="6278529" y="5152452"/>
            <a:ext cx="8242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/>
              <a:t>Confident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D9FC94F-8831-2A8A-2752-56FBEEB0F571}"/>
              </a:ext>
            </a:extLst>
          </p:cNvPr>
          <p:cNvSpPr txBox="1"/>
          <p:nvPr/>
        </p:nvSpPr>
        <p:spPr>
          <a:xfrm>
            <a:off x="8078406" y="5152452"/>
            <a:ext cx="8210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/>
              <a:t>Extending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AE9B9B3-27AD-AA00-7B57-1064EEEA5011}"/>
              </a:ext>
            </a:extLst>
          </p:cNvPr>
          <p:cNvSpPr/>
          <p:nvPr/>
        </p:nvSpPr>
        <p:spPr>
          <a:xfrm>
            <a:off x="10039349" y="1003497"/>
            <a:ext cx="1955242" cy="559254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lang="en-US" sz="1200" b="1" dirty="0"/>
              <a:t>Targeted Needs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BF69E7B-018C-6F3D-CD07-A595DF7F0FE7}"/>
              </a:ext>
            </a:extLst>
          </p:cNvPr>
          <p:cNvSpPr/>
          <p:nvPr/>
        </p:nvSpPr>
        <p:spPr>
          <a:xfrm>
            <a:off x="10142854" y="1319601"/>
            <a:ext cx="1748460" cy="15913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CA" sz="1000" b="1" dirty="0"/>
              <a:t>Need:</a:t>
            </a:r>
            <a:endParaRPr lang="en-US" sz="10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EAC9F1D-1155-3392-89C9-E9CF3CC84EB7}"/>
              </a:ext>
            </a:extLst>
          </p:cNvPr>
          <p:cNvSpPr/>
          <p:nvPr/>
        </p:nvSpPr>
        <p:spPr>
          <a:xfrm>
            <a:off x="10142854" y="3063033"/>
            <a:ext cx="1748460" cy="16838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CA" sz="1000" b="1" dirty="0"/>
              <a:t>Need:</a:t>
            </a:r>
          </a:p>
          <a:p>
            <a:endParaRPr lang="en-CA" sz="1000" b="1" dirty="0"/>
          </a:p>
          <a:p>
            <a:endParaRPr lang="en-US" sz="1000" b="1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1E675E4-DF7C-57A8-10AA-0F2AFEB14E3D}"/>
              </a:ext>
            </a:extLst>
          </p:cNvPr>
          <p:cNvSpPr/>
          <p:nvPr/>
        </p:nvSpPr>
        <p:spPr>
          <a:xfrm>
            <a:off x="10142854" y="4860486"/>
            <a:ext cx="1748460" cy="16072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CA" sz="1000" b="1" dirty="0"/>
              <a:t>Need:</a:t>
            </a:r>
            <a:endParaRPr lang="en-US" sz="10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E87A7B1-BF02-9ECF-285F-688A7B6A7B71}"/>
              </a:ext>
            </a:extLst>
          </p:cNvPr>
          <p:cNvSpPr/>
          <p:nvPr/>
        </p:nvSpPr>
        <p:spPr>
          <a:xfrm>
            <a:off x="2776413" y="150123"/>
            <a:ext cx="2925887" cy="7462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I can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CBD8385-79E6-B559-B089-2EDCDD5546E4}"/>
              </a:ext>
            </a:extLst>
          </p:cNvPr>
          <p:cNvSpPr txBox="1"/>
          <p:nvPr/>
        </p:nvSpPr>
        <p:spPr>
          <a:xfrm>
            <a:off x="-4176" y="6600314"/>
            <a:ext cx="1219617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Lesson Phases, adapted from Schnellert &amp; Brownlie, 2011								                         Dr. Shelley Moore, 2026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4784DBB-2B63-CE50-718C-7652EBBF6A95}"/>
              </a:ext>
            </a:extLst>
          </p:cNvPr>
          <p:cNvSpPr/>
          <p:nvPr/>
        </p:nvSpPr>
        <p:spPr>
          <a:xfrm>
            <a:off x="5702300" y="150124"/>
            <a:ext cx="4241682" cy="7462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1200" b="1" dirty="0"/>
              <a:t>We are</a:t>
            </a:r>
          </a:p>
        </p:txBody>
      </p:sp>
    </p:spTree>
    <p:extLst>
      <p:ext uri="{BB962C8B-B14F-4D97-AF65-F5344CB8AC3E}">
        <p14:creationId xmlns:p14="http://schemas.microsoft.com/office/powerpoint/2010/main" val="1220729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6" grpId="0" animBg="1"/>
      <p:bldP spid="19" grpId="0" animBg="1"/>
      <p:bldP spid="19" grpId="1" animBg="1"/>
      <p:bldP spid="20" grpId="0" animBg="1"/>
      <p:bldP spid="21" grpId="0" animBg="1"/>
      <p:bldP spid="22" grpId="0" animBg="1"/>
      <p:bldP spid="11" grpId="0" animBg="1"/>
      <p:bldP spid="17" grpId="0" animBg="1"/>
      <p:bldP spid="18" grpId="0" animBg="1"/>
      <p:bldP spid="28" grpId="0" animBg="1"/>
      <p:bldP spid="15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95568-3E18-29C8-3061-58A3EB74F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55A28-14F6-C274-3A95-4D84E0CD9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49" y="1600319"/>
            <a:ext cx="7886700" cy="4351338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585D53-A9D5-110C-9ACA-0BF0F9924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048" y="-200621"/>
            <a:ext cx="788670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Learning Bursts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3090A1-5660-EF9C-F5CE-811C98DEB91B}"/>
              </a:ext>
            </a:extLst>
          </p:cNvPr>
          <p:cNvSpPr/>
          <p:nvPr/>
        </p:nvSpPr>
        <p:spPr>
          <a:xfrm>
            <a:off x="197410" y="150125"/>
            <a:ext cx="2579004" cy="7462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1200" b="1" dirty="0"/>
              <a:t>I know </a:t>
            </a:r>
            <a:r>
              <a:rPr lang="en-US" sz="1200" b="1" dirty="0">
                <a:solidFill>
                  <a:srgbClr val="FF0000"/>
                </a:solidFill>
              </a:rPr>
              <a:t>story</a:t>
            </a:r>
            <a:r>
              <a:rPr lang="en-US" sz="1200" b="1" dirty="0"/>
              <a:t> and </a:t>
            </a:r>
            <a:r>
              <a:rPr lang="en-US" sz="1200" b="1" dirty="0">
                <a:solidFill>
                  <a:srgbClr val="FF0000"/>
                </a:solidFill>
              </a:rPr>
              <a:t>text</a:t>
            </a:r>
            <a:r>
              <a:rPr lang="en-US" sz="1200" b="1" dirty="0"/>
              <a:t> </a:t>
            </a:r>
            <a:r>
              <a:rPr lang="en-US" sz="1200" dirty="0"/>
              <a:t>because I know what </a:t>
            </a:r>
            <a:r>
              <a:rPr lang="en-US" sz="1200" dirty="0">
                <a:solidFill>
                  <a:srgbClr val="FF0000"/>
                </a:solidFill>
              </a:rPr>
              <a:t>literary elements </a:t>
            </a:r>
            <a:r>
              <a:rPr lang="en-US" sz="1200" dirty="0"/>
              <a:t>are</a:t>
            </a:r>
            <a:endParaRPr lang="en-US" sz="12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3BCC4AD-B155-BBC1-5EF0-5E4CABCAA08E}"/>
              </a:ext>
            </a:extLst>
          </p:cNvPr>
          <p:cNvSpPr/>
          <p:nvPr/>
        </p:nvSpPr>
        <p:spPr>
          <a:xfrm>
            <a:off x="10039349" y="138453"/>
            <a:ext cx="1955242" cy="7462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1200" b="1" dirty="0"/>
              <a:t>Date</a:t>
            </a:r>
            <a:r>
              <a:rPr lang="en-US" sz="1200" dirty="0"/>
              <a:t>:</a:t>
            </a:r>
            <a:endParaRPr lang="en-US" sz="12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06FB1C-8AA6-0899-022B-ABE594641CF5}"/>
              </a:ext>
            </a:extLst>
          </p:cNvPr>
          <p:cNvSpPr/>
          <p:nvPr/>
        </p:nvSpPr>
        <p:spPr>
          <a:xfrm>
            <a:off x="197408" y="1003496"/>
            <a:ext cx="9738663" cy="4068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Connecting Activity: </a:t>
            </a:r>
            <a:r>
              <a:rPr lang="en-US" sz="1200" dirty="0"/>
              <a:t>what are they saying?! Pictures of characters with speech bubbles (See attached)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B5ADAA-7197-5A9B-8303-2C7FAD0B7E02}"/>
              </a:ext>
            </a:extLst>
          </p:cNvPr>
          <p:cNvSpPr/>
          <p:nvPr/>
        </p:nvSpPr>
        <p:spPr>
          <a:xfrm>
            <a:off x="205320" y="1529131"/>
            <a:ext cx="9738662" cy="43513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Mini Lesson:</a:t>
            </a:r>
            <a:r>
              <a:rPr lang="en-CA" sz="1200" dirty="0"/>
              <a:t> Strong fan fiction writers use dialogue to capture characters’ personalities and relationships so readers recognize them immediately</a:t>
            </a:r>
          </a:p>
          <a:p>
            <a:r>
              <a:rPr lang="en-CA" sz="1200" dirty="0"/>
              <a:t>What Are They REALLY Saying?!</a:t>
            </a:r>
            <a:r>
              <a:rPr lang="en-US" sz="1200" b="1" dirty="0"/>
              <a:t>  </a:t>
            </a:r>
            <a:r>
              <a:rPr lang="en-US" sz="1200" dirty="0"/>
              <a:t>Write a sentence on the board e.g. “Taylor was mad at Jordan”  then brainstorm what a character could say that means the same thing but SHOWS anger (e.g. you said you would be here an hour ago!”  Practice a few more example scenarios (see attached)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195F7C4-D431-3B83-EF69-548B598FB7F7}"/>
              </a:ext>
            </a:extLst>
          </p:cNvPr>
          <p:cNvSpPr/>
          <p:nvPr/>
        </p:nvSpPr>
        <p:spPr>
          <a:xfrm>
            <a:off x="405497" y="2235199"/>
            <a:ext cx="9302174" cy="351424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Processing Tasks: Revising our draft – by adding dialogue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82E7D8-2819-DC23-72B4-B27A23157E44}"/>
              </a:ext>
            </a:extLst>
          </p:cNvPr>
          <p:cNvSpPr/>
          <p:nvPr/>
        </p:nvSpPr>
        <p:spPr>
          <a:xfrm>
            <a:off x="197407" y="5999213"/>
            <a:ext cx="9746575" cy="5968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Transforming &amp; Personalizing Activity:</a:t>
            </a:r>
          </a:p>
          <a:p>
            <a:r>
              <a:rPr lang="en-US" sz="1200" dirty="0"/>
              <a:t>What is one thing in this lesson that helped you learn, stay focused, stay interested (metacognitive) – write on a post it, share on the way out the door etc.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12407DB-7F7D-D49F-0C19-F13CAC31108A}"/>
              </a:ext>
            </a:extLst>
          </p:cNvPr>
          <p:cNvSpPr/>
          <p:nvPr/>
        </p:nvSpPr>
        <p:spPr>
          <a:xfrm>
            <a:off x="579950" y="2566427"/>
            <a:ext cx="1741039" cy="29188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/>
              <a:t>I Need to…</a:t>
            </a:r>
          </a:p>
          <a:p>
            <a:pPr algn="ctr"/>
            <a:endParaRPr lang="en-US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Get my draft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Get a writing tool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Get into group of 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Find a place to work in the class that will help you focus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Read your draft to each other</a:t>
            </a:r>
          </a:p>
          <a:p>
            <a:br>
              <a:rPr lang="en-US" sz="1200" b="1" dirty="0"/>
            </a:br>
            <a:br>
              <a:rPr lang="en-US" sz="1200" b="1" dirty="0"/>
            </a:br>
            <a:endParaRPr lang="en-US" sz="1200" b="1" dirty="0"/>
          </a:p>
          <a:p>
            <a:endParaRPr lang="en-US" sz="1200" b="1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7361AE-6FF5-7F4D-A5FE-8F9B168E65C4}"/>
              </a:ext>
            </a:extLst>
          </p:cNvPr>
          <p:cNvSpPr/>
          <p:nvPr/>
        </p:nvSpPr>
        <p:spPr>
          <a:xfrm>
            <a:off x="2366273" y="2566428"/>
            <a:ext cx="1741039" cy="29188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b="1" dirty="0"/>
              <a:t>I Must…</a:t>
            </a:r>
          </a:p>
          <a:p>
            <a:pPr algn="ctr"/>
            <a:endParaRPr lang="en-US" sz="11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Help each other determine where dialogue could be added to revise your draft writing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Act out a scene with your partner to determine what you could say as dialogue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Add some dialogue to your writing and make sure you have used dialogue criteria</a:t>
            </a:r>
            <a:endParaRPr lang="en-US" sz="1100" b="1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269257A-5D3A-C7E0-3B03-8AC32BC82BDA}"/>
              </a:ext>
            </a:extLst>
          </p:cNvPr>
          <p:cNvSpPr/>
          <p:nvPr/>
        </p:nvSpPr>
        <p:spPr>
          <a:xfrm>
            <a:off x="4141538" y="2566428"/>
            <a:ext cx="1741039" cy="29188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b="1" dirty="0"/>
              <a:t>I Can…</a:t>
            </a:r>
          </a:p>
          <a:p>
            <a:pPr algn="ctr"/>
            <a:endParaRPr lang="en-US" sz="11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Add details to the dialogue to help readers SHOW what they are thinking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Create a comic of these scene that shows the dialogue you added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Use visual details to communicate what is happening around the characters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b="1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7296B96-2F0A-0E84-2BD3-BA6715B6C806}"/>
              </a:ext>
            </a:extLst>
          </p:cNvPr>
          <p:cNvSpPr/>
          <p:nvPr/>
        </p:nvSpPr>
        <p:spPr>
          <a:xfrm>
            <a:off x="5927861" y="2566428"/>
            <a:ext cx="1741039" cy="29188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/>
              <a:t>I Could…</a:t>
            </a:r>
          </a:p>
          <a:p>
            <a:pPr algn="ctr"/>
            <a:endParaRPr lang="en-US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Join another group and be a character that can act out a scene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Read another persons draft and share 2 stars and a wonder using the dialogue criteria (verbal or written)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8B1F6E4-977E-7724-ECDC-820B959E1F4D}"/>
              </a:ext>
            </a:extLst>
          </p:cNvPr>
          <p:cNvSpPr/>
          <p:nvPr/>
        </p:nvSpPr>
        <p:spPr>
          <a:xfrm>
            <a:off x="7714184" y="2566428"/>
            <a:ext cx="1741039" cy="29188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/>
              <a:t>I Can Try to…</a:t>
            </a:r>
          </a:p>
          <a:p>
            <a:pPr algn="ctr"/>
            <a:endParaRPr lang="en-US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Look at other pieces of writing you have done this year and revise them to add meaningful dialogue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b="1" dirty="0"/>
          </a:p>
          <a:p>
            <a:br>
              <a:rPr lang="en-US" sz="1200" b="1" dirty="0"/>
            </a:br>
            <a:endParaRPr lang="en-US" sz="1200" b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4CF095A-E2F3-759D-286F-B1F960FDAFD0}"/>
              </a:ext>
            </a:extLst>
          </p:cNvPr>
          <p:cNvSpPr txBox="1"/>
          <p:nvPr/>
        </p:nvSpPr>
        <p:spPr>
          <a:xfrm>
            <a:off x="875325" y="5152452"/>
            <a:ext cx="10134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/>
              <a:t>Access Point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06DDD9F-BBAC-38E9-E9B7-AEEF7A7E2820}"/>
              </a:ext>
            </a:extLst>
          </p:cNvPr>
          <p:cNvSpPr txBox="1"/>
          <p:nvPr/>
        </p:nvSpPr>
        <p:spPr>
          <a:xfrm>
            <a:off x="2776413" y="5152452"/>
            <a:ext cx="7777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/>
              <a:t>Essential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B8B92E2-291C-CE28-82EF-53701BAF3EB8}"/>
              </a:ext>
            </a:extLst>
          </p:cNvPr>
          <p:cNvSpPr txBox="1"/>
          <p:nvPr/>
        </p:nvSpPr>
        <p:spPr>
          <a:xfrm>
            <a:off x="4448021" y="5152452"/>
            <a:ext cx="90762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/>
              <a:t>Developing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F337F1-6FB2-EFA0-F78A-CE072033136C}"/>
              </a:ext>
            </a:extLst>
          </p:cNvPr>
          <p:cNvSpPr txBox="1"/>
          <p:nvPr/>
        </p:nvSpPr>
        <p:spPr>
          <a:xfrm>
            <a:off x="6278529" y="5152452"/>
            <a:ext cx="8242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/>
              <a:t>Confident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4755E8D-0B66-40DA-9C2D-D5CAAB87DF5B}"/>
              </a:ext>
            </a:extLst>
          </p:cNvPr>
          <p:cNvSpPr txBox="1"/>
          <p:nvPr/>
        </p:nvSpPr>
        <p:spPr>
          <a:xfrm>
            <a:off x="8078406" y="5152452"/>
            <a:ext cx="8210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/>
              <a:t>Extending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E7EBFB1-6D41-8481-6872-8946FB58DA42}"/>
              </a:ext>
            </a:extLst>
          </p:cNvPr>
          <p:cNvSpPr/>
          <p:nvPr/>
        </p:nvSpPr>
        <p:spPr>
          <a:xfrm>
            <a:off x="10039349" y="1003497"/>
            <a:ext cx="1955242" cy="559254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lang="en-US" sz="1200" b="1" dirty="0"/>
              <a:t>Targeted Needs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9C6914C-6A9B-6D0E-39E2-A44511E3B41C}"/>
              </a:ext>
            </a:extLst>
          </p:cNvPr>
          <p:cNvSpPr/>
          <p:nvPr/>
        </p:nvSpPr>
        <p:spPr>
          <a:xfrm>
            <a:off x="10142854" y="1319601"/>
            <a:ext cx="1748460" cy="20242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CA" sz="1000" b="1" dirty="0"/>
              <a:t>Need: Anxiety</a:t>
            </a:r>
          </a:p>
          <a:p>
            <a:pPr marL="171450" indent="-171450">
              <a:buFontTx/>
              <a:buChar char="-"/>
            </a:pPr>
            <a:r>
              <a:rPr lang="en-US" sz="1000" dirty="0">
                <a:solidFill>
                  <a:schemeClr val="tx1"/>
                </a:solidFill>
              </a:rPr>
              <a:t>remember you just need to get to the must today</a:t>
            </a:r>
          </a:p>
          <a:p>
            <a:pPr marL="285750" indent="-285750">
              <a:buFontTx/>
              <a:buChar char="-"/>
            </a:pPr>
            <a:r>
              <a:rPr lang="en-US" sz="1000" dirty="0">
                <a:solidFill>
                  <a:schemeClr val="tx1"/>
                </a:solidFill>
              </a:rPr>
              <a:t>re reading the step on the rainbow task ladder</a:t>
            </a:r>
          </a:p>
          <a:p>
            <a:pPr marL="285750" indent="-285750">
              <a:buFontTx/>
              <a:buChar char="-"/>
            </a:pPr>
            <a:r>
              <a:rPr lang="en-US" sz="1000" dirty="0">
                <a:solidFill>
                  <a:schemeClr val="tx1"/>
                </a:solidFill>
              </a:rPr>
              <a:t>using a writing stem</a:t>
            </a:r>
          </a:p>
          <a:p>
            <a:pPr marL="285750" indent="-285750">
              <a:buFontTx/>
              <a:buChar char="-"/>
            </a:pPr>
            <a:r>
              <a:rPr lang="en-US" sz="1000" dirty="0">
                <a:solidFill>
                  <a:schemeClr val="tx1"/>
                </a:solidFill>
              </a:rPr>
              <a:t>talk about what you want to write with someone</a:t>
            </a:r>
          </a:p>
          <a:p>
            <a:pPr marL="285750" indent="-285750">
              <a:buFontTx/>
              <a:buChar char="-"/>
            </a:pPr>
            <a:r>
              <a:rPr lang="en-US" sz="1000" dirty="0">
                <a:solidFill>
                  <a:schemeClr val="tx1"/>
                </a:solidFill>
              </a:rPr>
              <a:t>ignoring spelling and punctuation</a:t>
            </a:r>
          </a:p>
          <a:p>
            <a:pPr marL="285750" indent="-285750">
              <a:buFontTx/>
              <a:buChar char="-"/>
            </a:pPr>
            <a:r>
              <a:rPr lang="en-US" sz="1000" dirty="0">
                <a:solidFill>
                  <a:schemeClr val="tx1"/>
                </a:solidFill>
              </a:rPr>
              <a:t>taking a 2 min break</a:t>
            </a:r>
          </a:p>
          <a:p>
            <a:pPr marL="171450" indent="-171450">
              <a:buFontTx/>
              <a:buChar char="-"/>
            </a:pPr>
            <a:endParaRPr lang="en-US" sz="1000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endParaRPr lang="en-US" sz="1000" dirty="0">
              <a:solidFill>
                <a:schemeClr val="tx1"/>
              </a:solidFill>
            </a:endParaRPr>
          </a:p>
          <a:p>
            <a:endParaRPr lang="en-US" sz="10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DB7FAC-F3B1-583D-5393-3E9B7BBFDA5A}"/>
              </a:ext>
            </a:extLst>
          </p:cNvPr>
          <p:cNvSpPr/>
          <p:nvPr/>
        </p:nvSpPr>
        <p:spPr>
          <a:xfrm>
            <a:off x="10142854" y="3947021"/>
            <a:ext cx="1748460" cy="7998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CA" sz="1000" b="1" dirty="0"/>
              <a:t>Need: Frustration</a:t>
            </a:r>
          </a:p>
          <a:p>
            <a:pPr marL="285750" indent="-285750">
              <a:buFontTx/>
              <a:buChar char="-"/>
            </a:pPr>
            <a:r>
              <a:rPr lang="en-US" sz="1000" dirty="0">
                <a:solidFill>
                  <a:schemeClr val="tx1"/>
                </a:solidFill>
              </a:rPr>
              <a:t>taking a 2 min break</a:t>
            </a:r>
          </a:p>
          <a:p>
            <a:pPr marL="285750" indent="-285750">
              <a:buFontTx/>
              <a:buChar char="-"/>
            </a:pPr>
            <a:r>
              <a:rPr lang="en-US" sz="1000" dirty="0">
                <a:solidFill>
                  <a:schemeClr val="tx1"/>
                </a:solidFill>
              </a:rPr>
              <a:t>checking in with a trusted person</a:t>
            </a:r>
          </a:p>
          <a:p>
            <a:endParaRPr lang="en-CA" sz="1000" b="1" dirty="0"/>
          </a:p>
          <a:p>
            <a:endParaRPr lang="en-CA" sz="1000" b="1" dirty="0"/>
          </a:p>
          <a:p>
            <a:endParaRPr lang="en-US" sz="1000" b="1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25C34FB-65B8-E36A-A695-FCF107B75737}"/>
              </a:ext>
            </a:extLst>
          </p:cNvPr>
          <p:cNvSpPr/>
          <p:nvPr/>
        </p:nvSpPr>
        <p:spPr>
          <a:xfrm>
            <a:off x="10142854" y="4860486"/>
            <a:ext cx="1748460" cy="16072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CA" sz="1000" b="1" dirty="0"/>
              <a:t>Need: Attention</a:t>
            </a:r>
          </a:p>
          <a:p>
            <a:pPr marL="171450" indent="-171450">
              <a:buFontTx/>
              <a:buChar char="-"/>
            </a:pPr>
            <a:r>
              <a:rPr lang="en-US" sz="1000" dirty="0">
                <a:solidFill>
                  <a:schemeClr val="tx1"/>
                </a:solidFill>
              </a:rPr>
              <a:t>Moving to a new spot to work</a:t>
            </a:r>
          </a:p>
          <a:p>
            <a:pPr marL="171450" indent="-171450">
              <a:buFontTx/>
              <a:buChar char="-"/>
            </a:pPr>
            <a:r>
              <a:rPr lang="en-US" sz="1000" dirty="0">
                <a:solidFill>
                  <a:schemeClr val="tx1"/>
                </a:solidFill>
              </a:rPr>
              <a:t>Working with a different partner or yourself</a:t>
            </a:r>
          </a:p>
          <a:p>
            <a:pPr marL="171450" indent="-171450">
              <a:buFontTx/>
              <a:buChar char="-"/>
            </a:pPr>
            <a:r>
              <a:rPr lang="en-US" sz="1000" dirty="0">
                <a:solidFill>
                  <a:schemeClr val="tx1"/>
                </a:solidFill>
              </a:rPr>
              <a:t>Put on a hat with a brim</a:t>
            </a:r>
          </a:p>
          <a:p>
            <a:pPr marL="171450" indent="-171450">
              <a:buFontTx/>
              <a:buChar char="-"/>
            </a:pPr>
            <a:r>
              <a:rPr lang="en-US" sz="1000" dirty="0">
                <a:solidFill>
                  <a:schemeClr val="tx1"/>
                </a:solidFill>
              </a:rPr>
              <a:t>Listen to quiet music or noise</a:t>
            </a:r>
          </a:p>
          <a:p>
            <a:endParaRPr lang="en-US" sz="10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46FBD41-51E6-D6A4-C3CD-5784F7B90EBF}"/>
              </a:ext>
            </a:extLst>
          </p:cNvPr>
          <p:cNvSpPr/>
          <p:nvPr/>
        </p:nvSpPr>
        <p:spPr>
          <a:xfrm>
            <a:off x="2776413" y="150123"/>
            <a:ext cx="2925887" cy="7462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/>
              <a:t>I can </a:t>
            </a:r>
            <a:r>
              <a:rPr lang="en-US" sz="1200" b="1" dirty="0">
                <a:solidFill>
                  <a:srgbClr val="FF0000"/>
                </a:solidFill>
              </a:rPr>
              <a:t>create</a:t>
            </a:r>
            <a:r>
              <a:rPr lang="en-US" sz="1200" b="1" dirty="0"/>
              <a:t> and </a:t>
            </a:r>
            <a:r>
              <a:rPr lang="en-US" sz="1200" b="1" dirty="0">
                <a:solidFill>
                  <a:srgbClr val="FF0000"/>
                </a:solidFill>
              </a:rPr>
              <a:t>communicate</a:t>
            </a:r>
            <a:r>
              <a:rPr lang="en-US" sz="1200" b="1" dirty="0"/>
              <a:t> </a:t>
            </a:r>
            <a:r>
              <a:rPr lang="en-US" sz="1200" dirty="0"/>
              <a:t>by using</a:t>
            </a:r>
            <a:r>
              <a:rPr lang="en-US" sz="1200" dirty="0">
                <a:solidFill>
                  <a:srgbClr val="FF0000"/>
                </a:solidFill>
              </a:rPr>
              <a:t> text </a:t>
            </a:r>
            <a:r>
              <a:rPr lang="en-US" sz="1200" dirty="0"/>
              <a:t>by </a:t>
            </a:r>
            <a:r>
              <a:rPr lang="en-US" sz="1200" dirty="0">
                <a:solidFill>
                  <a:srgbClr val="FF0000"/>
                </a:solidFill>
              </a:rPr>
              <a:t>assessing</a:t>
            </a:r>
            <a:r>
              <a:rPr lang="en-US" sz="1200" dirty="0"/>
              <a:t> and </a:t>
            </a:r>
            <a:r>
              <a:rPr lang="en-US" sz="1200" dirty="0">
                <a:solidFill>
                  <a:srgbClr val="FF0000"/>
                </a:solidFill>
              </a:rPr>
              <a:t>refining</a:t>
            </a:r>
            <a:r>
              <a:rPr lang="en-US" sz="1200" dirty="0"/>
              <a:t> </a:t>
            </a:r>
            <a:r>
              <a:rPr lang="en-US" sz="1200" dirty="0">
                <a:solidFill>
                  <a:srgbClr val="FF0000"/>
                </a:solidFill>
              </a:rPr>
              <a:t>texts</a:t>
            </a:r>
            <a:r>
              <a:rPr lang="en-US" sz="1200" dirty="0"/>
              <a:t> to improve them</a:t>
            </a:r>
          </a:p>
          <a:p>
            <a:pPr>
              <a:defRPr/>
            </a:pPr>
            <a:endParaRPr lang="en-US" sz="12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05FB502-47B0-C486-D26C-7099CE985C70}"/>
              </a:ext>
            </a:extLst>
          </p:cNvPr>
          <p:cNvSpPr txBox="1"/>
          <p:nvPr/>
        </p:nvSpPr>
        <p:spPr>
          <a:xfrm>
            <a:off x="-4176" y="6600314"/>
            <a:ext cx="1219617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Lesson Phases, adapted from Schnellert &amp; Brownlie, 2011								                         Dr. Shelley Moore, 2026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E2D714E-9678-629E-0A05-C3D66D1351C3}"/>
              </a:ext>
            </a:extLst>
          </p:cNvPr>
          <p:cNvSpPr/>
          <p:nvPr/>
        </p:nvSpPr>
        <p:spPr>
          <a:xfrm>
            <a:off x="5702300" y="150124"/>
            <a:ext cx="4241682" cy="7462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1200" b="1" dirty="0"/>
              <a:t>We are socially responsible because we </a:t>
            </a:r>
            <a:r>
              <a:rPr lang="en-US" sz="1200" dirty="0"/>
              <a:t>use language and act in ways are respectful and inclusive to everyone in our community</a:t>
            </a:r>
          </a:p>
          <a:p>
            <a:pPr>
              <a:defRPr/>
            </a:pP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31205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6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  <p:bldP spid="26" grpId="0"/>
      <p:bldP spid="27" grpId="0"/>
      <p:bldP spid="15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9D934E-F125-3BBA-E8E8-C9C25F3AB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7B11996-8D6F-D143-4498-379081D332EA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A3AAFE-46C4-1832-4661-E45219981476}"/>
              </a:ext>
            </a:extLst>
          </p:cNvPr>
          <p:cNvSpPr/>
          <p:nvPr/>
        </p:nvSpPr>
        <p:spPr>
          <a:xfrm>
            <a:off x="138312" y="627289"/>
            <a:ext cx="1180675" cy="9742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</a:rPr>
              <a:t>Today’s </a:t>
            </a:r>
          </a:p>
          <a:p>
            <a:r>
              <a:rPr lang="en-US" b="1" dirty="0">
                <a:solidFill>
                  <a:schemeClr val="tx1"/>
                </a:solidFill>
              </a:rPr>
              <a:t>Learning </a:t>
            </a:r>
          </a:p>
          <a:p>
            <a:r>
              <a:rPr lang="en-US" b="1" dirty="0">
                <a:solidFill>
                  <a:schemeClr val="tx1"/>
                </a:solidFill>
              </a:rPr>
              <a:t>Goals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A5F820-5924-F665-35AF-448E83CE0C60}"/>
              </a:ext>
            </a:extLst>
          </p:cNvPr>
          <p:cNvSpPr/>
          <p:nvPr/>
        </p:nvSpPr>
        <p:spPr>
          <a:xfrm>
            <a:off x="1318988" y="627289"/>
            <a:ext cx="5818412" cy="9742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 know that dialogue is a literary element that helps me create text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 can use dialogue to revise my text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We can be socially responsible by using respectful and inclusive language when giving feedback to others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597B84E-6F37-CF2C-34ED-9B05ABBBAF74}"/>
              </a:ext>
            </a:extLst>
          </p:cNvPr>
          <p:cNvSpPr txBox="1"/>
          <p:nvPr/>
        </p:nvSpPr>
        <p:spPr>
          <a:xfrm>
            <a:off x="119263" y="107383"/>
            <a:ext cx="119344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Our Guiding Question(s): </a:t>
            </a:r>
            <a:r>
              <a:rPr lang="en-CA" b="1" dirty="0"/>
              <a:t>How can fan fiction help us explore identity, perspective, and the power of storytelling?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5EF4D5A-7EBF-CC39-ECB0-3FE6502BE0DB}"/>
              </a:ext>
            </a:extLst>
          </p:cNvPr>
          <p:cNvSpPr/>
          <p:nvPr/>
        </p:nvSpPr>
        <p:spPr>
          <a:xfrm>
            <a:off x="4220026" y="1765917"/>
            <a:ext cx="1251857" cy="6646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</a:rPr>
              <a:t>Amount of Time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6F518E4-856B-BB88-DC6D-D12A68C1BD52}"/>
              </a:ext>
            </a:extLst>
          </p:cNvPr>
          <p:cNvSpPr/>
          <p:nvPr/>
        </p:nvSpPr>
        <p:spPr>
          <a:xfrm>
            <a:off x="5471884" y="1765917"/>
            <a:ext cx="1665516" cy="6646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 20 minutes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EFCA358-E7C1-8061-AC2A-607B0AF5C969}"/>
              </a:ext>
            </a:extLst>
          </p:cNvPr>
          <p:cNvSpPr txBox="1"/>
          <p:nvPr/>
        </p:nvSpPr>
        <p:spPr>
          <a:xfrm>
            <a:off x="0" y="2530278"/>
            <a:ext cx="60987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Start here and go as far as you can…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B1DC3041-1E6C-8149-9F20-15C2F906530D}"/>
              </a:ext>
            </a:extLst>
          </p:cNvPr>
          <p:cNvGraphicFramePr>
            <a:graphicFrameLocks noGrp="1"/>
          </p:cNvGraphicFramePr>
          <p:nvPr/>
        </p:nvGraphicFramePr>
        <p:xfrm>
          <a:off x="446313" y="2944882"/>
          <a:ext cx="6691086" cy="37447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1858">
                  <a:extLst>
                    <a:ext uri="{9D8B030D-6E8A-4147-A177-3AD203B41FA5}">
                      <a16:colId xmlns:a16="http://schemas.microsoft.com/office/drawing/2014/main" val="2872606713"/>
                    </a:ext>
                  </a:extLst>
                </a:gridCol>
                <a:gridCol w="5439228">
                  <a:extLst>
                    <a:ext uri="{9D8B030D-6E8A-4147-A177-3AD203B41FA5}">
                      <a16:colId xmlns:a16="http://schemas.microsoft.com/office/drawing/2014/main" val="2452805250"/>
                    </a:ext>
                  </a:extLst>
                </a:gridCol>
              </a:tblGrid>
              <a:tr h="85736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 need to..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Get my draft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Get a writing tool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Get into group of 2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Find a place to work in the class that will help you focus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Read your draft to each other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326718"/>
                  </a:ext>
                </a:extLst>
              </a:tr>
              <a:tr h="701479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I must 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Help each other determine where dialogue could be added to revise your draft writing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 out a scene with your partner to determine what you could say as dialogue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 some dialogue to your writing and make sure you have used dialogue criteria</a:t>
                      </a:r>
                      <a:endParaRPr lang="en-US" sz="12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3292385"/>
                  </a:ext>
                </a:extLst>
              </a:tr>
              <a:tr h="545595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I can 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 details to the dialogue to help readers SHOW what they are thinking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Create a comic of these scene that shows the dialogue you added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 visual details to communicate what is happening around the characters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504529"/>
                  </a:ext>
                </a:extLst>
              </a:tr>
              <a:tr h="545595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I could 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Join another group and be a character that can act out a scene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Read another persons draft and share 2 stars and a wonder using the dialogue criteria (verbal or written)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667158"/>
                  </a:ext>
                </a:extLst>
              </a:tr>
              <a:tr h="63579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I can try 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Look at other pieces of text you have done this year and revise them to add meaningful dialogue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275884"/>
                  </a:ext>
                </a:extLst>
              </a:tr>
            </a:tbl>
          </a:graphicData>
        </a:graphic>
      </p:graphicFrame>
      <p:sp>
        <p:nvSpPr>
          <p:cNvPr id="32" name="Rectangle 31">
            <a:extLst>
              <a:ext uri="{FF2B5EF4-FFF2-40B4-BE49-F238E27FC236}">
                <a16:creationId xmlns:a16="http://schemas.microsoft.com/office/drawing/2014/main" id="{0C832D15-7918-4E34-C7B4-C1A5A1DBBE6B}"/>
              </a:ext>
            </a:extLst>
          </p:cNvPr>
          <p:cNvSpPr/>
          <p:nvPr/>
        </p:nvSpPr>
        <p:spPr>
          <a:xfrm>
            <a:off x="7315200" y="615144"/>
            <a:ext cx="1436913" cy="9742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</a:rPr>
              <a:t>Words to know and use today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7A1D763-A40E-F674-A1CB-364A28BCA03A}"/>
              </a:ext>
            </a:extLst>
          </p:cNvPr>
          <p:cNvSpPr/>
          <p:nvPr/>
        </p:nvSpPr>
        <p:spPr>
          <a:xfrm>
            <a:off x="8744854" y="615144"/>
            <a:ext cx="3308833" cy="9742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 literary elements, dialogue, revise, feedback, text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5582911-2CCB-35AD-9C3E-2AA6FD033A0D}"/>
              </a:ext>
            </a:extLst>
          </p:cNvPr>
          <p:cNvSpPr txBox="1"/>
          <p:nvPr/>
        </p:nvSpPr>
        <p:spPr>
          <a:xfrm>
            <a:off x="8126185" y="2675947"/>
            <a:ext cx="60987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" name="Down Arrow 1">
            <a:extLst>
              <a:ext uri="{FF2B5EF4-FFF2-40B4-BE49-F238E27FC236}">
                <a16:creationId xmlns:a16="http://schemas.microsoft.com/office/drawing/2014/main" id="{E2D6BEB0-4BA7-4E11-D7EB-AB7699C717A4}"/>
              </a:ext>
            </a:extLst>
          </p:cNvPr>
          <p:cNvSpPr/>
          <p:nvPr/>
        </p:nvSpPr>
        <p:spPr>
          <a:xfrm>
            <a:off x="138312" y="2944882"/>
            <a:ext cx="176891" cy="3729515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9C11156-BBBF-43A0-693F-4A080552DB52}"/>
              </a:ext>
            </a:extLst>
          </p:cNvPr>
          <p:cNvSpPr/>
          <p:nvPr/>
        </p:nvSpPr>
        <p:spPr>
          <a:xfrm>
            <a:off x="119265" y="1765918"/>
            <a:ext cx="1199722" cy="6646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</a:rPr>
              <a:t>Today’s Task: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60F6E4-7B54-0062-0CA5-0FDC73F34488}"/>
              </a:ext>
            </a:extLst>
          </p:cNvPr>
          <p:cNvSpPr/>
          <p:nvPr/>
        </p:nvSpPr>
        <p:spPr>
          <a:xfrm>
            <a:off x="1318987" y="1765918"/>
            <a:ext cx="2746827" cy="6646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</a:rPr>
              <a:t>Revise your draft text to add dialogue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6970CFD-2360-5F74-2966-386BED11778F}"/>
              </a:ext>
            </a:extLst>
          </p:cNvPr>
          <p:cNvSpPr/>
          <p:nvPr/>
        </p:nvSpPr>
        <p:spPr>
          <a:xfrm>
            <a:off x="7315200" y="1765917"/>
            <a:ext cx="4738487" cy="49084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Supports &amp; Strategies 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that might help you today (you choose)</a:t>
            </a:r>
          </a:p>
          <a:p>
            <a:endParaRPr lang="en-US" sz="1200" b="1" dirty="0">
              <a:solidFill>
                <a:schemeClr val="tx1"/>
              </a:solidFill>
            </a:endParaRPr>
          </a:p>
          <a:p>
            <a:r>
              <a:rPr lang="en-US" sz="1200" b="1" dirty="0">
                <a:solidFill>
                  <a:schemeClr val="tx1"/>
                </a:solidFill>
              </a:rPr>
              <a:t>If you don’t know what to do, try…</a:t>
            </a:r>
          </a:p>
          <a:p>
            <a:pPr marL="285750" indent="-2857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</a:rPr>
              <a:t>looking at the rainbow task ladder</a:t>
            </a:r>
          </a:p>
          <a:p>
            <a:pPr marL="285750" indent="-2857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</a:rPr>
              <a:t>asking someone in your group</a:t>
            </a:r>
          </a:p>
          <a:p>
            <a:pPr marL="285750" indent="-285750">
              <a:buFontTx/>
              <a:buChar char="-"/>
            </a:pPr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b="1" dirty="0">
                <a:solidFill>
                  <a:schemeClr val="tx1"/>
                </a:solidFill>
              </a:rPr>
              <a:t>If you are feeling stuck or want to give up, try..</a:t>
            </a:r>
          </a:p>
          <a:p>
            <a:pPr marL="285750" indent="-2857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</a:rPr>
              <a:t>re reading the step on the rainbow task ladder</a:t>
            </a:r>
          </a:p>
          <a:p>
            <a:pPr marL="285750" indent="-2857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</a:rPr>
              <a:t>using a writing stem</a:t>
            </a:r>
          </a:p>
          <a:p>
            <a:pPr marL="285750" indent="-2857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</a:rPr>
              <a:t>talk about what you want to write with someone</a:t>
            </a:r>
          </a:p>
          <a:p>
            <a:pPr marL="285750" indent="-2857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</a:rPr>
              <a:t>ignoring spelling and punctuation</a:t>
            </a:r>
          </a:p>
          <a:p>
            <a:pPr marL="285750" indent="-2857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</a:rPr>
              <a:t>taking a 2 min break</a:t>
            </a:r>
          </a:p>
          <a:p>
            <a:pPr marL="285750" indent="-285750">
              <a:buFontTx/>
              <a:buChar char="-"/>
            </a:pPr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b="1" dirty="0">
                <a:solidFill>
                  <a:schemeClr val="tx1"/>
                </a:solidFill>
              </a:rPr>
              <a:t>If you are worried about not finishing in time, try</a:t>
            </a:r>
          </a:p>
          <a:p>
            <a:pPr marL="285750" indent="-2857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</a:rPr>
              <a:t>remember you just need to get to the must today</a:t>
            </a:r>
          </a:p>
          <a:p>
            <a:pPr marL="285750" indent="-285750">
              <a:buFontTx/>
              <a:buChar char="-"/>
            </a:pPr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b="1" dirty="0">
                <a:solidFill>
                  <a:schemeClr val="tx1"/>
                </a:solidFill>
              </a:rPr>
              <a:t>If you are feeling frustrated, try</a:t>
            </a:r>
          </a:p>
          <a:p>
            <a:pPr marL="285750" indent="-2857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</a:rPr>
              <a:t>taking a 2 min break</a:t>
            </a:r>
          </a:p>
          <a:p>
            <a:pPr marL="285750" indent="-2857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</a:rPr>
              <a:t>checking in with a trusted person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b="1" dirty="0">
                <a:solidFill>
                  <a:schemeClr val="tx1"/>
                </a:solidFill>
              </a:rPr>
              <a:t>If you are having a hard time focusing, try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</a:rPr>
              <a:t>Moving to a new spot to work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</a:rPr>
              <a:t>Working with a different partner or yourself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</a:rPr>
              <a:t>Put on a hat with a brim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</a:rPr>
              <a:t>Listen to quiet music or noise</a:t>
            </a:r>
          </a:p>
          <a:p>
            <a:pPr marL="285750" indent="-285750">
              <a:buFontTx/>
              <a:buChar char="-"/>
            </a:pPr>
            <a:endParaRPr lang="en-US" sz="12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endParaRPr lang="en-US" sz="1200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17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1812</Words>
  <Application>Microsoft Macintosh PowerPoint</Application>
  <PresentationFormat>Widescreen</PresentationFormat>
  <Paragraphs>266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DM Sans</vt:lpstr>
      <vt:lpstr>Naughty dogs Script</vt:lpstr>
      <vt:lpstr>Roboto Condensed</vt:lpstr>
      <vt:lpstr>Wingdings</vt:lpstr>
      <vt:lpstr>Office Theme</vt:lpstr>
      <vt:lpstr>Collaborative Coaching</vt:lpstr>
      <vt:lpstr>PowerPoint Presentation</vt:lpstr>
      <vt:lpstr>PowerPoint Presentation</vt:lpstr>
      <vt:lpstr>How Lesson Phases Aligns with UDL?</vt:lpstr>
      <vt:lpstr>PowerPoint Presentation</vt:lpstr>
      <vt:lpstr>Learning Bursts</vt:lpstr>
      <vt:lpstr>Learning Bursts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4</cp:revision>
  <dcterms:created xsi:type="dcterms:W3CDTF">2026-06-11T17:03:48Z</dcterms:created>
  <dcterms:modified xsi:type="dcterms:W3CDTF">2026-06-11T17:10:34Z</dcterms:modified>
</cp:coreProperties>
</file>