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189" r:id="rId2"/>
    <p:sldId id="52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816"/>
    <p:restoredTop sz="94655"/>
  </p:normalViewPr>
  <p:slideViewPr>
    <p:cSldViewPr snapToGrid="0">
      <p:cViewPr varScale="1">
        <p:scale>
          <a:sx n="67" d="100"/>
          <a:sy n="67" d="100"/>
        </p:scale>
        <p:origin x="192" y="1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B34DE-5C45-7C30-47A0-D7E7B883D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D0474-1C58-9397-C689-255EE7741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169C2-9B11-67AD-9077-DF52BD57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BF3D0-DDCC-CC4B-1B8D-CC9FF3B97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5E704-F2B5-50FE-EF2C-C18189550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4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A07DF-7916-7B60-4DF6-A2640356D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193AB5-E53E-F2AF-5F86-3DE8FB19B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1F7F9-7BA9-6187-0960-7BCB89BF1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31DF1-C70D-DD63-99CC-FF4122BC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67D05-D243-73E6-82A2-1A67AADE3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7D30C3-7BF6-C94A-2D71-B6879E95B4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9D0CAF-A748-3B79-67AE-5497034E8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0A55-DA34-E8DB-FEA5-A311071B8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D9F14-398E-B272-2EA5-ADF80C9F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61B12-041A-5AB9-2904-3005896B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5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656F4-1BDD-E01D-97F7-40CD27170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DB3C0-311E-1639-009F-895110ED7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221E3-32BA-28B1-8A79-E16D4814E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5EEA0-D2CD-EB18-3377-0A7DB2971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25786-D68D-0DB5-FA51-F9D19A990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0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F9F34-FA6E-C75C-F11A-D67FDCBF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6D238-6B4B-23E1-A0C4-0576A80DF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368E1-529B-D3B2-8B35-E1E6AEB13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A9679-81C6-2394-38E6-897827786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3E266-BA5F-9532-257E-E1B7A560E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1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32B2D-7FDD-D1DE-74AE-AF429F0A8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96271-E271-D2E2-E23D-92061D35DF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CB730-FF74-FB12-FAC7-4BDFCF6BA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2CB24-AB46-508B-A043-003EDC4F7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5BB7C0-C767-4B08-3C5B-93401A33F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65801-4E37-1AF4-B2A8-8FFCEE1F9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21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15A3D-CCF4-BAB2-C6CB-498D24538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14852-8F0B-8CCA-176D-8C46A6EE0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B4CB11-2A28-10C0-9FF6-51DC8B75B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73F1D-9664-963A-D621-569C3CE5C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3C0CEF-B747-4B70-D7A2-2E21A1DE1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45CAF2-7720-B0D4-FCAA-42CFDDCE1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1C029D-EC49-7C76-E98B-918AC55C1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E31DEF-D5E6-AE48-A51B-94F26B18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5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3B890-B389-6BFF-F087-9C627B471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8C92C3-F3CF-774C-6BA2-4CD998DD3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BA859-5D0C-35E7-427C-FB994E129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93930-816B-FF75-0706-C8FE59EE9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C05A71-B3A8-039D-46D2-F307478A4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0C500F-966F-4584-4C7D-E5F88DA7F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C60E2-7C61-8794-AA7F-367B57866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34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356E5-0A69-9093-8E78-4A3625F8E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639AD-6C4C-D81E-D2D2-58151585B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36DA38-D44D-4EF5-9D52-05794FF40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3AEAF-FD3F-A206-6B20-AAFFC12D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225CE-0E51-38DE-265C-B28A0D137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EC6D0-EA5F-FD58-7765-B366B051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1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5D47F-96C0-1860-6ED4-0282AF4FC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9923B7-696E-00D5-AE15-C73EEB0D16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120FCE-5384-DE34-0594-47AFCB467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083FA-F8C7-7DE1-9EE6-D08E0C63F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32587-3DF0-E919-065D-E32A69ED1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077439-BAC5-D883-BD77-E540B565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9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A3EB0-F1E0-90F2-E8B2-B2E5A91FB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F87B8-A43D-572A-E640-702A62BD0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98C04-16E2-0EDB-DDF4-B9610F479E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AA8BB2-3E17-2B4C-A0F5-CBD8B920A12E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780C5-09E7-6CB7-C034-C57CD043D5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56F16-B009-D85B-ED12-4DC388FE2A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D9103D-FB6C-EB44-BC3B-90C7BA53D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5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A3D41-1A87-D39A-C1E1-31C65AAFE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33B05053-A18A-95A4-83C8-F5E5530C1064}"/>
              </a:ext>
            </a:extLst>
          </p:cNvPr>
          <p:cNvGraphicFramePr>
            <a:graphicFrameLocks noGrp="1"/>
          </p:cNvGraphicFramePr>
          <p:nvPr/>
        </p:nvGraphicFramePr>
        <p:xfrm>
          <a:off x="434923" y="305547"/>
          <a:ext cx="11393911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325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2016640">
                  <a:extLst>
                    <a:ext uri="{9D8B030D-6E8A-4147-A177-3AD203B41FA5}">
                      <a16:colId xmlns:a16="http://schemas.microsoft.com/office/drawing/2014/main" val="343171615"/>
                    </a:ext>
                  </a:extLst>
                </a:gridCol>
                <a:gridCol w="3408142">
                  <a:extLst>
                    <a:ext uri="{9D8B030D-6E8A-4147-A177-3AD203B41FA5}">
                      <a16:colId xmlns:a16="http://schemas.microsoft.com/office/drawing/2014/main" val="2787215124"/>
                    </a:ext>
                  </a:extLst>
                </a:gridCol>
                <a:gridCol w="4221804">
                  <a:extLst>
                    <a:ext uri="{9D8B030D-6E8A-4147-A177-3AD203B41FA5}">
                      <a16:colId xmlns:a16="http://schemas.microsoft.com/office/drawing/2014/main" val="3418837261"/>
                    </a:ext>
                  </a:extLst>
                </a:gridCol>
              </a:tblGrid>
              <a:tr h="510042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 4-5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Area/ Course: ELA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Critical Proficiency: </a:t>
                      </a:r>
                      <a:r>
                        <a:rPr lang="en-CA" sz="1400" dirty="0"/>
                        <a:t>Comprehend, interpret, analyze, and evaluate complex literary and informational texts.</a:t>
                      </a:r>
                      <a:endParaRPr lang="en-CA" sz="1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46108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Priority Performance Indicators: </a:t>
                      </a:r>
                      <a:r>
                        <a:rPr lang="en-CA" sz="1400" dirty="0"/>
                        <a:t>Foundational Skills Apply phonics and word analysis skills to decode words and to read with sufficient accuracy and fluency to comprehend appropriately complex texts. (RF.3-4)</a:t>
                      </a:r>
                      <a:endParaRPr lang="en-CA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Learning Targets - Curricular Language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Learning Targets –  Student Friendly Language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70717"/>
                  </a:ext>
                </a:extLst>
              </a:tr>
              <a:tr h="8100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understand?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Accurate word recognition supports comprehension of increasingly complex texts.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Word parts provide clues to both pronunciation and meaning.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Fluent reading allows readers to focus on understanding, interpreting, and analyzing text.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reading words correctly helps me understand what I am reading.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understand that word parts can give clues about how a word sounds and what it means.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fluent readers can spend more time thinking about the meaning of a text.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618983"/>
                  </a:ext>
                </a:extLst>
              </a:tr>
              <a:tr h="9263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know?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Phonics patterns and spelling conventions (letter-sound relationships, vowel patterns, syllable types).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Word analysis structures (prefixes, suffixes, roots, and base words).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Characteristics of fluent reading (accuracy, rate, and expression).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know that letter patterns and spelling patterns help me read new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know that word parts can help me figure out what a word means and how to say it.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know that fluent readers read correctly, smoothly, and with expression.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561356"/>
                  </a:ext>
                </a:extLst>
              </a:tr>
              <a:tr h="11724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do?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Decode unfamiliar and multisyllabic words using phonics and word analysis strategies.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Read grade-level complex texts fluently with sufficient accuracy, rate, and expression.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Use word parts and context to determine the pronunciation and meaning of unknown words.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use phonics and word-solving strategies to read unfamiliar and longer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read grade-level texts accurately, smoothly, and with expression.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use word parts and context clues to figure out how to say and understand unfamiliar words.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34248"/>
                  </a:ext>
                </a:extLst>
              </a:tr>
              <a:tr h="1488343">
                <a:tc>
                  <a:txBody>
                    <a:bodyPr/>
                    <a:lstStyle/>
                    <a:p>
                      <a:pPr marL="15875" lvl="1" indent="0">
                        <a:lnSpc>
                          <a:spcPct val="100000"/>
                        </a:lnSpc>
                        <a:tabLst/>
                      </a:pPr>
                      <a:r>
                        <a:rPr lang="en-US" sz="1400" b="1" dirty="0"/>
                        <a:t>What competencies/ transferable skills do students need to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develop?</a:t>
                      </a:r>
                    </a:p>
                    <a:p>
                      <a:pPr marL="15875" lvl="1" indent="0">
                        <a:lnSpc>
                          <a:spcPct val="100000"/>
                        </a:lnSpc>
                        <a:tabLst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(Decided based on needs of class)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dirty="0"/>
                        <a:t>Self-Direction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Apply knowledge in familiar and new contexts.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Demonstrate initiative and responsibility for learning.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Persevere in challenging situations.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Demonstrate flexibility, including the ability to learn, unlearn, and relearn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be self-directed by using what I know in new and different situations.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be self-directed by taking responsibility for my learning and doing my best work.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be self-directed by sticking with challenging tasks even when they are hard.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be self-directed by trying new strategies and learning from my mistakes.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63064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5D1BD51-0341-D4FF-1996-BE0D7BD6AF12}"/>
              </a:ext>
            </a:extLst>
          </p:cNvPr>
          <p:cNvSpPr txBox="1"/>
          <p:nvPr/>
        </p:nvSpPr>
        <p:spPr>
          <a:xfrm>
            <a:off x="5200650" y="567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30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3021C-9F7C-A08F-740C-83D74F694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283FD026-7E02-A042-65C7-96456C1FEABD}"/>
              </a:ext>
            </a:extLst>
          </p:cNvPr>
          <p:cNvGraphicFramePr>
            <a:graphicFrameLocks noGrp="1"/>
          </p:cNvGraphicFramePr>
          <p:nvPr/>
        </p:nvGraphicFramePr>
        <p:xfrm>
          <a:off x="258653" y="150241"/>
          <a:ext cx="11672615" cy="6515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066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389681">
                  <a:extLst>
                    <a:ext uri="{9D8B030D-6E8A-4147-A177-3AD203B41FA5}">
                      <a16:colId xmlns:a16="http://schemas.microsoft.com/office/drawing/2014/main" val="34317161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148614088"/>
                    </a:ext>
                  </a:extLst>
                </a:gridCol>
                <a:gridCol w="690390">
                  <a:extLst>
                    <a:ext uri="{9D8B030D-6E8A-4147-A177-3AD203B41FA5}">
                      <a16:colId xmlns:a16="http://schemas.microsoft.com/office/drawing/2014/main" val="1259716269"/>
                    </a:ext>
                  </a:extLst>
                </a:gridCol>
                <a:gridCol w="1479069">
                  <a:extLst>
                    <a:ext uri="{9D8B030D-6E8A-4147-A177-3AD203B41FA5}">
                      <a16:colId xmlns:a16="http://schemas.microsoft.com/office/drawing/2014/main" val="4106996016"/>
                    </a:ext>
                  </a:extLst>
                </a:gridCol>
                <a:gridCol w="2707341">
                  <a:extLst>
                    <a:ext uri="{9D8B030D-6E8A-4147-A177-3AD203B41FA5}">
                      <a16:colId xmlns:a16="http://schemas.microsoft.com/office/drawing/2014/main" val="258406750"/>
                    </a:ext>
                  </a:extLst>
                </a:gridCol>
                <a:gridCol w="2787268">
                  <a:extLst>
                    <a:ext uri="{9D8B030D-6E8A-4147-A177-3AD203B41FA5}">
                      <a16:colId xmlns:a16="http://schemas.microsoft.com/office/drawing/2014/main" val="2626166608"/>
                    </a:ext>
                  </a:extLst>
                </a:gridCol>
              </a:tblGrid>
              <a:tr h="494655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 4-5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Area/ Course: ELA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CA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Critical Proficiency: </a:t>
                      </a:r>
                      <a:r>
                        <a:rPr lang="en-CA" sz="1200" dirty="0"/>
                        <a:t>Comprehend, interpret, analyze, and evaluate complex literary and informational texts.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44717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Priority Performance Indicators: </a:t>
                      </a:r>
                      <a:r>
                        <a:rPr lang="en-CA" sz="1200" dirty="0"/>
                        <a:t>Foundational Skills Apply phonics and word analysis skills to decode words and to read with sufficient accuracy and fluency to comprehend appropriately complex texts. (RF.3-4)</a:t>
                      </a:r>
                      <a:endParaRPr lang="en-CA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5617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understand?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reading words correctly helps me understand what I am reading.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understand that word parts can give clues about how a word sounds and what it means.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fluent readers can spend more time thinking about the meaning of a text.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reading words correctly helps me understand what I am reading.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understand that word parts can give clues about how a word sounds and what it means.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fluent readers can spend more time thinking about the meaning of a text.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618983"/>
                  </a:ext>
                </a:extLst>
              </a:tr>
              <a:tr h="443407"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Learning Continuum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Approaching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(Access Point)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Approaching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(Access Point)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Essential Grade Level Proficiency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Confident Grade Level Proficiency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Expanding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(Challenge Point)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279630"/>
                  </a:ext>
                </a:extLst>
              </a:tr>
              <a:tr h="2086655"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know that letter patterns and spelling patterns help me read new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know that word parts can help me figure out what a word means and how to say it.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know that fluent readers read correctly, smoothly, and with expression.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EE: I know what words are and they have meaning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E: I know that patterns and word parts help me read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T: I know that I can use patterns, syllables and word parts to figure out unfamiliar words and understand text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/>
                        <a:t>I know that letter patterns help me read unfamiliar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/>
                        <a:t>I know that syllables can help me break apart longer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/>
                        <a:t>I know that word parts can help me figure out unfamiliar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/>
                        <a:t>I know that fluent readers read words correctly.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/>
                        <a:t>I know that reading words accurately helps me understand what I read.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letter patterns help me read unfamiliar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syllables can help me break apart longer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word parts can help me figure out unfamiliar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fluent readers read words correctly.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reading words accurately helps me understand what I read.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phonics and spelling patterns help me decode unfamiliar and multisyllabic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prefixes, suffixes, roots, and base words can help me determine a word's meaning and pronunciation.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fluent readers read accurately, at an appropriate pace, and with expression.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recognizing words automatically helps me focus on understanding a text.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word analysis strategies help me comprehend increasingly complex texts.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DT: </a:t>
                      </a:r>
                      <a:r>
                        <a:rPr lang="en-CA" sz="1000" b="0" dirty="0"/>
                        <a:t>I know that different word-solving strategies are more effective for different types of unfamiliar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TI: </a:t>
                      </a:r>
                      <a:r>
                        <a:rPr lang="en-CA" sz="1000" b="0" dirty="0"/>
                        <a:t>I know that word-analysis strategies can be used to understand academic and technical vocabulary in different subjects.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PI: </a:t>
                      </a:r>
                      <a:r>
                        <a:rPr lang="en-CA" sz="1000" b="0" dirty="0"/>
                        <a:t>I know that language follows patterns that can help readers predict the meaning and pronunciation of unfamiliar words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561356"/>
                  </a:ext>
                </a:extLst>
              </a:tr>
              <a:tr h="1862310"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use phonics and word-solving strategies to read unfamiliar and longer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read grade-level texts accurately, smoothly, and with expression.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use word parts and context clues to figure out how to say and understand unfamiliar words.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EE: I can look at and recognize print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E: I can use sound symbol relationships to read familiar words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T: I can apply decoding, word part and context strategies in text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letter-sound patterns to read unfamiliar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break longer words into syllables to help me read them.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read grade-level text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common word parts to help me read unfamiliar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simple context clues to help me understand unfamiliar words.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letter-sound patterns to read unfamiliar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break longer words into syllables to help me read them.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read grade-level text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common word parts to help me read unfamiliar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simple context clues to help me understand unfamiliar words.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phonics and word-solving strategies to read unfamiliar and multisyllabic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read grade-level texts accurately, smoothly, and with expression.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prefixes, suffixes, roots, and base words to determine how to pronounce and understand unfamiliar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context clues to determine the meaning of unfamiliar words while reading.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apply decoding and fluency skills to comprehend increasingly complex texts.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DT: </a:t>
                      </a:r>
                      <a:r>
                        <a:rPr lang="en-CA" sz="1000" b="0" dirty="0"/>
                        <a:t>I can analyze how accurate and fluent reading affects my understanding of a text.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TI: </a:t>
                      </a:r>
                      <a:r>
                        <a:rPr lang="en-CA" sz="1000" b="0" dirty="0"/>
                        <a:t>I can use word-solving strategies to understand unfamiliar academic and technical vocabulary in different subjects. </a:t>
                      </a: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PI: </a:t>
                      </a:r>
                      <a:r>
                        <a:rPr lang="en-CA" sz="1000" b="0" dirty="0"/>
                        <a:t>I can develop and justify my own strategies for solving unfamiliar words and understanding complex texts. I can investigate patterns in words and language to predict the meaning and pronunciation of new vocabulary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3424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6998933-0B3C-9C33-F4FA-6B6A335741F6}"/>
              </a:ext>
            </a:extLst>
          </p:cNvPr>
          <p:cNvSpPr txBox="1"/>
          <p:nvPr/>
        </p:nvSpPr>
        <p:spPr>
          <a:xfrm>
            <a:off x="5200650" y="567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67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1174</Words>
  <Application>Microsoft Macintosh PowerPoint</Application>
  <PresentationFormat>Widescreen</PresentationFormat>
  <Paragraphs>90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2026-06-23T04:11:58Z</dcterms:created>
  <dcterms:modified xsi:type="dcterms:W3CDTF">2026-06-23T04:12:51Z</dcterms:modified>
</cp:coreProperties>
</file>