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5090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7"/>
    <p:restoredTop sz="94658"/>
  </p:normalViewPr>
  <p:slideViewPr>
    <p:cSldViewPr snapToGrid="0">
      <p:cViewPr varScale="1">
        <p:scale>
          <a:sx n="102" d="100"/>
          <a:sy n="102" d="100"/>
        </p:scale>
        <p:origin x="1096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51DB9-0246-1F8F-7F21-52529CFC5E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E8A362-1C73-8ABC-F768-23364B1DB8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C8162-94B7-16DB-97D4-80B084DCB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135B-B51E-0847-A251-8E1893150E18}" type="datetimeFigureOut">
              <a:rPr lang="en-US" smtClean="0"/>
              <a:t>6/11/26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72E01D-9662-7DCB-2723-45C325A3A8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AD38B-0BFE-BC68-C6CD-E945A0408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CF818-6ADC-C84C-BDCB-B3C5CE75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903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F3E20-F543-858E-6542-A966385CB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02939-2348-8073-C1B6-8AC6283B0A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3DD25E-77AB-BC3F-4E79-BA749C0B0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135B-B51E-0847-A251-8E1893150E18}" type="datetimeFigureOut">
              <a:rPr lang="en-US" smtClean="0"/>
              <a:t>6/11/26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09DF2E-4BF0-ECB3-B7FD-DAE68EF70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E86AE3-E7DA-45F2-66C5-0DA6F3A4A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CF818-6ADC-C84C-BDCB-B3C5CE75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036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91EF7-F75A-73C4-C398-0140F86A3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04149A-4D79-75FC-15EF-F60212752B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C9FC8F-2316-3265-A492-D7048B8CE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135B-B51E-0847-A251-8E1893150E18}" type="datetimeFigureOut">
              <a:rPr lang="en-US" smtClean="0"/>
              <a:t>6/11/26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522D60-7A93-0AB8-6F53-F1D1EF1FD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171857-2DBB-6078-028F-87933F9C5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CF818-6ADC-C84C-BDCB-B3C5CE75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510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C7BAE-FF06-3CC5-461B-75757E074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1FDC2-BDE0-5CFA-257A-225B6BA839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3EBEE0-0309-9DC5-4C1D-E1520685AC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FE3EB0-C2E0-49A8-D0FD-7C538FF2A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135B-B51E-0847-A251-8E1893150E18}" type="datetimeFigureOut">
              <a:rPr lang="en-US" smtClean="0"/>
              <a:t>6/11/26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C0D0F6-4A42-A66E-3CB0-010976FF5D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59A367-32C2-7629-7903-D1D981173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CF818-6ADC-C84C-BDCB-B3C5CE75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109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54ED6-409C-BB1E-B810-3C38F4500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8D9140-9A7B-2D40-B0B9-3EF5F8EB1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8DD972-463E-6AA9-1389-8CD489EDAD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F988D3-F890-20D4-AC5D-6AA981A345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168168-6E0F-C8BE-C755-F4A95B4EF0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DE9F69-5CC8-3E46-78AD-1FA3EBB47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135B-B51E-0847-A251-8E1893150E18}" type="datetimeFigureOut">
              <a:rPr lang="en-US" smtClean="0"/>
              <a:t>6/11/26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0515F5-4CD1-93F7-541F-D72BD5AF1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FC2B3C-A67C-09BF-32C6-DAF906745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CF818-6ADC-C84C-BDCB-B3C5CE75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090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52BBA-DBF8-9236-91DC-248B0C27D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12BAEC-6324-9184-9833-CD54B7B4BA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135B-B51E-0847-A251-8E1893150E18}" type="datetimeFigureOut">
              <a:rPr lang="en-US" smtClean="0"/>
              <a:t>6/11/26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415A44-4318-D5E0-5BAB-89D4C2A53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D4BEEA-4085-829E-43F4-13418FBEA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CF818-6ADC-C84C-BDCB-B3C5CE75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4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4D5DE6-607F-8B9C-E5E4-410BC1F0B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135B-B51E-0847-A251-8E1893150E18}" type="datetimeFigureOut">
              <a:rPr lang="en-US" smtClean="0"/>
              <a:t>6/11/26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5899D3-1709-B264-8FC8-E6952A9EE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9B8375-F548-5F2F-61F0-70628461DF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CF818-6ADC-C84C-BDCB-B3C5CE75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40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B3A34-B5B3-A375-017D-FC7145357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D8ECF-4EE9-53EE-E164-02E4588C9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A18FCB-1CF7-647E-C767-A14567E010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C2F080-C022-448D-742A-80725EEDF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135B-B51E-0847-A251-8E1893150E18}" type="datetimeFigureOut">
              <a:rPr lang="en-US" smtClean="0"/>
              <a:t>6/11/26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955A9F-C578-20A5-ABA3-012EDE117B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BB7A0B-CFB1-668A-05E9-E8FC9CB7A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CF818-6ADC-C84C-BDCB-B3C5CE75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9859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E819F-649D-A5E7-6623-20A8373E3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128607-1D6A-0D11-63F3-AABB0F129A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21F6E-2F83-734A-F504-2DFC68F9D6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0B8490-7BC3-8CC4-B8A6-E90F4EDDB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135B-B51E-0847-A251-8E1893150E18}" type="datetimeFigureOut">
              <a:rPr lang="en-US" smtClean="0"/>
              <a:t>6/11/26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4F85FF-11E1-FA98-47B0-90F0E2A4C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A3494F-5FEE-5FF1-C651-6C42FB254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CF818-6ADC-C84C-BDCB-B3C5CE75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075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19906-9C15-A56B-1FBE-2A5B54A14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A50E14-FC7A-7ADA-7BB7-1F174F4B5A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330F-53C5-E77E-4560-2C28AC1296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135B-B51E-0847-A251-8E1893150E18}" type="datetimeFigureOut">
              <a:rPr lang="en-US" smtClean="0"/>
              <a:t>6/11/26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3E4E08-3DD5-A0A8-DEC7-F98A5E9AE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8DC23E-517C-1957-8934-E302AFA1C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CF818-6ADC-C84C-BDCB-B3C5CE75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908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0034A8-D288-52DE-27BC-AA9977C38F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E0DC58-E310-2A31-D6FB-3E5B7424AC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6ADF9E-9FA8-9EC3-E4F3-33B9710C2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135B-B51E-0847-A251-8E1893150E18}" type="datetimeFigureOut">
              <a:rPr lang="en-US" smtClean="0"/>
              <a:t>6/11/26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293AB-CCCF-3152-3F89-441DF6D3B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6EEEC9-BAA0-80BB-4331-69FCACD1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CF818-6ADC-C84C-BDCB-B3C5CE75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518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730A70-6E50-4640-5ABC-17481D074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23654-EBB5-1371-AE50-9ACD94FD9D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638B64-6443-ACF4-1423-49111ED338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8A135B-B51E-0847-A251-8E1893150E18}" type="datetimeFigureOut">
              <a:rPr lang="en-US" smtClean="0"/>
              <a:t>6/11/26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81151B-22C1-7C81-5594-FF3C32E619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49B4DF-8EAA-218C-3A89-D854CFF779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ECF818-6ADC-C84C-BDCB-B3C5CE75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498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9D934E-F125-3BBA-E8E8-C9C25F3AB4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7B11996-8D6F-D143-4498-379081D332EA}"/>
              </a:ext>
            </a:extLst>
          </p:cNvPr>
          <p:cNvSpPr/>
          <p:nvPr/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5A3AAFE-46C4-1832-4661-E45219981476}"/>
              </a:ext>
            </a:extLst>
          </p:cNvPr>
          <p:cNvSpPr/>
          <p:nvPr/>
        </p:nvSpPr>
        <p:spPr>
          <a:xfrm>
            <a:off x="138312" y="627289"/>
            <a:ext cx="1828274" cy="93595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Today’s Learning </a:t>
            </a:r>
          </a:p>
          <a:p>
            <a:pPr algn="ctr"/>
            <a:r>
              <a:rPr lang="en-US" b="1" dirty="0">
                <a:solidFill>
                  <a:schemeClr val="tx1"/>
                </a:solidFill>
              </a:rPr>
              <a:t>Goals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1A5F820-5924-F665-35AF-448E83CE0C60}"/>
              </a:ext>
            </a:extLst>
          </p:cNvPr>
          <p:cNvSpPr/>
          <p:nvPr/>
        </p:nvSpPr>
        <p:spPr>
          <a:xfrm>
            <a:off x="1966586" y="627289"/>
            <a:ext cx="6159597" cy="93595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tx1"/>
                </a:solidFill>
              </a:rPr>
              <a:t>I know that dialogue is a literary element that helps me create text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tx1"/>
                </a:solidFill>
              </a:rPr>
              <a:t>I can use dialogue to revise my text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tx1"/>
                </a:solidFill>
              </a:rPr>
              <a:t>We can be socially responsible by using respectful and inclusive language when giving feedback to others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597B84E-6F37-CF2C-34ED-9B05ABBBAF74}"/>
              </a:ext>
            </a:extLst>
          </p:cNvPr>
          <p:cNvSpPr txBox="1"/>
          <p:nvPr/>
        </p:nvSpPr>
        <p:spPr>
          <a:xfrm>
            <a:off x="119263" y="107383"/>
            <a:ext cx="1193442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Our Guiding Question(s): </a:t>
            </a:r>
            <a:r>
              <a:rPr lang="en-CA" b="1" dirty="0"/>
              <a:t>How can fan fiction help us explore identity, perspective, and the power of storytelling?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5EF4D5A-7EBF-CC39-ECB0-3FE6502BE0DB}"/>
              </a:ext>
            </a:extLst>
          </p:cNvPr>
          <p:cNvSpPr/>
          <p:nvPr/>
        </p:nvSpPr>
        <p:spPr>
          <a:xfrm>
            <a:off x="5768467" y="1765917"/>
            <a:ext cx="107149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Time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6F518E4-856B-BB88-DC6D-D12A68C1BD52}"/>
              </a:ext>
            </a:extLst>
          </p:cNvPr>
          <p:cNvSpPr/>
          <p:nvPr/>
        </p:nvSpPr>
        <p:spPr>
          <a:xfrm>
            <a:off x="6839966" y="1765918"/>
            <a:ext cx="1286218" cy="3693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dirty="0">
                <a:solidFill>
                  <a:schemeClr val="tx1"/>
                </a:solidFill>
              </a:rPr>
              <a:t> 20 min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EFCA358-E7C1-8061-AC2A-607B0AF5C969}"/>
              </a:ext>
            </a:extLst>
          </p:cNvPr>
          <p:cNvSpPr txBox="1"/>
          <p:nvPr/>
        </p:nvSpPr>
        <p:spPr>
          <a:xfrm>
            <a:off x="119263" y="2170733"/>
            <a:ext cx="60987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Start here and go as far as you can…</a:t>
            </a:r>
          </a:p>
        </p:txBody>
      </p:sp>
      <p:graphicFrame>
        <p:nvGraphicFramePr>
          <p:cNvPr id="29" name="Table 28">
            <a:extLst>
              <a:ext uri="{FF2B5EF4-FFF2-40B4-BE49-F238E27FC236}">
                <a16:creationId xmlns:a16="http://schemas.microsoft.com/office/drawing/2014/main" id="{B1DC3041-1E6C-8149-9F20-15C2F90653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7255017"/>
              </p:ext>
            </p:extLst>
          </p:nvPr>
        </p:nvGraphicFramePr>
        <p:xfrm>
          <a:off x="446312" y="2575549"/>
          <a:ext cx="7679872" cy="41414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9546">
                  <a:extLst>
                    <a:ext uri="{9D8B030D-6E8A-4147-A177-3AD203B41FA5}">
                      <a16:colId xmlns:a16="http://schemas.microsoft.com/office/drawing/2014/main" val="2872606713"/>
                    </a:ext>
                  </a:extLst>
                </a:gridCol>
                <a:gridCol w="6510326">
                  <a:extLst>
                    <a:ext uri="{9D8B030D-6E8A-4147-A177-3AD203B41FA5}">
                      <a16:colId xmlns:a16="http://schemas.microsoft.com/office/drawing/2014/main" val="2452805250"/>
                    </a:ext>
                  </a:extLst>
                </a:gridCol>
              </a:tblGrid>
              <a:tr h="1088087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I need to…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Get my draft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Get a writing tool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Get into group of 2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Find a place to work in the class that will help you focus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Read your draft to each 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76326718"/>
                  </a:ext>
                </a:extLst>
              </a:tr>
              <a:tr h="88765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I must 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Help each other determine where dialogue could be added to revise your draft writing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Act out a scene with your partner to determine what you could say as dialogue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Add some dialogue to your writing and make sure you have used dialogue criteria</a:t>
                      </a:r>
                      <a:endParaRPr lang="en-US" sz="14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3292385"/>
                  </a:ext>
                </a:extLst>
              </a:tr>
              <a:tr h="687213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I can 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Add details to the dialogue to help readers SHOW what they are thinking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Create a comic of these scene that shows the dialogue you added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Use visual details to communicate what is happening around the characters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8504529"/>
                  </a:ext>
                </a:extLst>
              </a:tr>
              <a:tr h="687213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I could 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Join another group and be a character that can act out a scene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Read another person’s draft and share 2 stars and a wonder using the dialogue criteria (verbal or written)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9667158"/>
                  </a:ext>
                </a:extLst>
              </a:tr>
              <a:tr h="575297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I can try 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Look at other pieces of text you have done this year and revise them to add meaningful dialogue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1275884"/>
                  </a:ext>
                </a:extLst>
              </a:tr>
            </a:tbl>
          </a:graphicData>
        </a:graphic>
      </p:graphicFrame>
      <p:sp>
        <p:nvSpPr>
          <p:cNvPr id="32" name="Rectangle 31">
            <a:extLst>
              <a:ext uri="{FF2B5EF4-FFF2-40B4-BE49-F238E27FC236}">
                <a16:creationId xmlns:a16="http://schemas.microsoft.com/office/drawing/2014/main" id="{0C832D15-7918-4E34-C7B4-C1A5A1DBBE6B}"/>
              </a:ext>
            </a:extLst>
          </p:cNvPr>
          <p:cNvSpPr/>
          <p:nvPr/>
        </p:nvSpPr>
        <p:spPr>
          <a:xfrm>
            <a:off x="8320336" y="615144"/>
            <a:ext cx="1436913" cy="97427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Words to know and use today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7A1D763-A40E-F674-A1CB-364A28BCA03A}"/>
              </a:ext>
            </a:extLst>
          </p:cNvPr>
          <p:cNvSpPr/>
          <p:nvPr/>
        </p:nvSpPr>
        <p:spPr>
          <a:xfrm>
            <a:off x="9757250" y="615144"/>
            <a:ext cx="2296438" cy="9742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1600" dirty="0">
                <a:solidFill>
                  <a:schemeClr val="tx1"/>
                </a:solidFill>
              </a:rPr>
              <a:t> literary elements, dialogue, revise, feedback, text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5582911-2CCB-35AD-9C3E-2AA6FD033A0D}"/>
              </a:ext>
            </a:extLst>
          </p:cNvPr>
          <p:cNvSpPr txBox="1"/>
          <p:nvPr/>
        </p:nvSpPr>
        <p:spPr>
          <a:xfrm>
            <a:off x="8126185" y="2675947"/>
            <a:ext cx="60987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E2D6BEB0-4BA7-4E11-D7EB-AB7699C717A4}"/>
              </a:ext>
            </a:extLst>
          </p:cNvPr>
          <p:cNvSpPr/>
          <p:nvPr/>
        </p:nvSpPr>
        <p:spPr>
          <a:xfrm>
            <a:off x="138312" y="2540066"/>
            <a:ext cx="169687" cy="4134332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C11156-BBBF-43A0-693F-4A080552DB52}"/>
              </a:ext>
            </a:extLst>
          </p:cNvPr>
          <p:cNvSpPr/>
          <p:nvPr/>
        </p:nvSpPr>
        <p:spPr>
          <a:xfrm>
            <a:off x="119265" y="1765919"/>
            <a:ext cx="1828274" cy="369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Today’s Task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060F6E4-7B54-0062-0CA5-0FDC73F34488}"/>
              </a:ext>
            </a:extLst>
          </p:cNvPr>
          <p:cNvSpPr/>
          <p:nvPr/>
        </p:nvSpPr>
        <p:spPr>
          <a:xfrm>
            <a:off x="1947539" y="1765919"/>
            <a:ext cx="3609991" cy="36933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dirty="0">
                <a:solidFill>
                  <a:schemeClr val="tx1"/>
                </a:solidFill>
              </a:rPr>
              <a:t>Revise your draft text to add dialogue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6970CFD-2360-5F74-2966-386BED11778F}"/>
              </a:ext>
            </a:extLst>
          </p:cNvPr>
          <p:cNvSpPr/>
          <p:nvPr/>
        </p:nvSpPr>
        <p:spPr>
          <a:xfrm>
            <a:off x="8337121" y="1765917"/>
            <a:ext cx="3716566" cy="490847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400" b="1" dirty="0">
                <a:solidFill>
                  <a:schemeClr val="tx1"/>
                </a:solidFill>
              </a:rPr>
              <a:t>Supports &amp; Strategies </a:t>
            </a:r>
          </a:p>
          <a:p>
            <a:pPr algn="ctr"/>
            <a:r>
              <a:rPr lang="en-US" sz="1400" b="1" dirty="0">
                <a:solidFill>
                  <a:schemeClr val="tx1"/>
                </a:solidFill>
              </a:rPr>
              <a:t>that might help you today </a:t>
            </a:r>
            <a:r>
              <a:rPr lang="en-US" sz="1400" dirty="0">
                <a:solidFill>
                  <a:schemeClr val="tx1"/>
                </a:solidFill>
              </a:rPr>
              <a:t>(you choose)</a:t>
            </a:r>
          </a:p>
          <a:p>
            <a:endParaRPr lang="en-US" sz="1200" b="1" dirty="0">
              <a:solidFill>
                <a:schemeClr val="tx1"/>
              </a:solidFill>
            </a:endParaRPr>
          </a:p>
          <a:p>
            <a:r>
              <a:rPr lang="en-US" sz="1200" b="1" dirty="0">
                <a:solidFill>
                  <a:schemeClr val="tx1"/>
                </a:solidFill>
              </a:rPr>
              <a:t>If you don’t know what to do, try…</a:t>
            </a:r>
          </a:p>
          <a:p>
            <a:pPr marL="285750" indent="-285750">
              <a:buFontTx/>
              <a:buChar char="-"/>
            </a:pPr>
            <a:r>
              <a:rPr lang="en-US" sz="1200" dirty="0">
                <a:solidFill>
                  <a:schemeClr val="tx1"/>
                </a:solidFill>
              </a:rPr>
              <a:t>looking at the rainbow ladder</a:t>
            </a:r>
          </a:p>
          <a:p>
            <a:pPr marL="285750" indent="-285750">
              <a:buFontTx/>
              <a:buChar char="-"/>
            </a:pPr>
            <a:r>
              <a:rPr lang="en-US" sz="1200" dirty="0">
                <a:solidFill>
                  <a:schemeClr val="tx1"/>
                </a:solidFill>
              </a:rPr>
              <a:t>asking someone in your group</a:t>
            </a:r>
          </a:p>
          <a:p>
            <a:pPr marL="285750" indent="-285750">
              <a:buFontTx/>
              <a:buChar char="-"/>
            </a:pPr>
            <a:endParaRPr lang="en-US" sz="700" dirty="0">
              <a:solidFill>
                <a:schemeClr val="tx1"/>
              </a:solidFill>
            </a:endParaRPr>
          </a:p>
          <a:p>
            <a:r>
              <a:rPr lang="en-US" sz="1200" b="1" dirty="0">
                <a:solidFill>
                  <a:schemeClr val="tx1"/>
                </a:solidFill>
              </a:rPr>
              <a:t>If you are feeling stuck or want to give up, try…</a:t>
            </a:r>
          </a:p>
          <a:p>
            <a:pPr marL="285750" indent="-285750">
              <a:buFontTx/>
              <a:buChar char="-"/>
            </a:pPr>
            <a:r>
              <a:rPr lang="en-US" sz="1200" dirty="0">
                <a:solidFill>
                  <a:schemeClr val="tx1"/>
                </a:solidFill>
              </a:rPr>
              <a:t>re reading the step on the rainbow task ladder</a:t>
            </a:r>
          </a:p>
          <a:p>
            <a:pPr marL="285750" indent="-285750">
              <a:buFontTx/>
              <a:buChar char="-"/>
            </a:pPr>
            <a:r>
              <a:rPr lang="en-US" sz="1200" dirty="0">
                <a:solidFill>
                  <a:schemeClr val="tx1"/>
                </a:solidFill>
              </a:rPr>
              <a:t>using a writing stem</a:t>
            </a:r>
          </a:p>
          <a:p>
            <a:pPr marL="285750" indent="-285750">
              <a:buFontTx/>
              <a:buChar char="-"/>
            </a:pPr>
            <a:r>
              <a:rPr lang="en-US" sz="1200" dirty="0">
                <a:solidFill>
                  <a:schemeClr val="tx1"/>
                </a:solidFill>
              </a:rPr>
              <a:t>talk about what you want to write with someone</a:t>
            </a:r>
          </a:p>
          <a:p>
            <a:pPr marL="285750" indent="-285750">
              <a:buFontTx/>
              <a:buChar char="-"/>
            </a:pPr>
            <a:r>
              <a:rPr lang="en-US" sz="1200" dirty="0">
                <a:solidFill>
                  <a:schemeClr val="tx1"/>
                </a:solidFill>
              </a:rPr>
              <a:t>ignoring spelling and punctuation</a:t>
            </a:r>
          </a:p>
          <a:p>
            <a:pPr marL="285750" indent="-285750">
              <a:buFontTx/>
              <a:buChar char="-"/>
            </a:pPr>
            <a:r>
              <a:rPr lang="en-US" sz="1200" dirty="0">
                <a:solidFill>
                  <a:schemeClr val="tx1"/>
                </a:solidFill>
              </a:rPr>
              <a:t>taking a 2 min break</a:t>
            </a:r>
          </a:p>
          <a:p>
            <a:pPr marL="285750" indent="-285750">
              <a:buFontTx/>
              <a:buChar char="-"/>
            </a:pPr>
            <a:r>
              <a:rPr lang="en-US" sz="1200" dirty="0">
                <a:solidFill>
                  <a:schemeClr val="tx1"/>
                </a:solidFill>
              </a:rPr>
              <a:t>remember you just need to get to the must today</a:t>
            </a:r>
          </a:p>
          <a:p>
            <a:pPr marL="285750" indent="-285750">
              <a:buFontTx/>
              <a:buChar char="-"/>
            </a:pPr>
            <a:endParaRPr lang="en-US" sz="600" dirty="0">
              <a:solidFill>
                <a:schemeClr val="tx1"/>
              </a:solidFill>
            </a:endParaRPr>
          </a:p>
          <a:p>
            <a:r>
              <a:rPr lang="en-US" sz="1200" b="1" dirty="0">
                <a:solidFill>
                  <a:schemeClr val="tx1"/>
                </a:solidFill>
              </a:rPr>
              <a:t>If you are worried about not finishing in time, try</a:t>
            </a:r>
          </a:p>
          <a:p>
            <a:pPr marL="285750" indent="-285750">
              <a:buFontTx/>
              <a:buChar char="-"/>
            </a:pPr>
            <a:r>
              <a:rPr lang="en-US" sz="1200" dirty="0">
                <a:solidFill>
                  <a:schemeClr val="tx1"/>
                </a:solidFill>
              </a:rPr>
              <a:t>remember you just need to get to the must today</a:t>
            </a:r>
          </a:p>
          <a:p>
            <a:pPr marL="285750" indent="-285750">
              <a:buFontTx/>
              <a:buChar char="-"/>
            </a:pPr>
            <a:endParaRPr lang="en-US" sz="600" dirty="0">
              <a:solidFill>
                <a:schemeClr val="tx1"/>
              </a:solidFill>
            </a:endParaRPr>
          </a:p>
          <a:p>
            <a:r>
              <a:rPr lang="en-US" sz="1200" b="1" dirty="0">
                <a:solidFill>
                  <a:schemeClr val="tx1"/>
                </a:solidFill>
              </a:rPr>
              <a:t>If you are feeling frustrated, try</a:t>
            </a:r>
          </a:p>
          <a:p>
            <a:pPr marL="285750" indent="-285750">
              <a:buFontTx/>
              <a:buChar char="-"/>
            </a:pPr>
            <a:r>
              <a:rPr lang="en-US" sz="1200" dirty="0">
                <a:solidFill>
                  <a:schemeClr val="tx1"/>
                </a:solidFill>
              </a:rPr>
              <a:t>taking a 2 min break</a:t>
            </a:r>
          </a:p>
          <a:p>
            <a:pPr marL="285750" indent="-285750">
              <a:buFontTx/>
              <a:buChar char="-"/>
            </a:pPr>
            <a:r>
              <a:rPr lang="en-US" sz="1200" dirty="0">
                <a:solidFill>
                  <a:schemeClr val="tx1"/>
                </a:solidFill>
              </a:rPr>
              <a:t>checking in with a trusted person</a:t>
            </a:r>
          </a:p>
          <a:p>
            <a:endParaRPr lang="en-US" sz="700" dirty="0">
              <a:solidFill>
                <a:schemeClr val="tx1"/>
              </a:solidFill>
            </a:endParaRPr>
          </a:p>
          <a:p>
            <a:r>
              <a:rPr lang="en-US" sz="1200" b="1" dirty="0">
                <a:solidFill>
                  <a:schemeClr val="tx1"/>
                </a:solidFill>
              </a:rPr>
              <a:t>If you are having a hard time focusing, try</a:t>
            </a:r>
          </a:p>
          <a:p>
            <a:pPr marL="171450" indent="-171450">
              <a:buFontTx/>
              <a:buChar char="-"/>
            </a:pPr>
            <a:r>
              <a:rPr lang="en-US" sz="1200" dirty="0">
                <a:solidFill>
                  <a:schemeClr val="tx1"/>
                </a:solidFill>
              </a:rPr>
              <a:t>Moving to a new spot to work</a:t>
            </a:r>
          </a:p>
          <a:p>
            <a:pPr marL="171450" indent="-171450">
              <a:buFontTx/>
              <a:buChar char="-"/>
            </a:pPr>
            <a:r>
              <a:rPr lang="en-US" sz="1200" dirty="0">
                <a:solidFill>
                  <a:schemeClr val="tx1"/>
                </a:solidFill>
              </a:rPr>
              <a:t>Working with a different partner or yourself</a:t>
            </a:r>
          </a:p>
          <a:p>
            <a:pPr marL="171450" indent="-171450">
              <a:buFontTx/>
              <a:buChar char="-"/>
            </a:pPr>
            <a:r>
              <a:rPr lang="en-US" sz="1200" dirty="0">
                <a:solidFill>
                  <a:schemeClr val="tx1"/>
                </a:solidFill>
              </a:rPr>
              <a:t>Put on a hat with a brim</a:t>
            </a:r>
          </a:p>
          <a:p>
            <a:pPr marL="171450" indent="-171450">
              <a:buFontTx/>
              <a:buChar char="-"/>
            </a:pPr>
            <a:r>
              <a:rPr lang="en-US" sz="1200" dirty="0">
                <a:solidFill>
                  <a:schemeClr val="tx1"/>
                </a:solidFill>
              </a:rPr>
              <a:t>Listen to quiet music or noise</a:t>
            </a:r>
          </a:p>
          <a:p>
            <a:pPr marL="285750" indent="-285750">
              <a:buFontTx/>
              <a:buChar char="-"/>
            </a:pPr>
            <a:endParaRPr lang="en-US" sz="1200" dirty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endParaRPr lang="en-US" sz="1200" dirty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endParaRPr lang="en-US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1174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443</Words>
  <Application>Microsoft Macintosh PowerPoint</Application>
  <PresentationFormat>Widescreen</PresentationFormat>
  <Paragraphs>60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Calibri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Shelley Moore</dc:creator>
  <cp:lastModifiedBy>Shelley Moore</cp:lastModifiedBy>
  <cp:revision>2</cp:revision>
  <dcterms:created xsi:type="dcterms:W3CDTF">2026-06-11T16:19:02Z</dcterms:created>
  <dcterms:modified xsi:type="dcterms:W3CDTF">2026-06-11T16:27:18Z</dcterms:modified>
</cp:coreProperties>
</file>