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507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4658"/>
  </p:normalViewPr>
  <p:slideViewPr>
    <p:cSldViewPr snapToGrid="0">
      <p:cViewPr varScale="1">
        <p:scale>
          <a:sx n="116" d="100"/>
          <a:sy n="116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4EA00-E83A-6A41-A24B-E64DB8BAE3E7}" type="datetimeFigureOut">
              <a:rPr lang="en-US" smtClean="0"/>
              <a:t>6/11/26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ED1E8-3014-7749-95A8-E8B305FF32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82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7ED1E8-3014-7749-95A8-E8B305FF32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79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4BE33-C26A-9A4F-9417-E01BF688978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4F4F-124E-5C48-BA84-6DB862C3E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351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4BE33-C26A-9A4F-9417-E01BF688978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4F4F-124E-5C48-BA84-6DB862C3E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40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4BE33-C26A-9A4F-9417-E01BF688978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4F4F-124E-5C48-BA84-6DB862C3E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175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4BE33-C26A-9A4F-9417-E01BF688978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4F4F-124E-5C48-BA84-6DB862C3E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362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4BE33-C26A-9A4F-9417-E01BF688978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4F4F-124E-5C48-BA84-6DB862C3E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49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4BE33-C26A-9A4F-9417-E01BF688978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4F4F-124E-5C48-BA84-6DB862C3E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51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4BE33-C26A-9A4F-9417-E01BF688978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4F4F-124E-5C48-BA84-6DB862C3E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696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4BE33-C26A-9A4F-9417-E01BF688978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4F4F-124E-5C48-BA84-6DB862C3E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67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4BE33-C26A-9A4F-9417-E01BF688978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4F4F-124E-5C48-BA84-6DB862C3E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298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4BE33-C26A-9A4F-9417-E01BF688978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4F4F-124E-5C48-BA84-6DB862C3E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237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4BE33-C26A-9A4F-9417-E01BF688978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4F4F-124E-5C48-BA84-6DB862C3E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602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4BE33-C26A-9A4F-9417-E01BF6889786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A4F4F-124E-5C48-BA84-6DB862C3E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3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49463E-3F82-FB99-1741-57E4469020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8C5085D-8916-FDAA-1DFE-00BD90617F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130674"/>
              </p:ext>
            </p:extLst>
          </p:nvPr>
        </p:nvGraphicFramePr>
        <p:xfrm>
          <a:off x="212941" y="87682"/>
          <a:ext cx="11828646" cy="6486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999">
                  <a:extLst>
                    <a:ext uri="{9D8B030D-6E8A-4147-A177-3AD203B41FA5}">
                      <a16:colId xmlns:a16="http://schemas.microsoft.com/office/drawing/2014/main" val="1906041511"/>
                    </a:ext>
                  </a:extLst>
                </a:gridCol>
                <a:gridCol w="369055">
                  <a:extLst>
                    <a:ext uri="{9D8B030D-6E8A-4147-A177-3AD203B41FA5}">
                      <a16:colId xmlns:a16="http://schemas.microsoft.com/office/drawing/2014/main" val="1377030113"/>
                    </a:ext>
                  </a:extLst>
                </a:gridCol>
                <a:gridCol w="166955">
                  <a:extLst>
                    <a:ext uri="{9D8B030D-6E8A-4147-A177-3AD203B41FA5}">
                      <a16:colId xmlns:a16="http://schemas.microsoft.com/office/drawing/2014/main" val="119946021"/>
                    </a:ext>
                  </a:extLst>
                </a:gridCol>
                <a:gridCol w="760009">
                  <a:extLst>
                    <a:ext uri="{9D8B030D-6E8A-4147-A177-3AD203B41FA5}">
                      <a16:colId xmlns:a16="http://schemas.microsoft.com/office/drawing/2014/main" val="3692937688"/>
                    </a:ext>
                  </a:extLst>
                </a:gridCol>
                <a:gridCol w="760008">
                  <a:extLst>
                    <a:ext uri="{9D8B030D-6E8A-4147-A177-3AD203B41FA5}">
                      <a16:colId xmlns:a16="http://schemas.microsoft.com/office/drawing/2014/main" val="484535253"/>
                    </a:ext>
                  </a:extLst>
                </a:gridCol>
                <a:gridCol w="477431">
                  <a:extLst>
                    <a:ext uri="{9D8B030D-6E8A-4147-A177-3AD203B41FA5}">
                      <a16:colId xmlns:a16="http://schemas.microsoft.com/office/drawing/2014/main" val="3745379262"/>
                    </a:ext>
                  </a:extLst>
                </a:gridCol>
                <a:gridCol w="477431">
                  <a:extLst>
                    <a:ext uri="{9D8B030D-6E8A-4147-A177-3AD203B41FA5}">
                      <a16:colId xmlns:a16="http://schemas.microsoft.com/office/drawing/2014/main" val="2015924094"/>
                    </a:ext>
                  </a:extLst>
                </a:gridCol>
                <a:gridCol w="477431">
                  <a:extLst>
                    <a:ext uri="{9D8B030D-6E8A-4147-A177-3AD203B41FA5}">
                      <a16:colId xmlns:a16="http://schemas.microsoft.com/office/drawing/2014/main" val="1064470312"/>
                    </a:ext>
                  </a:extLst>
                </a:gridCol>
                <a:gridCol w="477431">
                  <a:extLst>
                    <a:ext uri="{9D8B030D-6E8A-4147-A177-3AD203B41FA5}">
                      <a16:colId xmlns:a16="http://schemas.microsoft.com/office/drawing/2014/main" val="978406304"/>
                    </a:ext>
                  </a:extLst>
                </a:gridCol>
                <a:gridCol w="477431">
                  <a:extLst>
                    <a:ext uri="{9D8B030D-6E8A-4147-A177-3AD203B41FA5}">
                      <a16:colId xmlns:a16="http://schemas.microsoft.com/office/drawing/2014/main" val="635783931"/>
                    </a:ext>
                  </a:extLst>
                </a:gridCol>
                <a:gridCol w="477431">
                  <a:extLst>
                    <a:ext uri="{9D8B030D-6E8A-4147-A177-3AD203B41FA5}">
                      <a16:colId xmlns:a16="http://schemas.microsoft.com/office/drawing/2014/main" val="3913068587"/>
                    </a:ext>
                  </a:extLst>
                </a:gridCol>
                <a:gridCol w="477431">
                  <a:extLst>
                    <a:ext uri="{9D8B030D-6E8A-4147-A177-3AD203B41FA5}">
                      <a16:colId xmlns:a16="http://schemas.microsoft.com/office/drawing/2014/main" val="3670357095"/>
                    </a:ext>
                  </a:extLst>
                </a:gridCol>
                <a:gridCol w="477431">
                  <a:extLst>
                    <a:ext uri="{9D8B030D-6E8A-4147-A177-3AD203B41FA5}">
                      <a16:colId xmlns:a16="http://schemas.microsoft.com/office/drawing/2014/main" val="2182770221"/>
                    </a:ext>
                  </a:extLst>
                </a:gridCol>
                <a:gridCol w="477431">
                  <a:extLst>
                    <a:ext uri="{9D8B030D-6E8A-4147-A177-3AD203B41FA5}">
                      <a16:colId xmlns:a16="http://schemas.microsoft.com/office/drawing/2014/main" val="3187483053"/>
                    </a:ext>
                  </a:extLst>
                </a:gridCol>
                <a:gridCol w="477431">
                  <a:extLst>
                    <a:ext uri="{9D8B030D-6E8A-4147-A177-3AD203B41FA5}">
                      <a16:colId xmlns:a16="http://schemas.microsoft.com/office/drawing/2014/main" val="2913615974"/>
                    </a:ext>
                  </a:extLst>
                </a:gridCol>
                <a:gridCol w="477431">
                  <a:extLst>
                    <a:ext uri="{9D8B030D-6E8A-4147-A177-3AD203B41FA5}">
                      <a16:colId xmlns:a16="http://schemas.microsoft.com/office/drawing/2014/main" val="1946031153"/>
                    </a:ext>
                  </a:extLst>
                </a:gridCol>
                <a:gridCol w="477431">
                  <a:extLst>
                    <a:ext uri="{9D8B030D-6E8A-4147-A177-3AD203B41FA5}">
                      <a16:colId xmlns:a16="http://schemas.microsoft.com/office/drawing/2014/main" val="3809124677"/>
                    </a:ext>
                  </a:extLst>
                </a:gridCol>
                <a:gridCol w="477431">
                  <a:extLst>
                    <a:ext uri="{9D8B030D-6E8A-4147-A177-3AD203B41FA5}">
                      <a16:colId xmlns:a16="http://schemas.microsoft.com/office/drawing/2014/main" val="3961745246"/>
                    </a:ext>
                  </a:extLst>
                </a:gridCol>
                <a:gridCol w="477431">
                  <a:extLst>
                    <a:ext uri="{9D8B030D-6E8A-4147-A177-3AD203B41FA5}">
                      <a16:colId xmlns:a16="http://schemas.microsoft.com/office/drawing/2014/main" val="3322040620"/>
                    </a:ext>
                  </a:extLst>
                </a:gridCol>
                <a:gridCol w="477431">
                  <a:extLst>
                    <a:ext uri="{9D8B030D-6E8A-4147-A177-3AD203B41FA5}">
                      <a16:colId xmlns:a16="http://schemas.microsoft.com/office/drawing/2014/main" val="1051370968"/>
                    </a:ext>
                  </a:extLst>
                </a:gridCol>
                <a:gridCol w="477431">
                  <a:extLst>
                    <a:ext uri="{9D8B030D-6E8A-4147-A177-3AD203B41FA5}">
                      <a16:colId xmlns:a16="http://schemas.microsoft.com/office/drawing/2014/main" val="3577156782"/>
                    </a:ext>
                  </a:extLst>
                </a:gridCol>
                <a:gridCol w="477431">
                  <a:extLst>
                    <a:ext uri="{9D8B030D-6E8A-4147-A177-3AD203B41FA5}">
                      <a16:colId xmlns:a16="http://schemas.microsoft.com/office/drawing/2014/main" val="3880346691"/>
                    </a:ext>
                  </a:extLst>
                </a:gridCol>
                <a:gridCol w="477431">
                  <a:extLst>
                    <a:ext uri="{9D8B030D-6E8A-4147-A177-3AD203B41FA5}">
                      <a16:colId xmlns:a16="http://schemas.microsoft.com/office/drawing/2014/main" val="2079448011"/>
                    </a:ext>
                  </a:extLst>
                </a:gridCol>
                <a:gridCol w="477431">
                  <a:extLst>
                    <a:ext uri="{9D8B030D-6E8A-4147-A177-3AD203B41FA5}">
                      <a16:colId xmlns:a16="http://schemas.microsoft.com/office/drawing/2014/main" val="1766468048"/>
                    </a:ext>
                  </a:extLst>
                </a:gridCol>
                <a:gridCol w="477431">
                  <a:extLst>
                    <a:ext uri="{9D8B030D-6E8A-4147-A177-3AD203B41FA5}">
                      <a16:colId xmlns:a16="http://schemas.microsoft.com/office/drawing/2014/main" val="893154927"/>
                    </a:ext>
                  </a:extLst>
                </a:gridCol>
              </a:tblGrid>
              <a:tr h="170354">
                <a:tc rowSpan="2" gridSpan="5"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solidFill>
                            <a:schemeClr val="tx1"/>
                          </a:solidFill>
                          <a:latin typeface="+mn-lt"/>
                        </a:rPr>
                        <a:t>Course: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Curricular Competencies</a:t>
                      </a:r>
                      <a:endParaRPr lang="en-CA" sz="9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800" b="1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8857640"/>
                  </a:ext>
                </a:extLst>
              </a:tr>
              <a:tr h="0">
                <a:tc gridSpan="5" vMerge="1">
                  <a:txBody>
                    <a:bodyPr/>
                    <a:lstStyle/>
                    <a:p>
                      <a:endParaRPr lang="en-C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 gridSpan="13"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9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gridSpan="7"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9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384580"/>
                  </a:ext>
                </a:extLst>
              </a:tr>
              <a:tr h="328304">
                <a:tc gridSpan="3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+mn-lt"/>
                        </a:rPr>
                        <a:t>Target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A8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+mn-lt"/>
                        </a:rPr>
                        <a:t>Practice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+mn-lt"/>
                        </a:rPr>
                        <a:t>Strength Area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A00"/>
                    </a:solidFill>
                  </a:tcPr>
                </a:tc>
                <a:tc gridSpan="13"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236475"/>
                  </a:ext>
                </a:extLst>
              </a:tr>
              <a:tr h="383021">
                <a:tc rowSpan="5"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+mn-lt"/>
                        </a:rPr>
                        <a:t>Big Ideas</a:t>
                      </a:r>
                      <a:endParaRPr sz="900" dirty="0"/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38100" indent="0">
                        <a:buNone/>
                        <a:tabLst/>
                      </a:pPr>
                      <a:endParaRPr lang="en-CA" sz="7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42863" indent="0">
                        <a:buNone/>
                        <a:tabLst/>
                      </a:pPr>
                      <a:endParaRPr lang="en-CA" sz="7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19050" indent="19050">
                        <a:buNone/>
                        <a:tabLst/>
                      </a:pPr>
                      <a:endParaRPr lang="en-CA" sz="7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68263" indent="0">
                        <a:buNone/>
                        <a:tabLst>
                          <a:tab pos="1879600" algn="l"/>
                        </a:tabLst>
                      </a:pPr>
                      <a:endParaRPr lang="en-CA" sz="7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68263" indent="0">
                        <a:buNone/>
                        <a:tabLst/>
                      </a:pPr>
                      <a:endParaRPr lang="en-CA" sz="7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buNone/>
                      </a:pPr>
                      <a:endParaRPr lang="en-CA" sz="7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buNone/>
                      </a:pPr>
                      <a:endParaRPr lang="en-CA" sz="7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buNone/>
                      </a:pPr>
                      <a:endParaRPr lang="en-CA" sz="7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buNone/>
                      </a:pPr>
                      <a:endParaRPr lang="en-CA" sz="7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buNone/>
                      </a:pPr>
                      <a:endParaRPr lang="en-CA" sz="7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buNone/>
                      </a:pPr>
                      <a:endParaRPr lang="en-CA" sz="7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buNone/>
                      </a:pPr>
                      <a:endParaRPr lang="en-CA" sz="7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buNone/>
                      </a:pPr>
                      <a:endParaRPr lang="en-CA" sz="7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buNone/>
                      </a:pPr>
                      <a:endParaRPr lang="en-CA" sz="7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49213" indent="0">
                        <a:buNone/>
                        <a:tabLst/>
                      </a:pPr>
                      <a:endParaRPr lang="en-CA" sz="7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49213" indent="0">
                        <a:buNone/>
                        <a:tabLst/>
                      </a:pPr>
                      <a:endParaRPr lang="en-CA" sz="7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49213" indent="0">
                        <a:buNone/>
                        <a:tabLst/>
                      </a:pPr>
                      <a:endParaRPr lang="en-CA" sz="7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49213" indent="0">
                        <a:buNone/>
                        <a:tabLst/>
                      </a:pPr>
                      <a:endParaRPr lang="en-CA" sz="7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buNone/>
                      </a:pPr>
                      <a:endParaRPr lang="en-CA" sz="7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49213" indent="0">
                        <a:buNone/>
                        <a:tabLst/>
                      </a:pPr>
                      <a:endParaRPr lang="en-CA" sz="7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013222"/>
                  </a:ext>
                </a:extLst>
              </a:tr>
              <a:tr h="383021"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4156110"/>
                  </a:ext>
                </a:extLst>
              </a:tr>
              <a:tr h="383021"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3536153760"/>
                  </a:ext>
                </a:extLst>
              </a:tr>
              <a:tr h="383021"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3341592098"/>
                  </a:ext>
                </a:extLst>
              </a:tr>
              <a:tr h="383021"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3541907823"/>
                  </a:ext>
                </a:extLst>
              </a:tr>
              <a:tr h="358149">
                <a:tc rowSpan="15"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+mn-lt"/>
                        </a:rPr>
                        <a:t>Content Learning Standards</a:t>
                      </a:r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en-US" sz="900" b="0" dirty="0">
                        <a:latin typeface="+mn-lt"/>
                      </a:endParaRPr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4518326"/>
                  </a:ext>
                </a:extLst>
              </a:tr>
              <a:tr h="253689"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359703"/>
                  </a:ext>
                </a:extLst>
              </a:tr>
              <a:tr h="253689"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874410"/>
                  </a:ext>
                </a:extLst>
              </a:tr>
              <a:tr h="253689"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997316"/>
                  </a:ext>
                </a:extLst>
              </a:tr>
              <a:tr h="253689"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680007"/>
                  </a:ext>
                </a:extLst>
              </a:tr>
              <a:tr h="253689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latin typeface="+mn-lt"/>
                      </a:endParaRPr>
                    </a:p>
                  </a:txBody>
                  <a:tcPr marL="47625" marR="47625" marT="0" marB="0"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654635"/>
                  </a:ext>
                </a:extLst>
              </a:tr>
              <a:tr h="253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038730"/>
                  </a:ext>
                </a:extLst>
              </a:tr>
              <a:tr h="253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62419"/>
                  </a:ext>
                </a:extLst>
              </a:tr>
              <a:tr h="253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423946"/>
                  </a:ext>
                </a:extLst>
              </a:tr>
              <a:tr h="253689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900" b="0" dirty="0">
                        <a:effectLst/>
                        <a:latin typeface="+mn-lt"/>
                      </a:endParaRPr>
                    </a:p>
                  </a:txBody>
                  <a:tcPr marL="47625" marR="47625" marT="0" marB="0"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16478"/>
                  </a:ext>
                </a:extLst>
              </a:tr>
              <a:tr h="253689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176086"/>
                  </a:ext>
                </a:extLst>
              </a:tr>
              <a:tr h="253689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081909"/>
                  </a:ext>
                </a:extLst>
              </a:tr>
              <a:tr h="253689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2115391"/>
                  </a:ext>
                </a:extLst>
              </a:tr>
              <a:tr h="268612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193872"/>
                  </a:ext>
                </a:extLst>
              </a:tr>
              <a:tr h="253689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632330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AA4CCEF-4F4B-6E06-D188-F9F089A9A8D6}"/>
              </a:ext>
            </a:extLst>
          </p:cNvPr>
          <p:cNvSpPr txBox="1"/>
          <p:nvPr/>
        </p:nvSpPr>
        <p:spPr>
          <a:xfrm>
            <a:off x="0" y="6638586"/>
            <a:ext cx="30219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Curricular Flip Book Grid – BC/NT Curriculum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955A08-BB43-8D11-78A2-ED7C0756BD72}"/>
              </a:ext>
            </a:extLst>
          </p:cNvPr>
          <p:cNvSpPr txBox="1"/>
          <p:nvPr/>
        </p:nvSpPr>
        <p:spPr>
          <a:xfrm>
            <a:off x="10512555" y="6603902"/>
            <a:ext cx="1679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Dr. Shelley Moore, 2026</a:t>
            </a:r>
          </a:p>
        </p:txBody>
      </p:sp>
    </p:spTree>
    <p:extLst>
      <p:ext uri="{BB962C8B-B14F-4D97-AF65-F5344CB8AC3E}">
        <p14:creationId xmlns:p14="http://schemas.microsoft.com/office/powerpoint/2010/main" val="1666298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</TotalTime>
  <Words>29</Words>
  <Application>Microsoft Macintosh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3</cp:revision>
  <dcterms:created xsi:type="dcterms:W3CDTF">2026-06-11T16:41:01Z</dcterms:created>
  <dcterms:modified xsi:type="dcterms:W3CDTF">2026-06-11T16:55:36Z</dcterms:modified>
</cp:coreProperties>
</file>