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5282" r:id="rId2"/>
    <p:sldId id="528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75"/>
    <p:restoredTop sz="94655"/>
  </p:normalViewPr>
  <p:slideViewPr>
    <p:cSldViewPr snapToGrid="0">
      <p:cViewPr>
        <p:scale>
          <a:sx n="110" d="100"/>
          <a:sy n="110" d="100"/>
        </p:scale>
        <p:origin x="632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239C0-82B7-AEDD-A5A7-6D2762D57C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2260CA-06E0-9C1B-B5F6-589B890512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6EEB9-B0EB-3A3B-193F-2A2416B48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DF8C-8FB0-5D4A-8211-7DF3C97E4B06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90B0F-C50D-8B89-F6C9-6314E5A34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91AA6-01A9-AD31-DBEB-AA46222B9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2F0B3-5956-9A4B-947C-9D67D738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588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423DC-098D-AF8F-B9CE-C0869E11C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2B99E9-6263-043C-1E57-9827644C4B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304DA-C7D6-62FD-6941-2EC05E974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DF8C-8FB0-5D4A-8211-7DF3C97E4B06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8A9145-0674-AF74-2F73-BA8D734BC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4AF7C-3891-8B6D-F120-FB64ED315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2F0B3-5956-9A4B-947C-9D67D738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532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75767D-B24B-4D44-C348-979134D2D2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AD027E-6082-DD7D-61FD-FAFE5CF6E3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D7E389-6472-D189-04FC-BA6C71AF9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DF8C-8FB0-5D4A-8211-7DF3C97E4B06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9DCF4-E68F-F070-91F3-ED5B5DE33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8EAE0-16B8-90E8-CD1B-C01922B9D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2F0B3-5956-9A4B-947C-9D67D738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47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21071-40F3-4239-A9A9-5F8345385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B404BF-24BA-249F-B44D-54167826B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7D879-6BFD-9CDE-E04D-10E66FA34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DF8C-8FB0-5D4A-8211-7DF3C97E4B06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BD21E-154D-80CE-5BBB-FFD8F1589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106EA-D3B2-B807-35BE-DC505CF05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2F0B3-5956-9A4B-947C-9D67D738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554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C5DA9-E8A0-DCFB-6961-C0388F304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03C8A9-213D-F4BF-079D-DCF29C1F16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F3C8D-E6A0-1913-9328-157A12521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DF8C-8FB0-5D4A-8211-7DF3C97E4B06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1B0A3-B0F6-2070-6213-B27304E2D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FE8E8-A77B-F9F8-579C-D4FA589BC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2F0B3-5956-9A4B-947C-9D67D738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341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0BA7F-3382-3AF1-B72C-A38AF27DE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1C7F7-E1EA-F5A2-35BD-4E50500BD4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6A7A39-8AE6-384D-975D-F5CC75FFAF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B685F9-6322-0746-F0A7-2AD66EB2E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DF8C-8FB0-5D4A-8211-7DF3C97E4B06}" type="datetimeFigureOut">
              <a:rPr lang="en-US" smtClean="0"/>
              <a:t>6/23/26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5EA5B3-7154-891B-9BB8-7FBA84562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9A104C-A728-A7A8-0954-024F7EF5D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2F0B3-5956-9A4B-947C-9D67D738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9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6A8F4-3479-82F2-8AC9-7B18F74C1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EA47EC-E8BD-DB0F-1937-9A70F9C84D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2E4D3D-4C12-D7E3-2919-34D554DBC1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A8D883-5178-7840-8447-C40F8EEB1A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7B9006-E853-CD9B-B0F5-FB6FF85671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276974-B407-C888-74BF-C04C922D4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DF8C-8FB0-5D4A-8211-7DF3C97E4B06}" type="datetimeFigureOut">
              <a:rPr lang="en-US" smtClean="0"/>
              <a:t>6/23/26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E7EE2D-ADAE-F09F-609C-A4568DDC4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02A8BA-1FE9-D390-5129-C8A70EC73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2F0B3-5956-9A4B-947C-9D67D738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076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BE204-AD84-2DF5-E7AD-E8E580174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9A569B-5C96-9222-30C1-258E7928D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DF8C-8FB0-5D4A-8211-7DF3C97E4B06}" type="datetimeFigureOut">
              <a:rPr lang="en-US" smtClean="0"/>
              <a:t>6/23/26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3B8BE5-61C3-62F4-5F1B-94293736D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F23C7D-B303-D27C-72E4-22C6D57E3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2F0B3-5956-9A4B-947C-9D67D738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166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C589A1-F424-990C-EAB8-7E8CF7F0A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DF8C-8FB0-5D4A-8211-7DF3C97E4B06}" type="datetimeFigureOut">
              <a:rPr lang="en-US" smtClean="0"/>
              <a:t>6/23/26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6977CE-121F-8A85-6002-B4187A377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D4F340-FF91-3151-3075-6068B1FE3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2F0B3-5956-9A4B-947C-9D67D738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997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A6C7B-D8F4-9E0A-EA3B-1F436077E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9B267-AC0E-7B36-4037-B76DEB8CE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8DFA97-F1C2-7A1A-0728-F9E22956E4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A4CB3-7F4D-9FD4-F348-8B75B274F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DF8C-8FB0-5D4A-8211-7DF3C97E4B06}" type="datetimeFigureOut">
              <a:rPr lang="en-US" smtClean="0"/>
              <a:t>6/23/26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75A1F6-5003-0C8E-B67B-1F6DA3138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C0B5A0-4192-E03B-5101-8973E5AC8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2F0B3-5956-9A4B-947C-9D67D738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344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F2DF5-4EC5-5B79-7FA7-D7EFC94ED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FAAECD-7204-7DFC-B8C2-CBC187CBB9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F319E0-C247-21AD-BD3A-DF3ACB3D97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EDD83-030E-9E2F-3299-9A9279173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7DF8C-8FB0-5D4A-8211-7DF3C97E4B06}" type="datetimeFigureOut">
              <a:rPr lang="en-US" smtClean="0"/>
              <a:t>6/23/26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28AFAB-73AC-AEAC-A9E7-67F4680DC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21C7B1-0E19-31EA-1597-7EA3FEC4A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2F0B3-5956-9A4B-947C-9D67D738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853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822E67-A52D-9E28-8939-9764FB77A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03D53-4E59-8509-2550-5FD300016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8FADF-1C71-C4C8-7671-DAA8E3D0EA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A7DF8C-8FB0-5D4A-8211-7DF3C97E4B06}" type="datetimeFigureOut">
              <a:rPr lang="en-US" smtClean="0"/>
              <a:t>6/23/26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8E0830-7BD6-E261-6859-04F68B6A0F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05F09-61FA-09D9-4898-CD82338011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32F0B3-5956-9A4B-947C-9D67D7380F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481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927F20-6F35-3243-6A41-08CF96B1E5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6D9B5CBE-6D24-C9F6-402F-2C06B92EB5AF}"/>
              </a:ext>
            </a:extLst>
          </p:cNvPr>
          <p:cNvGraphicFramePr>
            <a:graphicFrameLocks noGrp="1"/>
          </p:cNvGraphicFramePr>
          <p:nvPr/>
        </p:nvGraphicFramePr>
        <p:xfrm>
          <a:off x="399044" y="200708"/>
          <a:ext cx="11393911" cy="63631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7325">
                  <a:extLst>
                    <a:ext uri="{9D8B030D-6E8A-4147-A177-3AD203B41FA5}">
                      <a16:colId xmlns:a16="http://schemas.microsoft.com/office/drawing/2014/main" val="2633432334"/>
                    </a:ext>
                  </a:extLst>
                </a:gridCol>
                <a:gridCol w="190562">
                  <a:extLst>
                    <a:ext uri="{9D8B030D-6E8A-4147-A177-3AD203B41FA5}">
                      <a16:colId xmlns:a16="http://schemas.microsoft.com/office/drawing/2014/main" val="343171615"/>
                    </a:ext>
                  </a:extLst>
                </a:gridCol>
                <a:gridCol w="1826078">
                  <a:extLst>
                    <a:ext uri="{9D8B030D-6E8A-4147-A177-3AD203B41FA5}">
                      <a16:colId xmlns:a16="http://schemas.microsoft.com/office/drawing/2014/main" val="3791194411"/>
                    </a:ext>
                  </a:extLst>
                </a:gridCol>
                <a:gridCol w="3408142">
                  <a:extLst>
                    <a:ext uri="{9D8B030D-6E8A-4147-A177-3AD203B41FA5}">
                      <a16:colId xmlns:a16="http://schemas.microsoft.com/office/drawing/2014/main" val="2787215124"/>
                    </a:ext>
                  </a:extLst>
                </a:gridCol>
                <a:gridCol w="4221804">
                  <a:extLst>
                    <a:ext uri="{9D8B030D-6E8A-4147-A177-3AD203B41FA5}">
                      <a16:colId xmlns:a16="http://schemas.microsoft.com/office/drawing/2014/main" val="3418837261"/>
                    </a:ext>
                  </a:extLst>
                </a:gridCol>
              </a:tblGrid>
              <a:tr h="510042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Grade:  SS K-3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Subject Area/ Course: 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Critical Proficiency: </a:t>
                      </a:r>
                      <a:r>
                        <a:rPr lang="en-CA" sz="1400" dirty="0"/>
                        <a:t>Geography – Students use geographic inquiry and reasoning to propose solutions to local, national, and global issues.</a:t>
                      </a:r>
                      <a:endParaRPr lang="en-CA" sz="14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b="1" dirty="0">
                        <a:solidFill>
                          <a:schemeClr val="bg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880096"/>
                  </a:ext>
                </a:extLst>
              </a:tr>
              <a:tr h="461083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Priority Performance Indicators: </a:t>
                      </a:r>
                      <a:r>
                        <a:rPr lang="en-CA" sz="1400" dirty="0"/>
                        <a:t>Geographic Representations: Spatial Views of the World Create and/or use maps of familiar and unfamiliar places to describe and identify locations, relationships, cultural and environmental characteristics. (D2. Geo. 1, 2, 3) </a:t>
                      </a:r>
                      <a:endParaRPr lang="en-CA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3693725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Learning Targets - Curricular Language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chemeClr val="tx1"/>
                          </a:solidFill>
                          <a:latin typeface="+mn-lt"/>
                        </a:rPr>
                        <a:t>Learning Targets - Curricular Language</a:t>
                      </a: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Learning Targets –  Student Friendly Language</a:t>
                      </a: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270717"/>
                  </a:ext>
                </a:extLst>
              </a:tr>
              <a:tr h="8100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do students need to understand?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Cause-and-effect relationships help explain why some organisms survive better than others in a particular environment. The characteristics of a habitat influence which organisms can live there successfully.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When environmental conditions change, the populations of plants and animals in a habitat may change as well.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Maps help people understand and communicate information about places.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Places can be described by their location and their natural and human-made features.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People use geographic information to make sense of the world around them.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understand that maps help me find and learn about places.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understand that places can be described by where they are and what is there.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understand that maps help people make sense of the world around them.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618983"/>
                  </a:ext>
                </a:extLst>
              </a:tr>
              <a:tr h="117249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do students need to know?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Habitats provide the resources organisms need to survive.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Different organisms have different traits that affect their ability to survive in a habitat.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Environmental changes can affect which plants and animals can survive in a habitat.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Maps are tools that help people represent and locate places.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Places have physical and human characteristics.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Location words (e.g., near, far, next to, above, below, left, right) help describe where things are)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know that maps help people show and find places.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know that places have natural features and things people build.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know that location words help describe where things are.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422155"/>
                  </a:ext>
                </a:extLst>
              </a:tr>
              <a:tr h="117249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do students need to do?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Use evidence from observations, texts, data, or models to explain organism survival in a habitat.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Construct arguments supported by evidence about why some organisms survive better than others.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Make and support claims about how environmental changes may affect plants and animals in a habitat.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Use maps, globes, and other representations to identify locations.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Describe the characteristics of familiar and unfamiliar places using geographic language.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Create simple maps that show locations and relationships between places.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can use maps, globes, and pictures to find places.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can describe places using location words and details about what I see.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can create a map that shows where places are and how they are connected.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734248"/>
                  </a:ext>
                </a:extLst>
              </a:tr>
              <a:tr h="1488343">
                <a:tc gridSpan="2">
                  <a:txBody>
                    <a:bodyPr/>
                    <a:lstStyle/>
                    <a:p>
                      <a:pPr marL="15875" lvl="1" indent="0">
                        <a:lnSpc>
                          <a:spcPct val="100000"/>
                        </a:lnSpc>
                        <a:tabLst/>
                      </a:pPr>
                      <a:r>
                        <a:rPr lang="en-US" sz="1400" b="1" dirty="0"/>
                        <a:t>What competencies/ transferable skills do students need to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develop?</a:t>
                      </a:r>
                    </a:p>
                    <a:p>
                      <a:pPr marL="15875" lvl="1" indent="0">
                        <a:lnSpc>
                          <a:spcPct val="100000"/>
                        </a:lnSpc>
                        <a:tabLst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(Decided based on needs of class)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CA" sz="1200" dirty="0"/>
                        <a:t>Informed and Integrative Thinking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dirty="0"/>
                        <a:t>Analyze, evaluate, and synthesize information from multiple sources.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dirty="0"/>
                        <a:t>Use evidence and reasoning to justify claims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1200" b="0" dirty="0"/>
                        <a:t>Informed and Integrative Thinking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dirty="0"/>
                        <a:t>Apply knowledge from various disciplines and contexts to real-life situations.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dirty="0"/>
                        <a:t>Develop and use models to explain phenomena.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can be an informed thinker by using what I learn in different places and situations.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can be an informed thinker by using maps, pictures, and models to help explain my ideas.</a:t>
                      </a:r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63064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1770101-04C5-7B8B-CC1D-40E7A3AE8215}"/>
              </a:ext>
            </a:extLst>
          </p:cNvPr>
          <p:cNvSpPr txBox="1"/>
          <p:nvPr/>
        </p:nvSpPr>
        <p:spPr>
          <a:xfrm>
            <a:off x="5200650" y="56769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562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D97552-FE26-2AB0-BEE1-18C0506AE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EFFDEE6E-B5D6-AC6F-A9C4-06227899CF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986365"/>
              </p:ext>
            </p:extLst>
          </p:nvPr>
        </p:nvGraphicFramePr>
        <p:xfrm>
          <a:off x="258653" y="150241"/>
          <a:ext cx="11646478" cy="6498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6057">
                  <a:extLst>
                    <a:ext uri="{9D8B030D-6E8A-4147-A177-3AD203B41FA5}">
                      <a16:colId xmlns:a16="http://schemas.microsoft.com/office/drawing/2014/main" val="2633432334"/>
                    </a:ext>
                  </a:extLst>
                </a:gridCol>
                <a:gridCol w="217481">
                  <a:extLst>
                    <a:ext uri="{9D8B030D-6E8A-4147-A177-3AD203B41FA5}">
                      <a16:colId xmlns:a16="http://schemas.microsoft.com/office/drawing/2014/main" val="343171615"/>
                    </a:ext>
                  </a:extLst>
                </a:gridCol>
                <a:gridCol w="2292224">
                  <a:extLst>
                    <a:ext uri="{9D8B030D-6E8A-4147-A177-3AD203B41FA5}">
                      <a16:colId xmlns:a16="http://schemas.microsoft.com/office/drawing/2014/main" val="4148614088"/>
                    </a:ext>
                  </a:extLst>
                </a:gridCol>
                <a:gridCol w="392652">
                  <a:extLst>
                    <a:ext uri="{9D8B030D-6E8A-4147-A177-3AD203B41FA5}">
                      <a16:colId xmlns:a16="http://schemas.microsoft.com/office/drawing/2014/main" val="201946715"/>
                    </a:ext>
                  </a:extLst>
                </a:gridCol>
                <a:gridCol w="1976247">
                  <a:extLst>
                    <a:ext uri="{9D8B030D-6E8A-4147-A177-3AD203B41FA5}">
                      <a16:colId xmlns:a16="http://schemas.microsoft.com/office/drawing/2014/main" val="4106996016"/>
                    </a:ext>
                  </a:extLst>
                </a:gridCol>
                <a:gridCol w="2568264">
                  <a:extLst>
                    <a:ext uri="{9D8B030D-6E8A-4147-A177-3AD203B41FA5}">
                      <a16:colId xmlns:a16="http://schemas.microsoft.com/office/drawing/2014/main" val="258406750"/>
                    </a:ext>
                  </a:extLst>
                </a:gridCol>
                <a:gridCol w="2413553">
                  <a:extLst>
                    <a:ext uri="{9D8B030D-6E8A-4147-A177-3AD203B41FA5}">
                      <a16:colId xmlns:a16="http://schemas.microsoft.com/office/drawing/2014/main" val="2626166608"/>
                    </a:ext>
                  </a:extLst>
                </a:gridCol>
              </a:tblGrid>
              <a:tr h="426266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Grade:  </a:t>
                      </a:r>
                      <a:r>
                        <a:rPr lang="en-US" sz="1400" b="1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SS K-3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Subject Area/ Course: 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b="1" dirty="0">
                        <a:solidFill>
                          <a:schemeClr val="bg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1400" b="1" dirty="0">
                        <a:solidFill>
                          <a:schemeClr val="bg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Critical Proficiency: </a:t>
                      </a:r>
                      <a:r>
                        <a:rPr lang="en-CA" sz="1000" dirty="0"/>
                        <a:t>Geography – Students use geographic inquiry and reasoning to propose solutions to local, national, and global issues.</a:t>
                      </a:r>
                      <a:endParaRPr lang="en-CA" sz="10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880096"/>
                  </a:ext>
                </a:extLst>
              </a:tr>
              <a:tr h="426266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Priority Performance Indicators: </a:t>
                      </a:r>
                      <a:r>
                        <a:rPr lang="en-CA" sz="1000" dirty="0"/>
                        <a:t>Geographic Representations: Spatial Views of the World Create and/or use maps of familiar and unfamiliar places to describe and identify locations, relationships, cultural and environmental characteristics. (D2. Geo. 1, 2, 3) </a:t>
                      </a:r>
                      <a:endParaRPr lang="en-CA" sz="10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693725"/>
                  </a:ext>
                </a:extLst>
              </a:tr>
              <a:tr h="59677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Provoking &amp; Guiding Unit Questions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dirty="0"/>
                        <a:t>I understand that reading words correctly helps me understand what I am reading.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understand that word parts can give clues about how a word sounds and what it means.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dirty="0"/>
                        <a:t>I understand that fluent readers can spend more time thinking about the meaning of a text.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dirty="0"/>
                        <a:t>How would we find a place we have never been before?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dirty="0"/>
                        <a:t>How do you know where you are?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dirty="0"/>
                        <a:t>What is a map?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dirty="0"/>
                        <a:t>What can maps tell us about a place?</a:t>
                      </a: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618983"/>
                  </a:ext>
                </a:extLst>
              </a:tr>
              <a:tr h="426266">
                <a:tc gridSpan="2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Learning Continuum K-3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Approaching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(Access Point)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Approaching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(Access Point)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Essential Grade Band Proficiency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(Grade K-1)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Confident Grade Band Proficiency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(grade 2/3)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Expanding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(Challenge Point)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279630"/>
                  </a:ext>
                </a:extLst>
              </a:tr>
              <a:tr h="2216585"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maps help people show and find places.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places have natural features and things people build.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location words help describe where things are.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EE: </a:t>
                      </a:r>
                      <a:r>
                        <a:rPr lang="en-CA" sz="1000" dirty="0"/>
                        <a:t>I know that maps show places.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>
                          <a:solidFill>
                            <a:schemeClr val="tx1"/>
                          </a:solidFill>
                        </a:rPr>
                        <a:t>E: </a:t>
                      </a:r>
                      <a:r>
                        <a:rPr lang="en-CA" sz="1000" b="0" dirty="0"/>
                        <a:t>I know that maps help people find places; I know that places have things from nature and things made by people.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CA" sz="1000" b="0" dirty="0">
                          <a:solidFill>
                            <a:schemeClr val="tx1"/>
                          </a:solidFill>
                        </a:rPr>
                        <a:t>T: </a:t>
                      </a:r>
                      <a:r>
                        <a:rPr lang="en-CA" sz="1000" b="0" dirty="0"/>
                        <a:t>I know that maps use location words to help tell them where things are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maps help people find places.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places have things from nature and things made by people.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location words help tell where things are.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letter patterns help me read unfamiliar words.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syllables can help me break apart longer words.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word parts can help me figure out unfamiliar words.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fluent readers read words correctly.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reading words accurately helps me understand what I read.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maps help people show and find places.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places have natural features and things people build.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location words help describe where things are and how places are related to one another.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DT: </a:t>
                      </a:r>
                      <a:r>
                        <a:rPr lang="en-CA" sz="1000" dirty="0"/>
                        <a:t>I know that maps can help me understand how places are connected.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>
                          <a:solidFill>
                            <a:schemeClr val="tx1"/>
                          </a:solidFill>
                        </a:rPr>
                        <a:t>TI: </a:t>
                      </a:r>
                      <a:r>
                        <a:rPr lang="en-CA" sz="1000" dirty="0"/>
                        <a:t>I know that I can use maps and location words to learn about new places.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>
                          <a:solidFill>
                            <a:schemeClr val="tx1"/>
                          </a:solidFill>
                        </a:rPr>
                        <a:t>PI: </a:t>
                      </a:r>
                      <a:r>
                        <a:rPr lang="en-CA" sz="1000" dirty="0"/>
                        <a:t>I know that people can make maps to share information with others.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561356"/>
                  </a:ext>
                </a:extLst>
              </a:tr>
              <a:tr h="2301838"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use maps, globes, and pictures to find places.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describe places using location words and details about what I see.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create a map that shows where places are and how they are connected.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EE: </a:t>
                      </a:r>
                      <a:r>
                        <a:rPr lang="en-CA" sz="1000" dirty="0"/>
                        <a:t>I can recognize places on maps, globes, and pictures.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>
                          <a:solidFill>
                            <a:schemeClr val="tx1"/>
                          </a:solidFill>
                        </a:rPr>
                        <a:t>E: </a:t>
                      </a:r>
                      <a:r>
                        <a:rPr lang="en-CA" sz="1000" b="0" dirty="0"/>
                        <a:t>I can use maps, globes, and pictures to find familiar places.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>
                          <a:solidFill>
                            <a:schemeClr val="tx1"/>
                          </a:solidFill>
                        </a:rPr>
                        <a:t>T: </a:t>
                      </a:r>
                      <a:r>
                        <a:rPr lang="en-CA" sz="1000" b="0" dirty="0"/>
                        <a:t>I can use location words to describe where things are; I can create a simple map that shows familiar places.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use maps, globes, and pictures to identify places.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use location words to describe where things are.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create a simple map that shows the location of familiar places.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use letter-sound patterns to read unfamiliar words.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break longer words into syllables to help me read them.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read grade-level text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use common word parts to help me read unfamiliar words.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use simple context clues to help me understand unfamiliar words.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use maps, globes, and pictures to find places.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describe places using location words and details about what I see.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create a map that shows where places are and how they are connected.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DT: </a:t>
                      </a:r>
                      <a:r>
                        <a:rPr lang="en-CA" sz="1000" dirty="0"/>
                        <a:t>I can explain how maps, globes, and pictures help me learn about places.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>
                          <a:solidFill>
                            <a:schemeClr val="tx1"/>
                          </a:solidFill>
                        </a:rPr>
                        <a:t>TI: </a:t>
                      </a:r>
                      <a:r>
                        <a:rPr lang="en-CA" sz="1000" dirty="0"/>
                        <a:t>I can use maps and location words to learn about places that are new to me.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>
                          <a:solidFill>
                            <a:schemeClr val="tx1"/>
                          </a:solidFill>
                        </a:rPr>
                        <a:t>PI: </a:t>
                      </a:r>
                      <a:r>
                        <a:rPr lang="en-CA" sz="1000" dirty="0"/>
                        <a:t>I can create a map that helps others find their way or learn about a place or solve a problem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73424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25527C3-6265-687C-3004-A813ED26C40B}"/>
              </a:ext>
            </a:extLst>
          </p:cNvPr>
          <p:cNvSpPr txBox="1"/>
          <p:nvPr/>
        </p:nvSpPr>
        <p:spPr>
          <a:xfrm>
            <a:off x="5200650" y="56769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889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1021</Words>
  <Application>Microsoft Macintosh PowerPoint</Application>
  <PresentationFormat>Widescreen</PresentationFormat>
  <Paragraphs>82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3</cp:revision>
  <dcterms:created xsi:type="dcterms:W3CDTF">2026-06-23T04:13:27Z</dcterms:created>
  <dcterms:modified xsi:type="dcterms:W3CDTF">2026-06-23T04:16:51Z</dcterms:modified>
</cp:coreProperties>
</file>