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5284" r:id="rId2"/>
    <p:sldId id="528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364"/>
    <p:restoredTop sz="94670"/>
  </p:normalViewPr>
  <p:slideViewPr>
    <p:cSldViewPr snapToGrid="0">
      <p:cViewPr varScale="1">
        <p:scale>
          <a:sx n="52" d="100"/>
          <a:sy n="52" d="100"/>
        </p:scale>
        <p:origin x="192" y="1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9E67E-8B64-455B-85EA-B96AA18B9D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24404E-FF6B-8A2F-D929-771065BDDF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16494-D32C-91DC-421C-BE3898598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83DE-D8FA-9F45-A08D-564C21646912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E4A93-C148-8C70-DB71-F19DCCB49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7EE50-E8DB-6FBA-09B9-709475E3F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0A5F-C38B-EC48-B5A4-D503C0AB8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363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1009A-41D8-CE99-41DA-59DB759CE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0C9B8-35AF-4105-8B00-B57F046998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4CDD6-E8A7-0384-AB45-B875AB444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83DE-D8FA-9F45-A08D-564C21646912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07BF53-E280-18CF-A61F-133DA2B03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0BA84-1B53-67BE-3FE4-9B8BD0FCB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0A5F-C38B-EC48-B5A4-D503C0AB8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47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A3810C-E3BF-1FEC-0E23-AA90547872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7DAE7F-1C27-0383-2043-2D75AA0B4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6C7EE-4F03-7F30-6DE3-919F11BEB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83DE-D8FA-9F45-A08D-564C21646912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E5BFA-E124-9420-5628-635E66D1E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C2CCD-CF2F-A2F5-8882-50FB1D504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0A5F-C38B-EC48-B5A4-D503C0AB8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421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B28F7-B769-23C7-7130-7D86D3113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9AC9F-2B2E-D268-9D7D-82576E8F7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31B19-9816-432B-A924-CA947E542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83DE-D8FA-9F45-A08D-564C21646912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CC5B9-DDD5-68B8-F5F5-55124DAF1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0EE916-3898-EC10-A09F-4A0BA3C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0A5F-C38B-EC48-B5A4-D503C0AB8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22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EB324-C9DD-5877-85BF-308EE992C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D03565-B430-2B5C-C7AE-93DFC0B1F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7B01B8-F13A-E00B-2DE3-367537F2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83DE-D8FA-9F45-A08D-564C21646912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F95914-0CCD-0713-3D19-09043EAF2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E6907A-7BC2-EDB3-CB8D-BE9CA84CC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0A5F-C38B-EC48-B5A4-D503C0AB8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611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DE0A3-1CC2-C553-AF2E-C088071D2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28D60-C155-73A5-5AC1-E6457C1AD5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ED14F4-2BAC-3CD5-6004-A207615BAE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FB9FEB-A77E-AFD6-E524-C374BF208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83DE-D8FA-9F45-A08D-564C21646912}" type="datetimeFigureOut">
              <a:rPr lang="en-US" smtClean="0"/>
              <a:t>6/23/26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F3B807-E1F6-7EE2-2C4D-DFEE77A72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AD6379-124C-9F61-A731-9BFEE1DD0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0A5F-C38B-EC48-B5A4-D503C0AB8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531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44D2B-8847-497C-47DA-53552AEF7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113EE5-F7B4-F3D7-6C1E-EFF28AFD68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CECFF6-0188-22F7-005F-532EF873DD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0CCB2E-B244-A2D1-48DF-A39A0505CB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7CC018-7424-39DE-D620-B27C04491C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85D2C7-73CB-9C63-FFB5-28024B88A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83DE-D8FA-9F45-A08D-564C21646912}" type="datetimeFigureOut">
              <a:rPr lang="en-US" smtClean="0"/>
              <a:t>6/23/26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F635C5-582F-5D9C-4E21-3FF97ED3F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71511E-6701-DA9F-FC9C-C177F8AF8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0A5F-C38B-EC48-B5A4-D503C0AB8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629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3FB2B-CF14-64DA-ED24-D2D8062A2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77C9A7-087D-E78B-9020-50FCA1085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83DE-D8FA-9F45-A08D-564C21646912}" type="datetimeFigureOut">
              <a:rPr lang="en-US" smtClean="0"/>
              <a:t>6/23/26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40272C-C4AC-8EA0-83D5-5B1B38CF1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EB5BE4-E439-942E-F93D-81356B7AA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0A5F-C38B-EC48-B5A4-D503C0AB8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394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B3C262-BBAB-A917-EA25-24CED9B81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83DE-D8FA-9F45-A08D-564C21646912}" type="datetimeFigureOut">
              <a:rPr lang="en-US" smtClean="0"/>
              <a:t>6/23/26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7A5A17-3166-8F6F-520C-E4F867E21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368DA2-60AA-F1B8-CB66-16A13B08A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0A5F-C38B-EC48-B5A4-D503C0AB8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847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305D1-0EB2-6141-CBEF-8C66CB859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DCAF0-FCE0-1A52-E448-EF64079E5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8AE85B-B4F5-8D29-E018-69C6E780A0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95845-A2A9-E0D2-D304-5AC7BA1AE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83DE-D8FA-9F45-A08D-564C21646912}" type="datetimeFigureOut">
              <a:rPr lang="en-US" smtClean="0"/>
              <a:t>6/23/26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EAF56-8184-1B8E-22DA-B51197CEC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48ED45-B051-4CD2-835C-18783EE8E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0A5F-C38B-EC48-B5A4-D503C0AB8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80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A9D6B-62CF-3CAB-5D58-B3D9B31DC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6F2F71-8EB7-F6CB-BC32-C80E9DC176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55ABE8-B3B6-A9F4-D3CE-327B0445B6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821310-9E60-6CF0-8237-2810A656E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83DE-D8FA-9F45-A08D-564C21646912}" type="datetimeFigureOut">
              <a:rPr lang="en-US" smtClean="0"/>
              <a:t>6/23/26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5C8244-205A-D495-1844-2E82F8A16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44A8A1-CE9C-9093-1A95-E5ACCD356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0A5F-C38B-EC48-B5A4-D503C0AB8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12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BFA4C2-2982-723B-E783-C6129EACF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DBDAA-90D0-6EFB-DB24-BC3EFEC02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BA4C1-4539-90D0-65D5-8D2AE2A63F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6083DE-D8FA-9F45-A08D-564C21646912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C01F4-097C-C0F6-1F87-9053D608E3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4175F-0C76-E6F4-A40D-52D741D91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D80A5F-C38B-EC48-B5A4-D503C0AB8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892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230C6-8CD2-2A27-3F2A-2E58047F08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" name="Table 2">
                <a:extLst>
                  <a:ext uri="{FF2B5EF4-FFF2-40B4-BE49-F238E27FC236}">
                    <a16:creationId xmlns:a16="http://schemas.microsoft.com/office/drawing/2014/main" id="{57683C50-2B7F-F483-4D6F-73A2FEB3E88B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99044" y="200708"/>
              <a:ext cx="11516292" cy="649354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766093">
                      <a:extLst>
                        <a:ext uri="{9D8B030D-6E8A-4147-A177-3AD203B41FA5}">
                          <a16:colId xmlns:a16="http://schemas.microsoft.com/office/drawing/2014/main" val="2633432334"/>
                        </a:ext>
                      </a:extLst>
                    </a:gridCol>
                    <a:gridCol w="192609">
                      <a:extLst>
                        <a:ext uri="{9D8B030D-6E8A-4147-A177-3AD203B41FA5}">
                          <a16:colId xmlns:a16="http://schemas.microsoft.com/office/drawing/2014/main" val="343171615"/>
                        </a:ext>
                      </a:extLst>
                    </a:gridCol>
                    <a:gridCol w="1845692">
                      <a:extLst>
                        <a:ext uri="{9D8B030D-6E8A-4147-A177-3AD203B41FA5}">
                          <a16:colId xmlns:a16="http://schemas.microsoft.com/office/drawing/2014/main" val="3791194411"/>
                        </a:ext>
                      </a:extLst>
                    </a:gridCol>
                    <a:gridCol w="2731934">
                      <a:extLst>
                        <a:ext uri="{9D8B030D-6E8A-4147-A177-3AD203B41FA5}">
                          <a16:colId xmlns:a16="http://schemas.microsoft.com/office/drawing/2014/main" val="2787215124"/>
                        </a:ext>
                      </a:extLst>
                    </a:gridCol>
                    <a:gridCol w="4979964">
                      <a:extLst>
                        <a:ext uri="{9D8B030D-6E8A-4147-A177-3AD203B41FA5}">
                          <a16:colId xmlns:a16="http://schemas.microsoft.com/office/drawing/2014/main" val="3418837261"/>
                        </a:ext>
                      </a:extLst>
                    </a:gridCol>
                  </a:tblGrid>
                  <a:tr h="489680">
                    <a:tc>
                      <a:txBody>
                        <a:bodyPr/>
                        <a:lstStyle/>
                        <a:p>
                          <a:r>
                            <a:rPr lang="en-US" sz="1400" b="1" dirty="0">
                              <a:solidFill>
                                <a:schemeClr val="bg1"/>
                              </a:solidFill>
                              <a:latin typeface="+mn-lt"/>
                              <a:ea typeface="Roboto Condensed" panose="02000000000000000000" pitchFamily="2" charset="0"/>
                            </a:rPr>
                            <a:t>Grade:  Math 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364F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US" sz="1400" b="1" dirty="0">
                              <a:solidFill>
                                <a:schemeClr val="bg1"/>
                              </a:solidFill>
                              <a:latin typeface="+mn-lt"/>
                              <a:ea typeface="Roboto Condensed" panose="02000000000000000000" pitchFamily="2" charset="0"/>
                            </a:rPr>
                            <a:t>Subject Area/ Course: Math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364F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364F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CA" sz="1400" b="1" kern="1200" dirty="0">
                              <a:solidFill>
                                <a:schemeClr val="bg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Critical Proficiency: Algebraic Reasoning - </a:t>
                          </a:r>
                          <a:r>
                            <a:rPr lang="en-CA" sz="1400" dirty="0"/>
                            <a:t>Create, interpret, use, and analyze expressions, equations, and inequalities. </a:t>
                          </a:r>
                          <a:endParaRPr lang="en-CA" sz="1400" b="1" kern="1200" dirty="0">
                            <a:solidFill>
                              <a:schemeClr val="bg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364F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sz="1400" b="1" dirty="0">
                            <a:solidFill>
                              <a:schemeClr val="bg1"/>
                            </a:solidFill>
                            <a:latin typeface="+mn-lt"/>
                            <a:ea typeface="Roboto Condensed" panose="02000000000000000000" pitchFamily="2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364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38880096"/>
                      </a:ext>
                    </a:extLst>
                  </a:tr>
                  <a:tr h="435740">
                    <a:tc gridSpan="5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CA" sz="1400" b="1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Priority Performance Indicators: </a:t>
                          </a:r>
                          <a:r>
                            <a:rPr lang="en-CA" sz="1400" dirty="0"/>
                            <a:t>Function Notation - Understand the concept of a function and use function notation. (HSF.IF.A) </a:t>
                          </a:r>
                          <a:endParaRPr lang="en-CA" sz="1400" b="1" kern="120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CA" sz="1400" b="1" kern="120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83693725"/>
                      </a:ext>
                    </a:extLst>
                  </a:tr>
                  <a:tr h="288047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CA" sz="1400" b="1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r>
                            <a:rPr lang="en-US" sz="1400" b="1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Learning Targets - Curricular Language</a:t>
                          </a:r>
                          <a:endParaRPr 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US" sz="1400" b="1">
                              <a:solidFill>
                                <a:schemeClr val="tx1"/>
                              </a:solidFill>
                              <a:latin typeface="+mn-lt"/>
                            </a:rPr>
                            <a:t>Learning Targets - Curricular Language</a:t>
                          </a:r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b="1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Learning Targets –  Student Friendly Language</a:t>
                          </a:r>
                          <a:endParaRPr 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3270717"/>
                      </a:ext>
                    </a:extLst>
                  </a:tr>
                  <a:tr h="1469039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CA" sz="1400" b="1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What do students need to understand?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Cause-and-effect relationships help explain why some organisms survive better than others in a particular environment. The characteristics of a habitat influence which organisms can live there successfully.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When environmental conditions change, the populations of plants and animals in a habitat may change as well.</a:t>
                          </a:r>
                          <a:endParaRPr lang="en-US" sz="1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Functions model relationships between quantities and help describe patterns and change.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Different representations of a function communicate the same relationship in different ways.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Function notation provides a precise way to describe, interpret, and analyze relationships between variables.</a:t>
                          </a:r>
                          <a:endParaRPr lang="en-US" sz="1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understand that functions model relationships between quantities and help explain patterns and change.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understand that a function can be represented in different ways, such as graphs, tables, equations, and verbal descriptions, while showing the same relationship.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understand that function notation is a precise way to represent, interpret, and analyze relationships between variables.</a:t>
                          </a:r>
                          <a:endParaRPr lang="en-US" sz="1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27618983"/>
                      </a:ext>
                    </a:extLst>
                  </a:tr>
                  <a:tr h="1123383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CA" sz="1400" b="1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What do students need to know?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Habitats provide the resources organisms need to survive.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Different organisms have different traits that affect their ability to survive in a habitat.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Environmental changes can affect which plants and animals can survive in a habitat.</a:t>
                          </a:r>
                          <a:endParaRPr lang="en-US" sz="1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A function is a relationship in which each input has exactly one output.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Function notation (e.g., </a:t>
                          </a:r>
                          <a14:m>
                            <m:oMath xmlns:m="http://schemas.openxmlformats.org/officeDocument/2006/math">
                              <m:r>
                                <a:rPr lang="en-CA" sz="1200" b="0" i="1" kern="120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ar-AE" sz="1200" b="0" i="1" kern="120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dPr>
                                <m:e>
                                  <m:r>
                                    <a:rPr lang="ar-AE" sz="1200" b="0" i="1" kern="120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𝑥</m:t>
                                  </m:r>
                                </m:e>
                              </m:d>
                            </m:oMath>
                          </a14:m>
                          <a:r>
                            <a:rPr lang="ar-AE" sz="1200" b="0" dirty="0"/>
                            <a:t>) </a:t>
                          </a:r>
                          <a:r>
                            <a:rPr lang="en-CA" sz="1200" b="0" dirty="0"/>
                            <a:t>is used to represent and evaluate functions.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Functions can be represented using tables, graphs, equations, verbal descriptions, and other models.</a:t>
                          </a:r>
                          <a:endParaRPr lang="en-US" sz="1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know that a function is a relationship where each input has only one output.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know that function notation, such as </a:t>
                          </a:r>
                          <a14:m>
                            <m:oMath xmlns:m="http://schemas.openxmlformats.org/officeDocument/2006/math">
                              <m:r>
                                <a:rPr lang="en-CA" sz="1100" b="0" i="1" kern="120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ar-AE" sz="1100" b="0" i="1" kern="1200">
                                      <a:solidFill>
                                        <a:schemeClr val="dk1"/>
                                      </a:solidFill>
                                      <a:latin typeface="+mn-lt"/>
                                      <a:ea typeface="+mn-ea"/>
                                      <a:cs typeface="+mn-cs"/>
                                    </a:rPr>
                                  </m:ctrlPr>
                                </m:dPr>
                                <m:e>
                                  <m:r>
                                    <a:rPr lang="ar-AE" sz="1100" b="0" i="1" kern="120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𝑥</m:t>
                                  </m:r>
                                </m:e>
                              </m:d>
                            </m:oMath>
                          </a14:m>
                          <a:r>
                            <a:rPr lang="ar-AE" sz="1200" b="0" dirty="0"/>
                            <a:t>, </a:t>
                          </a:r>
                          <a:r>
                            <a:rPr lang="en-CA" sz="1200" b="0" dirty="0"/>
                            <a:t>is used to represent functions and find output values.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know that functions can be represented using tables, graphs, equations, verbal descriptions, and other models.</a:t>
                          </a:r>
                          <a:endParaRPr lang="en-US" sz="1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06652162"/>
                      </a:ext>
                    </a:extLst>
                  </a:tr>
                  <a:tr h="1108046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CA" sz="1400" b="1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What do students need to do?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CA" sz="1400" b="1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Use evidence from observations, texts, data, or models to explain organism survival in a habitat.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Construct arguments supported by evidence about why some organisms survive better than others.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Make and support claims about how environmental changes may affect plants and animals in a habitat.</a:t>
                          </a:r>
                          <a:endParaRPr lang="en-US" sz="1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Determine whether a relationship is a function.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Interpret and use function notation to evaluate and describe functions.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Represent and analyze functions using tables, graphs, equations, and contextual situations.</a:t>
                          </a:r>
                          <a:endParaRPr lang="en-US" sz="1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can determine whether a relationship is a function.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can use and interpret function notation to evaluate and describe functions.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can represent and analyze functions using tables, graphs, equations, and real-world situations.</a:t>
                          </a:r>
                          <a:endParaRPr lang="en-US" sz="1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43734248"/>
                      </a:ext>
                    </a:extLst>
                  </a:tr>
                  <a:tr h="1469039">
                    <a:tc gridSpan="2">
                      <a:txBody>
                        <a:bodyPr/>
                        <a:lstStyle/>
                        <a:p>
                          <a:pPr marL="15875" lvl="1" indent="0">
                            <a:lnSpc>
                              <a:spcPct val="100000"/>
                            </a:lnSpc>
                            <a:tabLst/>
                          </a:pPr>
                          <a:r>
                            <a:rPr lang="en-US" sz="1400" b="1" dirty="0"/>
                            <a:t>What competencies/ transferable skills do students need to </a:t>
                          </a:r>
                          <a:r>
                            <a:rPr lang="en-US" sz="1400" b="1" dirty="0">
                              <a:solidFill>
                                <a:schemeClr val="tx1"/>
                              </a:solidFill>
                            </a:rPr>
                            <a:t>develop?</a:t>
                          </a:r>
                        </a:p>
                        <a:p>
                          <a:pPr marL="15875" lvl="1" indent="0">
                            <a:lnSpc>
                              <a:spcPct val="100000"/>
                            </a:lnSpc>
                            <a:tabLst/>
                          </a:pPr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</a:rPr>
                            <a:t>(Decided based on needs of class)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r>
                            <a:rPr lang="en-CA" sz="1200" dirty="0"/>
                            <a:t>Informed and Integrative Thinking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dirty="0"/>
                            <a:t>Analyze, evaluate, and synthesize information from multiple sources.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dirty="0"/>
                            <a:t>Use evidence and reasoning to justify claims</a:t>
                          </a:r>
                          <a:endParaRPr lang="en-US" sz="12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CA" sz="1200" dirty="0"/>
                            <a:t>Creative and Practical Problem Solving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dirty="0"/>
                            <a:t>Identify patterns, trends, and relationships.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dirty="0"/>
                            <a:t>Analyze, evaluate, and synthesize evidence.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dirty="0"/>
                            <a:t>Use a range of tools to solve problems.</a:t>
                          </a:r>
                          <a:endParaRPr lang="en-US" sz="12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can be a creative and practical problem solver by identifying patterns, trends, and relationships in data and situations.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can be a creative and practical problem solver by analyzing and evaluating evidence to draw conclusions.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can be a creative and practical problem solver by choosing and using appropriate tools and strategies to solve problems.</a:t>
                          </a:r>
                          <a:endParaRPr lang="en-US" sz="1200" b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263064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8" name="Table 2">
                <a:extLst>
                  <a:ext uri="{FF2B5EF4-FFF2-40B4-BE49-F238E27FC236}">
                    <a16:creationId xmlns:a16="http://schemas.microsoft.com/office/drawing/2014/main" id="{57683C50-2B7F-F483-4D6F-73A2FEB3E88B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99044" y="200708"/>
              <a:ext cx="11516292" cy="649354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766093">
                      <a:extLst>
                        <a:ext uri="{9D8B030D-6E8A-4147-A177-3AD203B41FA5}">
                          <a16:colId xmlns:a16="http://schemas.microsoft.com/office/drawing/2014/main" val="2633432334"/>
                        </a:ext>
                      </a:extLst>
                    </a:gridCol>
                    <a:gridCol w="192609">
                      <a:extLst>
                        <a:ext uri="{9D8B030D-6E8A-4147-A177-3AD203B41FA5}">
                          <a16:colId xmlns:a16="http://schemas.microsoft.com/office/drawing/2014/main" val="343171615"/>
                        </a:ext>
                      </a:extLst>
                    </a:gridCol>
                    <a:gridCol w="1845692">
                      <a:extLst>
                        <a:ext uri="{9D8B030D-6E8A-4147-A177-3AD203B41FA5}">
                          <a16:colId xmlns:a16="http://schemas.microsoft.com/office/drawing/2014/main" val="3791194411"/>
                        </a:ext>
                      </a:extLst>
                    </a:gridCol>
                    <a:gridCol w="2731934">
                      <a:extLst>
                        <a:ext uri="{9D8B030D-6E8A-4147-A177-3AD203B41FA5}">
                          <a16:colId xmlns:a16="http://schemas.microsoft.com/office/drawing/2014/main" val="2787215124"/>
                        </a:ext>
                      </a:extLst>
                    </a:gridCol>
                    <a:gridCol w="4979964">
                      <a:extLst>
                        <a:ext uri="{9D8B030D-6E8A-4147-A177-3AD203B41FA5}">
                          <a16:colId xmlns:a16="http://schemas.microsoft.com/office/drawing/2014/main" val="3418837261"/>
                        </a:ext>
                      </a:extLst>
                    </a:gridCol>
                  </a:tblGrid>
                  <a:tr h="518160">
                    <a:tc>
                      <a:txBody>
                        <a:bodyPr/>
                        <a:lstStyle/>
                        <a:p>
                          <a:r>
                            <a:rPr lang="en-US" sz="1400" b="1" dirty="0">
                              <a:solidFill>
                                <a:schemeClr val="bg1"/>
                              </a:solidFill>
                              <a:latin typeface="+mn-lt"/>
                              <a:ea typeface="Roboto Condensed" panose="02000000000000000000" pitchFamily="2" charset="0"/>
                            </a:rPr>
                            <a:t>Grade:  Math 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364F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US" sz="1400" b="1" dirty="0">
                              <a:solidFill>
                                <a:schemeClr val="bg1"/>
                              </a:solidFill>
                              <a:latin typeface="+mn-lt"/>
                              <a:ea typeface="Roboto Condensed" panose="02000000000000000000" pitchFamily="2" charset="0"/>
                            </a:rPr>
                            <a:t>Subject Area/ Course: Math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364F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364F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CA" sz="1400" b="1" kern="1200" dirty="0">
                              <a:solidFill>
                                <a:schemeClr val="bg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Critical Proficiency: Algebraic Reasoning - </a:t>
                          </a:r>
                          <a:r>
                            <a:rPr lang="en-CA" sz="1400" dirty="0"/>
                            <a:t>Create, interpret, use, and analyze expressions, equations, and inequalities. </a:t>
                          </a:r>
                          <a:endParaRPr lang="en-CA" sz="1400" b="1" kern="1200" dirty="0">
                            <a:solidFill>
                              <a:schemeClr val="bg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364F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sz="1400" b="1" dirty="0">
                            <a:solidFill>
                              <a:schemeClr val="bg1"/>
                            </a:solidFill>
                            <a:latin typeface="+mn-lt"/>
                            <a:ea typeface="Roboto Condensed" panose="02000000000000000000" pitchFamily="2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364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38880096"/>
                      </a:ext>
                    </a:extLst>
                  </a:tr>
                  <a:tr h="435740">
                    <a:tc gridSpan="5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CA" sz="1400" b="1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Priority Performance Indicators: </a:t>
                          </a:r>
                          <a:r>
                            <a:rPr lang="en-CA" sz="1400" dirty="0"/>
                            <a:t>Function Notation - Understand the concept of a function and use function notation. (HSF.IF.A) </a:t>
                          </a:r>
                          <a:endParaRPr lang="en-CA" sz="1400" b="1" kern="120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CA" sz="1400" b="1" kern="120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83693725"/>
                      </a:ext>
                    </a:extLst>
                  </a:tr>
                  <a:tr h="30480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CA" sz="1400" b="1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r>
                            <a:rPr lang="en-US" sz="1400" b="1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Learning Targets - Curricular Language</a:t>
                          </a:r>
                          <a:endParaRPr 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US" sz="1400" b="1">
                              <a:solidFill>
                                <a:schemeClr val="tx1"/>
                              </a:solidFill>
                              <a:latin typeface="+mn-lt"/>
                            </a:rPr>
                            <a:t>Learning Targets - Curricular Language</a:t>
                          </a:r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b="1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Learning Targets –  Student Friendly Language</a:t>
                          </a:r>
                          <a:endParaRPr 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3270717"/>
                      </a:ext>
                    </a:extLst>
                  </a:tr>
                  <a:tr h="1469039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CA" sz="1400" b="1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What do students need to understand?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Cause-and-effect relationships help explain why some organisms survive better than others in a particular environment. The characteristics of a habitat influence which organisms can live there successfully.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When environmental conditions change, the populations of plants and animals in a habitat may change as well.</a:t>
                          </a:r>
                          <a:endParaRPr lang="en-US" sz="1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Functions model relationships between quantities and help describe patterns and change.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Different representations of a function communicate the same relationship in different ways.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Function notation provides a precise way to describe, interpret, and analyze relationships between variables.</a:t>
                          </a:r>
                          <a:endParaRPr lang="en-US" sz="1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understand that functions model relationships between quantities and help explain patterns and change.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understand that a function can be represented in different ways, such as graphs, tables, equations, and verbal descriptions, while showing the same relationship.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understand that function notation is a precise way to represent, interpret, and analyze relationships between variables.</a:t>
                          </a:r>
                          <a:endParaRPr lang="en-US" sz="1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27618983"/>
                      </a:ext>
                    </a:extLst>
                  </a:tr>
                  <a:tr h="118872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CA" sz="1400" b="1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What do students need to know?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Habitats provide the resources organisms need to survive.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Different organisms have different traits that affect their ability to survive in a habitat.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Environmental changes can affect which plants and animals can survive in a habitat.</a:t>
                          </a:r>
                          <a:endParaRPr lang="en-US" sz="1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2936" t="-229787" r="-109141" b="-21808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31298" t="-229787" r="-254" b="-21808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06652162"/>
                      </a:ext>
                    </a:extLst>
                  </a:tr>
                  <a:tr h="1108046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CA" sz="1400" b="1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What do students need to do?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CA" sz="1400" b="1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Use evidence from observations, texts, data, or models to explain organism survival in a habitat.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Construct arguments supported by evidence about why some organisms survive better than others.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Make and support claims about how environmental changes may affect plants and animals in a habitat.</a:t>
                          </a:r>
                          <a:endParaRPr lang="en-US" sz="1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Determine whether a relationship is a function.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Interpret and use function notation to evaluate and describe functions.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Represent and analyze functions using tables, graphs, equations, and contextual situations.</a:t>
                          </a:r>
                          <a:endParaRPr lang="en-US" sz="1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can determine whether a relationship is a function.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can use and interpret function notation to evaluate and describe functions.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can represent and analyze functions using tables, graphs, equations, and real-world situations.</a:t>
                          </a:r>
                          <a:endParaRPr lang="en-US" sz="1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43734248"/>
                      </a:ext>
                    </a:extLst>
                  </a:tr>
                  <a:tr h="1469039">
                    <a:tc gridSpan="2">
                      <a:txBody>
                        <a:bodyPr/>
                        <a:lstStyle/>
                        <a:p>
                          <a:pPr marL="15875" lvl="1" indent="0">
                            <a:lnSpc>
                              <a:spcPct val="100000"/>
                            </a:lnSpc>
                            <a:tabLst/>
                          </a:pPr>
                          <a:r>
                            <a:rPr lang="en-US" sz="1400" b="1" dirty="0"/>
                            <a:t>What competencies/ transferable skills do students need to </a:t>
                          </a:r>
                          <a:r>
                            <a:rPr lang="en-US" sz="1400" b="1" dirty="0">
                              <a:solidFill>
                                <a:schemeClr val="tx1"/>
                              </a:solidFill>
                            </a:rPr>
                            <a:t>develop?</a:t>
                          </a:r>
                        </a:p>
                        <a:p>
                          <a:pPr marL="15875" lvl="1" indent="0">
                            <a:lnSpc>
                              <a:spcPct val="100000"/>
                            </a:lnSpc>
                            <a:tabLst/>
                          </a:pPr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</a:rPr>
                            <a:t>(Decided based on needs of class)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r>
                            <a:rPr lang="en-CA" sz="1200" dirty="0"/>
                            <a:t>Informed and Integrative Thinking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dirty="0"/>
                            <a:t>Analyze, evaluate, and synthesize information from multiple sources.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dirty="0"/>
                            <a:t>Use evidence and reasoning to justify claims</a:t>
                          </a:r>
                          <a:endParaRPr lang="en-US" sz="12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CA" sz="1200" dirty="0"/>
                            <a:t>Creative and Practical Problem Solving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dirty="0"/>
                            <a:t>Identify patterns, trends, and relationships.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dirty="0"/>
                            <a:t>Analyze, evaluate, and synthesize evidence.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dirty="0"/>
                            <a:t>Use a range of tools to solve problems.</a:t>
                          </a:r>
                          <a:endParaRPr lang="en-US" sz="12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can be a creative and practical problem solver by identifying patterns, trends, and relationships in data and situations.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can be a creative and practical problem solver by analyzing and evaluating evidence to draw conclusions.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can be a creative and practical problem solver by choosing and using appropriate tools and strategies to solve problems.</a:t>
                          </a:r>
                          <a:endParaRPr lang="en-US" sz="1200" b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263064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554FA484-6E1E-E658-C450-55E4B2526FF5}"/>
              </a:ext>
            </a:extLst>
          </p:cNvPr>
          <p:cNvSpPr txBox="1"/>
          <p:nvPr/>
        </p:nvSpPr>
        <p:spPr>
          <a:xfrm>
            <a:off x="5200650" y="56769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900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ABB12A-10BC-D70A-C53E-F8316CA0BD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" name="Table 2">
                <a:extLst>
                  <a:ext uri="{FF2B5EF4-FFF2-40B4-BE49-F238E27FC236}">
                    <a16:creationId xmlns:a16="http://schemas.microsoft.com/office/drawing/2014/main" id="{2642285F-5572-8CE1-B662-B22B21A5031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58653" y="150241"/>
              <a:ext cx="11646478" cy="649826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786057">
                      <a:extLst>
                        <a:ext uri="{9D8B030D-6E8A-4147-A177-3AD203B41FA5}">
                          <a16:colId xmlns:a16="http://schemas.microsoft.com/office/drawing/2014/main" val="2633432334"/>
                        </a:ext>
                      </a:extLst>
                    </a:gridCol>
                    <a:gridCol w="217481">
                      <a:extLst>
                        <a:ext uri="{9D8B030D-6E8A-4147-A177-3AD203B41FA5}">
                          <a16:colId xmlns:a16="http://schemas.microsoft.com/office/drawing/2014/main" val="343171615"/>
                        </a:ext>
                      </a:extLst>
                    </a:gridCol>
                    <a:gridCol w="2292224">
                      <a:extLst>
                        <a:ext uri="{9D8B030D-6E8A-4147-A177-3AD203B41FA5}">
                          <a16:colId xmlns:a16="http://schemas.microsoft.com/office/drawing/2014/main" val="4148614088"/>
                        </a:ext>
                      </a:extLst>
                    </a:gridCol>
                    <a:gridCol w="392652">
                      <a:extLst>
                        <a:ext uri="{9D8B030D-6E8A-4147-A177-3AD203B41FA5}">
                          <a16:colId xmlns:a16="http://schemas.microsoft.com/office/drawing/2014/main" val="201946715"/>
                        </a:ext>
                      </a:extLst>
                    </a:gridCol>
                    <a:gridCol w="1682333">
                      <a:extLst>
                        <a:ext uri="{9D8B030D-6E8A-4147-A177-3AD203B41FA5}">
                          <a16:colId xmlns:a16="http://schemas.microsoft.com/office/drawing/2014/main" val="4106996016"/>
                        </a:ext>
                      </a:extLst>
                    </a:gridCol>
                    <a:gridCol w="2862178">
                      <a:extLst>
                        <a:ext uri="{9D8B030D-6E8A-4147-A177-3AD203B41FA5}">
                          <a16:colId xmlns:a16="http://schemas.microsoft.com/office/drawing/2014/main" val="258406750"/>
                        </a:ext>
                      </a:extLst>
                    </a:gridCol>
                    <a:gridCol w="2413553">
                      <a:extLst>
                        <a:ext uri="{9D8B030D-6E8A-4147-A177-3AD203B41FA5}">
                          <a16:colId xmlns:a16="http://schemas.microsoft.com/office/drawing/2014/main" val="2626166608"/>
                        </a:ext>
                      </a:extLst>
                    </a:gridCol>
                  </a:tblGrid>
                  <a:tr h="426266">
                    <a:tc>
                      <a:txBody>
                        <a:bodyPr/>
                        <a:lstStyle/>
                        <a:p>
                          <a:r>
                            <a:rPr lang="en-US" sz="1400" b="1" dirty="0">
                              <a:solidFill>
                                <a:schemeClr val="bg1"/>
                              </a:solidFill>
                              <a:latin typeface="+mn-lt"/>
                              <a:ea typeface="Roboto Condensed" panose="02000000000000000000" pitchFamily="2" charset="0"/>
                            </a:rPr>
                            <a:t>Grade:  Math 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364F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r>
                            <a:rPr lang="en-US" sz="1400" b="1" dirty="0">
                              <a:solidFill>
                                <a:schemeClr val="bg1"/>
                              </a:solidFill>
                              <a:latin typeface="+mn-lt"/>
                              <a:ea typeface="Roboto Condensed" panose="02000000000000000000" pitchFamily="2" charset="0"/>
                            </a:rPr>
                            <a:t>Subject Area/ Course: Math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364F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sz="1400" b="1" dirty="0">
                            <a:solidFill>
                              <a:schemeClr val="bg1"/>
                            </a:solidFill>
                            <a:latin typeface="+mn-lt"/>
                            <a:ea typeface="Roboto Condensed" panose="02000000000000000000" pitchFamily="2" charset="0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endParaRPr lang="en-US" sz="1400" b="1" dirty="0">
                            <a:solidFill>
                              <a:schemeClr val="bg1"/>
                            </a:solidFill>
                            <a:latin typeface="+mn-lt"/>
                            <a:ea typeface="Roboto Condensed" panose="02000000000000000000" pitchFamily="2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364F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CA" sz="1000" b="1" kern="1200" dirty="0">
                              <a:solidFill>
                                <a:schemeClr val="bg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Critical Proficiency: Algebraic Reasoning - </a:t>
                          </a:r>
                          <a:r>
                            <a:rPr lang="en-CA" sz="1000" dirty="0"/>
                            <a:t>Create, interpret, use, and analyze expressions, equations, and inequalities. </a:t>
                          </a:r>
                          <a:endParaRPr lang="en-CA" sz="1000" b="1" kern="1200" dirty="0">
                            <a:solidFill>
                              <a:schemeClr val="bg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364F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38880096"/>
                      </a:ext>
                    </a:extLst>
                  </a:tr>
                  <a:tr h="426266">
                    <a:tc gridSpan="7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CA" sz="1000" b="1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Priority Performance Indicators: </a:t>
                          </a:r>
                          <a:r>
                            <a:rPr lang="en-CA" sz="1000" dirty="0"/>
                            <a:t>Function Notation - Understand the concept of a function and use function notation. (HSF.IF.A) </a:t>
                          </a:r>
                          <a:endParaRPr lang="en-CA" sz="1000" b="1" kern="120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83693725"/>
                      </a:ext>
                    </a:extLst>
                  </a:tr>
                  <a:tr h="596773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CA" sz="1000" b="1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Provoking &amp; Guiding Unit Questions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dirty="0"/>
                            <a:t>I understand that reading words correctly helps me understand what I am reading.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understand that word parts can give clues about how a word sounds and what it means.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dirty="0"/>
                            <a:t>I understand that fluent readers can spend more time thinking about the meaning of a text.</a:t>
                          </a:r>
                          <a:endParaRPr lang="en-US" sz="1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gridSpan="5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dirty="0"/>
                            <a:t>How can functions help us make predictions about the future?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dirty="0"/>
                            <a:t>Can a function exist without an equation?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dirty="0"/>
                            <a:t>What is a function? How do functions describe relationships between quantities?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dirty="0"/>
                            <a:t>How can functions help us understand patterns and change?</a:t>
                          </a:r>
                          <a:endParaRPr lang="en-US" sz="1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27618983"/>
                      </a:ext>
                    </a:extLst>
                  </a:tr>
                  <a:tr h="426266">
                    <a:tc gridSpan="2">
                      <a:txBody>
                        <a:bodyPr/>
                        <a:lstStyle/>
                        <a:p>
                          <a:pPr marL="0" indent="0" algn="ctr">
                            <a:buFont typeface="Arial" panose="020B0604020202020204" pitchFamily="34" charset="0"/>
                            <a:buNone/>
                          </a:pPr>
                          <a:r>
                            <a:rPr lang="en-US" sz="1000" b="1" dirty="0">
                              <a:solidFill>
                                <a:schemeClr val="tx1"/>
                              </a:solidFill>
                            </a:rPr>
                            <a:t>Learning Continuum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indent="0" algn="ctr">
                            <a:buFont typeface="Arial" panose="020B0604020202020204" pitchFamily="34" charset="0"/>
                            <a:buNone/>
                          </a:pPr>
                          <a:r>
                            <a:rPr lang="en-US" sz="1000" b="1" dirty="0">
                              <a:solidFill>
                                <a:schemeClr val="tx1"/>
                              </a:solidFill>
                            </a:rPr>
                            <a:t>Approaching</a:t>
                          </a:r>
                        </a:p>
                        <a:p>
                          <a:pPr marL="0" indent="0" algn="ctr">
                            <a:buFont typeface="Arial" panose="020B0604020202020204" pitchFamily="34" charset="0"/>
                            <a:buNone/>
                          </a:pPr>
                          <a:r>
                            <a:rPr lang="en-US" sz="1000" b="1" dirty="0">
                              <a:solidFill>
                                <a:schemeClr val="tx1"/>
                              </a:solidFill>
                            </a:rPr>
                            <a:t>(Access Point)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Font typeface="Arial" panose="020B0604020202020204" pitchFamily="34" charset="0"/>
                            <a:buNone/>
                          </a:pPr>
                          <a:r>
                            <a:rPr lang="en-US" sz="1000" b="1" dirty="0">
                              <a:solidFill>
                                <a:schemeClr val="tx1"/>
                              </a:solidFill>
                            </a:rPr>
                            <a:t>Approaching</a:t>
                          </a:r>
                        </a:p>
                        <a:p>
                          <a:pPr marL="0" indent="0" algn="ctr">
                            <a:buFont typeface="Arial" panose="020B0604020202020204" pitchFamily="34" charset="0"/>
                            <a:buNone/>
                          </a:pPr>
                          <a:r>
                            <a:rPr lang="en-US" sz="1000" b="1" dirty="0">
                              <a:solidFill>
                                <a:schemeClr val="tx1"/>
                              </a:solidFill>
                            </a:rPr>
                            <a:t>(Access Point)</a:t>
                          </a:r>
                          <a:endParaRPr lang="en-US" sz="12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None/>
                            <a:tabLst/>
                            <a:defRPr/>
                          </a:pPr>
                          <a:r>
                            <a:rPr lang="en-US" sz="1000" b="1" dirty="0">
                              <a:solidFill>
                                <a:schemeClr val="tx1"/>
                              </a:solidFill>
                            </a:rPr>
                            <a:t>Essential Grade Level Proficiency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None/>
                            <a:tabLst/>
                            <a:defRPr/>
                          </a:pPr>
                          <a:endParaRPr lang="en-US" sz="1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None/>
                            <a:tabLst/>
                            <a:defRPr/>
                          </a:pPr>
                          <a:r>
                            <a:rPr lang="en-US" sz="1000" b="1" dirty="0">
                              <a:solidFill>
                                <a:schemeClr val="tx1"/>
                              </a:solidFill>
                            </a:rPr>
                            <a:t>Confident Grade Level Proficiency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Font typeface="Arial" panose="020B0604020202020204" pitchFamily="34" charset="0"/>
                            <a:buNone/>
                          </a:pPr>
                          <a:r>
                            <a:rPr lang="en-US" sz="1000" b="1" dirty="0">
                              <a:solidFill>
                                <a:schemeClr val="tx1"/>
                              </a:solidFill>
                            </a:rPr>
                            <a:t>Expanding</a:t>
                          </a:r>
                        </a:p>
                        <a:p>
                          <a:pPr marL="0" indent="0" algn="ctr">
                            <a:buFont typeface="Arial" panose="020B0604020202020204" pitchFamily="34" charset="0"/>
                            <a:buNone/>
                          </a:pPr>
                          <a:r>
                            <a:rPr lang="en-US" sz="1000" b="1" dirty="0">
                              <a:solidFill>
                                <a:schemeClr val="tx1"/>
                              </a:solidFill>
                            </a:rPr>
                            <a:t>(Challenge Point)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83279630"/>
                      </a:ext>
                    </a:extLst>
                  </a:tr>
                  <a:tr h="2216585">
                    <a:tc gridSpan="2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know that a function is a relationship where each input has only one output.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know that function notation, such as </a:t>
                          </a:r>
                          <a14:m>
                            <m:oMath xmlns:m="http://schemas.openxmlformats.org/officeDocument/2006/math">
                              <m:r>
                                <a:rPr lang="en-CA" sz="900" b="0" i="1" kern="120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ar-AE" sz="900" b="0" i="1" kern="120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dPr>
                                <m:e>
                                  <m:r>
                                    <a:rPr lang="ar-AE" sz="900" b="0" i="1" kern="120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𝑥</m:t>
                                  </m:r>
                                </m:e>
                              </m:d>
                            </m:oMath>
                          </a14:m>
                          <a:r>
                            <a:rPr lang="ar-AE" sz="1000" b="0" dirty="0"/>
                            <a:t>, </a:t>
                          </a:r>
                          <a:r>
                            <a:rPr lang="en-CA" sz="1000" b="0" dirty="0"/>
                            <a:t>is used to represent functions and find output values.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know that functions can be represented using tables, graphs, equations, verbal descriptions, and other models.</a:t>
                          </a:r>
                          <a:endParaRPr lang="en-US" sz="1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endParaRPr lang="en-US" sz="1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US" sz="1000" b="0" dirty="0">
                              <a:solidFill>
                                <a:schemeClr val="tx1"/>
                              </a:solidFill>
                            </a:rPr>
                            <a:t>EE: </a:t>
                          </a:r>
                          <a:r>
                            <a:rPr lang="en-CA" sz="1000" dirty="0"/>
                            <a:t>I know that one thing can lead to another thing; I know that information can be shown in different ways.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>
                              <a:solidFill>
                                <a:schemeClr val="tx1"/>
                              </a:solidFill>
                            </a:rPr>
                            <a:t>E: </a:t>
                          </a:r>
                          <a:r>
                            <a:rPr lang="en-CA" sz="1000" dirty="0"/>
                            <a:t>I know that symbols can be used to show mathematical relationships.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>
                              <a:solidFill>
                                <a:schemeClr val="tx1"/>
                              </a:solidFill>
                            </a:rPr>
                            <a:t>T: </a:t>
                          </a:r>
                          <a:r>
                            <a:rPr lang="en-CA" sz="1000" dirty="0"/>
                            <a:t>I know that functions can be represented using tables, graphs, and equations.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know that a function is a relationship where each input has only one output.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know that function notation can be used to represent a function and find outputs.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know that functions can be shown using tables, graphs, equations, and other representations.</a:t>
                          </a:r>
                          <a:endParaRPr lang="en-US" sz="1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know that letter patterns help me read unfamiliar words.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know that syllables can help me break apart longer words.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know that word parts can help me figure out unfamiliar words.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know that fluent readers read words correctly.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know that reading words accurately helps me understand what I read.</a:t>
                          </a:r>
                          <a:endParaRPr lang="en-US" sz="1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know that a function is a relationship where each input has only one output.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know that function notation, such as </a:t>
                          </a:r>
                          <a14:m>
                            <m:oMath xmlns:m="http://schemas.openxmlformats.org/officeDocument/2006/math">
                              <m:r>
                                <a:rPr lang="en-CA" sz="1200" b="0" i="1" kern="120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ar-AE" sz="1200" b="0" i="1" kern="1200">
                                      <a:solidFill>
                                        <a:schemeClr val="dk1"/>
                                      </a:solidFill>
                                      <a:latin typeface="+mn-lt"/>
                                      <a:ea typeface="+mn-ea"/>
                                      <a:cs typeface="+mn-cs"/>
                                    </a:rPr>
                                  </m:ctrlPr>
                                </m:dPr>
                                <m:e>
                                  <m:r>
                                    <a:rPr lang="ar-AE" sz="1200" b="0" i="1" kern="120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𝑥</m:t>
                                  </m:r>
                                </m:e>
                              </m:d>
                            </m:oMath>
                          </a14:m>
                          <a:r>
                            <a:rPr lang="ar-AE" sz="1000" b="0" dirty="0"/>
                            <a:t>, </a:t>
                          </a:r>
                          <a:r>
                            <a:rPr lang="en-CA" sz="1000" b="0" dirty="0"/>
                            <a:t>is used to represent functions and find output values.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know that functions can be represented using tables, graphs, equations, verbal descriptions, and other models, while showing the same relationship.</a:t>
                          </a:r>
                          <a:endParaRPr lang="en-US" sz="1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US" sz="1000" b="0" dirty="0">
                              <a:solidFill>
                                <a:schemeClr val="tx1"/>
                              </a:solidFill>
                            </a:rPr>
                            <a:t>DT: </a:t>
                          </a:r>
                          <a:r>
                            <a:rPr lang="en-CA" sz="1000" dirty="0"/>
                            <a:t>I know that different representations of a function can show different information about the same relationship.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>
                              <a:solidFill>
                                <a:schemeClr val="tx1"/>
                              </a:solidFill>
                            </a:rPr>
                            <a:t>TI: </a:t>
                          </a:r>
                          <a:r>
                            <a:rPr lang="en-CA" sz="1000" dirty="0"/>
                            <a:t>I know that functions can be used to explain patterns and relationships in science, business, and everyday life.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dirty="0"/>
                            <a:t>PI:  I know that functions can be used to investigate questions, make predictions, and support decisions.</a:t>
                          </a:r>
                          <a:endParaRPr lang="en-US" sz="1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33561356"/>
                      </a:ext>
                    </a:extLst>
                  </a:tr>
                  <a:tr h="2301838">
                    <a:tc gridSpan="2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determine whether a relationship is a function.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use and interpret function notation to evaluate and describe functions.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represent and analyze functions using tables, graphs, equations, and real-world situations.</a:t>
                          </a:r>
                          <a:endParaRPr lang="en-US" sz="1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endParaRPr lang="en-US" sz="1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US" sz="1000" b="0" dirty="0">
                              <a:solidFill>
                                <a:schemeClr val="tx1"/>
                              </a:solidFill>
                            </a:rPr>
                            <a:t>EE: </a:t>
                          </a:r>
                          <a:r>
                            <a:rPr lang="en-CA" sz="1000" b="0" dirty="0"/>
                            <a:t>I can match inputs to outputs.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>
                              <a:solidFill>
                                <a:schemeClr val="tx1"/>
                              </a:solidFill>
                            </a:rPr>
                            <a:t>E: </a:t>
                          </a:r>
                          <a:r>
                            <a:rPr lang="en-CA" sz="1000" dirty="0"/>
                            <a:t>I can use tables, pictures, or graphs to show information.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>
                              <a:solidFill>
                                <a:schemeClr val="tx1"/>
                              </a:solidFill>
                            </a:rPr>
                            <a:t>T: </a:t>
                          </a:r>
                          <a:r>
                            <a:rPr lang="en-CA" sz="1000" b="0" dirty="0"/>
                            <a:t>I can identify input-output relationships; I can use function notation to find output values.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identify whether a relationship is a function.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use function notation to find output values.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represent functions using tables, graphs, and equations.</a:t>
                          </a:r>
                          <a:endParaRPr lang="en-US" sz="1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use letter-sound patterns to read unfamiliar words.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break longer words into syllables to help me read them.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read grade-level text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use common word parts to help me read unfamiliar words.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use simple context clues to help me understand unfamiliar words.</a:t>
                          </a:r>
                          <a:endParaRPr lang="en-US" sz="1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determine whether a relationship is a function.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use and interpret function notation to evaluate and describe functions.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represent and analyze functions using tables, graphs, equations, and real-world situations.</a:t>
                          </a:r>
                          <a:endParaRPr lang="en-US" sz="1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US" sz="1000" b="0" dirty="0">
                              <a:solidFill>
                                <a:schemeClr val="tx1"/>
                              </a:solidFill>
                            </a:rPr>
                            <a:t>DT: I can </a:t>
                          </a:r>
                          <a:r>
                            <a:rPr lang="en-CA" sz="1000" b="0" dirty="0">
                              <a:solidFill>
                                <a:schemeClr val="tx1"/>
                              </a:solidFill>
                            </a:rPr>
                            <a:t>j</a:t>
                          </a:r>
                          <a:r>
                            <a:rPr lang="en-CA" sz="1000" dirty="0"/>
                            <a:t>ustify reasoning and compare representations.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>
                              <a:solidFill>
                                <a:schemeClr val="tx1"/>
                              </a:solidFill>
                            </a:rPr>
                            <a:t>TI: I can </a:t>
                          </a:r>
                          <a:r>
                            <a:rPr lang="en-CA" sz="1000" dirty="0"/>
                            <a:t>apply functions to new disciplines, contexts, and problems.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US" sz="1000" b="0" dirty="0">
                              <a:solidFill>
                                <a:schemeClr val="tx1"/>
                              </a:solidFill>
                            </a:rPr>
                            <a:t>PI: I can </a:t>
                          </a:r>
                          <a:r>
                            <a:rPr lang="en-CA" sz="1000" b="0" dirty="0">
                              <a:solidFill>
                                <a:schemeClr val="tx1"/>
                              </a:solidFill>
                            </a:rPr>
                            <a:t>c</a:t>
                          </a:r>
                          <a:r>
                            <a:rPr lang="en-CA" sz="1000" dirty="0"/>
                            <a:t>reate, evaluate, and refine mathematical models to investigate questions and support decisions.</a:t>
                          </a:r>
                          <a:endParaRPr lang="en-US" sz="1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4373424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8" name="Table 2">
                <a:extLst>
                  <a:ext uri="{FF2B5EF4-FFF2-40B4-BE49-F238E27FC236}">
                    <a16:creationId xmlns:a16="http://schemas.microsoft.com/office/drawing/2014/main" id="{2642285F-5572-8CE1-B662-B22B21A5031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58653" y="150241"/>
              <a:ext cx="11646478" cy="649826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786057">
                      <a:extLst>
                        <a:ext uri="{9D8B030D-6E8A-4147-A177-3AD203B41FA5}">
                          <a16:colId xmlns:a16="http://schemas.microsoft.com/office/drawing/2014/main" val="2633432334"/>
                        </a:ext>
                      </a:extLst>
                    </a:gridCol>
                    <a:gridCol w="217481">
                      <a:extLst>
                        <a:ext uri="{9D8B030D-6E8A-4147-A177-3AD203B41FA5}">
                          <a16:colId xmlns:a16="http://schemas.microsoft.com/office/drawing/2014/main" val="343171615"/>
                        </a:ext>
                      </a:extLst>
                    </a:gridCol>
                    <a:gridCol w="2292224">
                      <a:extLst>
                        <a:ext uri="{9D8B030D-6E8A-4147-A177-3AD203B41FA5}">
                          <a16:colId xmlns:a16="http://schemas.microsoft.com/office/drawing/2014/main" val="4148614088"/>
                        </a:ext>
                      </a:extLst>
                    </a:gridCol>
                    <a:gridCol w="392652">
                      <a:extLst>
                        <a:ext uri="{9D8B030D-6E8A-4147-A177-3AD203B41FA5}">
                          <a16:colId xmlns:a16="http://schemas.microsoft.com/office/drawing/2014/main" val="201946715"/>
                        </a:ext>
                      </a:extLst>
                    </a:gridCol>
                    <a:gridCol w="1682333">
                      <a:extLst>
                        <a:ext uri="{9D8B030D-6E8A-4147-A177-3AD203B41FA5}">
                          <a16:colId xmlns:a16="http://schemas.microsoft.com/office/drawing/2014/main" val="4106996016"/>
                        </a:ext>
                      </a:extLst>
                    </a:gridCol>
                    <a:gridCol w="2862178">
                      <a:extLst>
                        <a:ext uri="{9D8B030D-6E8A-4147-A177-3AD203B41FA5}">
                          <a16:colId xmlns:a16="http://schemas.microsoft.com/office/drawing/2014/main" val="258406750"/>
                        </a:ext>
                      </a:extLst>
                    </a:gridCol>
                    <a:gridCol w="2413553">
                      <a:extLst>
                        <a:ext uri="{9D8B030D-6E8A-4147-A177-3AD203B41FA5}">
                          <a16:colId xmlns:a16="http://schemas.microsoft.com/office/drawing/2014/main" val="2626166608"/>
                        </a:ext>
                      </a:extLst>
                    </a:gridCol>
                  </a:tblGrid>
                  <a:tr h="426266">
                    <a:tc>
                      <a:txBody>
                        <a:bodyPr/>
                        <a:lstStyle/>
                        <a:p>
                          <a:r>
                            <a:rPr lang="en-US" sz="1400" b="1" dirty="0">
                              <a:solidFill>
                                <a:schemeClr val="bg1"/>
                              </a:solidFill>
                              <a:latin typeface="+mn-lt"/>
                              <a:ea typeface="Roboto Condensed" panose="02000000000000000000" pitchFamily="2" charset="0"/>
                            </a:rPr>
                            <a:t>Grade:  Math 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364F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r>
                            <a:rPr lang="en-US" sz="1400" b="1" dirty="0">
                              <a:solidFill>
                                <a:schemeClr val="bg1"/>
                              </a:solidFill>
                              <a:latin typeface="+mn-lt"/>
                              <a:ea typeface="Roboto Condensed" panose="02000000000000000000" pitchFamily="2" charset="0"/>
                            </a:rPr>
                            <a:t>Subject Area/ Course: Math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364F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sz="1400" b="1" dirty="0">
                            <a:solidFill>
                              <a:schemeClr val="bg1"/>
                            </a:solidFill>
                            <a:latin typeface="+mn-lt"/>
                            <a:ea typeface="Roboto Condensed" panose="02000000000000000000" pitchFamily="2" charset="0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endParaRPr lang="en-US" sz="1400" b="1" dirty="0">
                            <a:solidFill>
                              <a:schemeClr val="bg1"/>
                            </a:solidFill>
                            <a:latin typeface="+mn-lt"/>
                            <a:ea typeface="Roboto Condensed" panose="02000000000000000000" pitchFamily="2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364F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CA" sz="1000" b="1" kern="1200" dirty="0">
                              <a:solidFill>
                                <a:schemeClr val="bg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Critical Proficiency: Algebraic Reasoning - </a:t>
                          </a:r>
                          <a:r>
                            <a:rPr lang="en-CA" sz="1000" dirty="0"/>
                            <a:t>Create, interpret, use, and analyze expressions, equations, and inequalities. </a:t>
                          </a:r>
                          <a:endParaRPr lang="en-CA" sz="1000" b="1" kern="1200" dirty="0">
                            <a:solidFill>
                              <a:schemeClr val="bg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364F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38880096"/>
                      </a:ext>
                    </a:extLst>
                  </a:tr>
                  <a:tr h="426266">
                    <a:tc gridSpan="7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CA" sz="1000" b="1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Priority Performance Indicators: </a:t>
                          </a:r>
                          <a:r>
                            <a:rPr lang="en-CA" sz="1000" dirty="0"/>
                            <a:t>Function Notation - Understand the concept of a function and use function notation. (HSF.IF.A) </a:t>
                          </a:r>
                          <a:endParaRPr lang="en-CA" sz="1000" b="1" kern="120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83693725"/>
                      </a:ext>
                    </a:extLst>
                  </a:tr>
                  <a:tr h="70104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CA" sz="1000" b="1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Provoking &amp; Guiding Unit Questions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dirty="0"/>
                            <a:t>I understand that reading words correctly helps me understand what I am reading.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b="0" dirty="0"/>
                            <a:t>I understand that word parts can give clues about how a word sounds and what it means.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200" dirty="0"/>
                            <a:t>I understand that fluent readers can spend more time thinking about the meaning of a text.</a:t>
                          </a:r>
                          <a:endParaRPr lang="en-US" sz="1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gridSpan="5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dirty="0"/>
                            <a:t>How can functions help us make predictions about the future?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dirty="0"/>
                            <a:t>Can a function exist without an equation?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dirty="0"/>
                            <a:t>What is a function? How do functions describe relationships between quantities?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dirty="0"/>
                            <a:t>How can functions help us understand patterns and change?</a:t>
                          </a:r>
                          <a:endParaRPr lang="en-US" sz="1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27618983"/>
                      </a:ext>
                    </a:extLst>
                  </a:tr>
                  <a:tr h="426266">
                    <a:tc gridSpan="2">
                      <a:txBody>
                        <a:bodyPr/>
                        <a:lstStyle/>
                        <a:p>
                          <a:pPr marL="0" indent="0" algn="ctr">
                            <a:buFont typeface="Arial" panose="020B0604020202020204" pitchFamily="34" charset="0"/>
                            <a:buNone/>
                          </a:pPr>
                          <a:r>
                            <a:rPr lang="en-US" sz="1000" b="1" dirty="0">
                              <a:solidFill>
                                <a:schemeClr val="tx1"/>
                              </a:solidFill>
                            </a:rPr>
                            <a:t>Learning Continuum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indent="0" algn="ctr">
                            <a:buFont typeface="Arial" panose="020B0604020202020204" pitchFamily="34" charset="0"/>
                            <a:buNone/>
                          </a:pPr>
                          <a:r>
                            <a:rPr lang="en-US" sz="1000" b="1" dirty="0">
                              <a:solidFill>
                                <a:schemeClr val="tx1"/>
                              </a:solidFill>
                            </a:rPr>
                            <a:t>Approaching</a:t>
                          </a:r>
                        </a:p>
                        <a:p>
                          <a:pPr marL="0" indent="0" algn="ctr">
                            <a:buFont typeface="Arial" panose="020B0604020202020204" pitchFamily="34" charset="0"/>
                            <a:buNone/>
                          </a:pPr>
                          <a:r>
                            <a:rPr lang="en-US" sz="1000" b="1" dirty="0">
                              <a:solidFill>
                                <a:schemeClr val="tx1"/>
                              </a:solidFill>
                            </a:rPr>
                            <a:t>(Access Point)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Font typeface="Arial" panose="020B0604020202020204" pitchFamily="34" charset="0"/>
                            <a:buNone/>
                          </a:pPr>
                          <a:r>
                            <a:rPr lang="en-US" sz="1000" b="1" dirty="0">
                              <a:solidFill>
                                <a:schemeClr val="tx1"/>
                              </a:solidFill>
                            </a:rPr>
                            <a:t>Approaching</a:t>
                          </a:r>
                        </a:p>
                        <a:p>
                          <a:pPr marL="0" indent="0" algn="ctr">
                            <a:buFont typeface="Arial" panose="020B0604020202020204" pitchFamily="34" charset="0"/>
                            <a:buNone/>
                          </a:pPr>
                          <a:r>
                            <a:rPr lang="en-US" sz="1000" b="1" dirty="0">
                              <a:solidFill>
                                <a:schemeClr val="tx1"/>
                              </a:solidFill>
                            </a:rPr>
                            <a:t>(Access Point)</a:t>
                          </a:r>
                          <a:endParaRPr lang="en-US" sz="12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None/>
                            <a:tabLst/>
                            <a:defRPr/>
                          </a:pPr>
                          <a:r>
                            <a:rPr lang="en-US" sz="1000" b="1" dirty="0">
                              <a:solidFill>
                                <a:schemeClr val="tx1"/>
                              </a:solidFill>
                            </a:rPr>
                            <a:t>Essential Grade Level Proficiency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None/>
                            <a:tabLst/>
                            <a:defRPr/>
                          </a:pPr>
                          <a:endParaRPr lang="en-US" sz="1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None/>
                            <a:tabLst/>
                            <a:defRPr/>
                          </a:pPr>
                          <a:r>
                            <a:rPr lang="en-US" sz="1000" b="1" dirty="0">
                              <a:solidFill>
                                <a:schemeClr val="tx1"/>
                              </a:solidFill>
                            </a:rPr>
                            <a:t>Confident Grade Level Proficiency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buFont typeface="Arial" panose="020B0604020202020204" pitchFamily="34" charset="0"/>
                            <a:buNone/>
                          </a:pPr>
                          <a:r>
                            <a:rPr lang="en-US" sz="1000" b="1" dirty="0">
                              <a:solidFill>
                                <a:schemeClr val="tx1"/>
                              </a:solidFill>
                            </a:rPr>
                            <a:t>Expanding</a:t>
                          </a:r>
                        </a:p>
                        <a:p>
                          <a:pPr marL="0" indent="0" algn="ctr">
                            <a:buFont typeface="Arial" panose="020B0604020202020204" pitchFamily="34" charset="0"/>
                            <a:buNone/>
                          </a:pPr>
                          <a:r>
                            <a:rPr lang="en-US" sz="1000" b="1" dirty="0">
                              <a:solidFill>
                                <a:schemeClr val="tx1"/>
                              </a:solidFill>
                            </a:rPr>
                            <a:t>(Challenge Point)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83279630"/>
                      </a:ext>
                    </a:extLst>
                  </a:tr>
                  <a:tr h="2216585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33" t="-89143" r="-481646" b="-10457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endParaRPr lang="en-US" sz="1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US" sz="1000" b="0" dirty="0">
                              <a:solidFill>
                                <a:schemeClr val="tx1"/>
                              </a:solidFill>
                            </a:rPr>
                            <a:t>EE: </a:t>
                          </a:r>
                          <a:r>
                            <a:rPr lang="en-CA" sz="1000" dirty="0"/>
                            <a:t>I know that one thing can lead to another thing; I know that information can be shown in different ways.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>
                              <a:solidFill>
                                <a:schemeClr val="tx1"/>
                              </a:solidFill>
                            </a:rPr>
                            <a:t>E: </a:t>
                          </a:r>
                          <a:r>
                            <a:rPr lang="en-CA" sz="1000" dirty="0"/>
                            <a:t>I know that symbols can be used to show mathematical relationships.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>
                              <a:solidFill>
                                <a:schemeClr val="tx1"/>
                              </a:solidFill>
                            </a:rPr>
                            <a:t>T: </a:t>
                          </a:r>
                          <a:r>
                            <a:rPr lang="en-CA" sz="1000" dirty="0"/>
                            <a:t>I know that functions can be represented using tables, graphs, and equations.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know that a function is a relationship where each input has only one output.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know that function notation can be used to represent a function and find outputs.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know that functions can be shown using tables, graphs, equations, and other representations.</a:t>
                          </a:r>
                          <a:endParaRPr lang="en-US" sz="1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know that letter patterns help me read unfamiliar words.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know that syllables can help me break apart longer words.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know that word parts can help me figure out unfamiliar words.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know that fluent readers read words correctly.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know that reading words accurately helps me understand what I read.</a:t>
                          </a:r>
                          <a:endParaRPr lang="en-US" sz="1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22566" t="-89143" r="-84513" b="-104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US" sz="1000" b="0" dirty="0">
                              <a:solidFill>
                                <a:schemeClr val="tx1"/>
                              </a:solidFill>
                            </a:rPr>
                            <a:t>DT: </a:t>
                          </a:r>
                          <a:r>
                            <a:rPr lang="en-CA" sz="1000" dirty="0"/>
                            <a:t>I know that different representations of a function can show different information about the same relationship.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>
                              <a:solidFill>
                                <a:schemeClr val="tx1"/>
                              </a:solidFill>
                            </a:rPr>
                            <a:t>TI: </a:t>
                          </a:r>
                          <a:r>
                            <a:rPr lang="en-CA" sz="1000" dirty="0"/>
                            <a:t>I know that functions can be used to explain patterns and relationships in science, business, and everyday life.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dirty="0"/>
                            <a:t>PI:  I know that functions can be used to investigate questions, make predictions, and support decisions.</a:t>
                          </a:r>
                          <a:endParaRPr lang="en-US" sz="1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33561356"/>
                      </a:ext>
                    </a:extLst>
                  </a:tr>
                  <a:tr h="2301838">
                    <a:tc gridSpan="2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determine whether a relationship is a function.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use and interpret function notation to evaluate and describe functions.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represent and analyze functions using tables, graphs, equations, and real-world situations.</a:t>
                          </a:r>
                          <a:endParaRPr lang="en-US" sz="1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endParaRPr lang="en-US" sz="1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US" sz="1000" b="0" dirty="0">
                              <a:solidFill>
                                <a:schemeClr val="tx1"/>
                              </a:solidFill>
                            </a:rPr>
                            <a:t>EE: </a:t>
                          </a:r>
                          <a:r>
                            <a:rPr lang="en-CA" sz="1000" b="0" dirty="0"/>
                            <a:t>I can match inputs to outputs.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>
                              <a:solidFill>
                                <a:schemeClr val="tx1"/>
                              </a:solidFill>
                            </a:rPr>
                            <a:t>E: </a:t>
                          </a:r>
                          <a:r>
                            <a:rPr lang="en-CA" sz="1000" dirty="0"/>
                            <a:t>I can use tables, pictures, or graphs to show information.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>
                              <a:solidFill>
                                <a:schemeClr val="tx1"/>
                              </a:solidFill>
                            </a:rPr>
                            <a:t>T: </a:t>
                          </a:r>
                          <a:r>
                            <a:rPr lang="en-CA" sz="1000" b="0" dirty="0"/>
                            <a:t>I can identify input-output relationships; I can use function notation to find output values.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identify whether a relationship is a function.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use function notation to find output values.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represent functions using tables, graphs, and equations.</a:t>
                          </a:r>
                          <a:endParaRPr lang="en-US" sz="1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use letter-sound patterns to read unfamiliar words.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break longer words into syllables to help me read them.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read grade-level text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use common word parts to help me read unfamiliar words.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use simple context clues to help me understand unfamiliar words.</a:t>
                          </a:r>
                          <a:endParaRPr lang="en-US" sz="1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determine whether a relationship is a function.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use and interpret function notation to evaluate and describe functions. 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/>
                            <a:t>I can represent and analyze functions using tables, graphs, equations, and real-world situations.</a:t>
                          </a:r>
                          <a:endParaRPr lang="en-US" sz="1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US" sz="1000" b="0" dirty="0">
                              <a:solidFill>
                                <a:schemeClr val="tx1"/>
                              </a:solidFill>
                            </a:rPr>
                            <a:t>DT: I can </a:t>
                          </a:r>
                          <a:r>
                            <a:rPr lang="en-CA" sz="1000" b="0" dirty="0">
                              <a:solidFill>
                                <a:schemeClr val="tx1"/>
                              </a:solidFill>
                            </a:rPr>
                            <a:t>j</a:t>
                          </a:r>
                          <a:r>
                            <a:rPr lang="en-CA" sz="1000" dirty="0"/>
                            <a:t>ustify reasoning and compare representations.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CA" sz="1000" b="0" dirty="0">
                              <a:solidFill>
                                <a:schemeClr val="tx1"/>
                              </a:solidFill>
                            </a:rPr>
                            <a:t>TI: I can </a:t>
                          </a:r>
                          <a:r>
                            <a:rPr lang="en-CA" sz="1000" dirty="0"/>
                            <a:t>apply functions to new disciplines, contexts, and problems.</a:t>
                          </a:r>
                        </a:p>
                        <a:p>
                          <a:pPr marL="171450" indent="-171450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US" sz="1000" b="0" dirty="0">
                              <a:solidFill>
                                <a:schemeClr val="tx1"/>
                              </a:solidFill>
                            </a:rPr>
                            <a:t>PI: I can </a:t>
                          </a:r>
                          <a:r>
                            <a:rPr lang="en-CA" sz="1000" b="0" dirty="0">
                              <a:solidFill>
                                <a:schemeClr val="tx1"/>
                              </a:solidFill>
                            </a:rPr>
                            <a:t>c</a:t>
                          </a:r>
                          <a:r>
                            <a:rPr lang="en-CA" sz="1000" dirty="0"/>
                            <a:t>reate, evaluate, and refine mathematical models to investigate questions and support decisions.</a:t>
                          </a:r>
                          <a:endParaRPr lang="en-US" sz="1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4373424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5248C8B5-0792-A43A-8456-49DABB2D7DBF}"/>
              </a:ext>
            </a:extLst>
          </p:cNvPr>
          <p:cNvSpPr txBox="1"/>
          <p:nvPr/>
        </p:nvSpPr>
        <p:spPr>
          <a:xfrm>
            <a:off x="5200650" y="56769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620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1097</Words>
  <Application>Microsoft Macintosh PowerPoint</Application>
  <PresentationFormat>Widescreen</PresentationFormat>
  <Paragraphs>82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Cambria Math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2026-06-23T04:17:29Z</dcterms:created>
  <dcterms:modified xsi:type="dcterms:W3CDTF">2026-06-23T04:18:02Z</dcterms:modified>
</cp:coreProperties>
</file>