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508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67"/>
    <p:restoredTop sz="94658"/>
  </p:normalViewPr>
  <p:slideViewPr>
    <p:cSldViewPr snapToGrid="0">
      <p:cViewPr varScale="1">
        <p:scale>
          <a:sx n="116" d="100"/>
          <a:sy n="116" d="100"/>
        </p:scale>
        <p:origin x="2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2EF7F-83EA-F742-9ABA-267EC2457B0F}" type="datetimeFigureOut">
              <a:rPr lang="en-US" smtClean="0"/>
              <a:t>6/11/26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7942EE-37E1-F948-A8AE-BACAE78C9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51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90381F-19F9-62AE-C5E2-04E329E5C3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E2046C-A068-371F-CD2C-C0C294A255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3A93BA-978E-B171-B8A9-6C6449F47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27AB17-ECC7-4BC5-A6D8-DB3720ADED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BC03EE-B6C2-4E4E-A680-9F6C68FC749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944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4A5CD-710E-3ED4-E069-29F006832A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9234CE-175B-9AAF-4B52-061DAA768A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0009EF-E03A-DE86-754B-47250D8EE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3F26-D5DC-F648-AA51-D472C07221F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3D6B6-F98B-805B-8D1D-87E6F0302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AE256-E4A0-A020-02A6-22CCCB1CF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693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DF476-3A7D-4856-E770-2F3127B8D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AF42D8-3343-3349-C7C0-27A695AD63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95ABB-8CBD-5EB3-06B9-14064D045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3F26-D5DC-F648-AA51-D472C07221F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A09DE3-B24F-CAFF-C5FA-9AE9FA69A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92AC7-7D29-7C4E-10DD-037C40625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661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5DE41-C5EC-FD57-AC51-963EC46B5C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2FAD9D-E9BA-7711-EA2D-73C4FED76F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D35666-38AD-37DC-5A45-12B0FE16F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3F26-D5DC-F648-AA51-D472C07221F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22E33-2F52-D7DF-C8A8-2F6F60367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6D957-A74E-631B-3C6D-ABFC18168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8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6DA30-EB55-C828-14E1-1FAD4AEE3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A7928-D97A-8F67-AB8D-448D6B9CB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5FF0B-C715-3DB0-B2D8-22AD59077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3F26-D5DC-F648-AA51-D472C07221F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5115B9-7B1D-E886-001E-6081FA3E2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04279-5334-403F-3208-0E9CA2952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390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42F2C-FB88-AE2F-1F52-27CCC58E5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07EB0-239F-6D70-A8C4-EB3CBA3F70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813BE2-747D-CF32-94E3-26EC339A1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3F26-D5DC-F648-AA51-D472C07221F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B4CCD-895D-D902-AA56-A174ABC0E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5C70A-5F4B-DD71-6CFA-D99E7DA6B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77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F97EA-9039-35B0-ABA1-657D80B9C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BB2B4-6EC9-CA26-43A1-A582FB00E8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91BA5E-02D6-CCF2-598B-7A4B1DE842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A83EBD-5D1E-037A-9ABB-1BB1282CB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3F26-D5DC-F648-AA51-D472C07221F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67211F-9994-F48F-88E5-96FE1A67D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351811-D1A6-5133-1F16-465A81B71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9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B70B6-8EBC-1638-8757-A71739008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53A3E8-C23A-06F3-AACD-C06BB85A3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C9F54-46CA-B4B9-E174-EA9B796853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A03F5A-EC00-F52C-E9B1-3B1DBA25BB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9BA5C2-CC87-46F1-F752-B70A6FB5BB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32E85D-283D-739E-E9D3-A16C5987D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3F26-D5DC-F648-AA51-D472C07221F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2DA970-D0A8-E631-4477-43ABA15FC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A1FADA-306E-0797-FA04-FE04E2732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623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0559A-CA90-2A7B-16E7-C5DA50768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988A88-8863-6210-25C5-9C586328E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3F26-D5DC-F648-AA51-D472C07221F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4E0E72-130A-6D7F-2886-1EF7CD88F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875175-4D91-EB98-4CD7-07F7688E2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358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502213-8618-CAFE-45BD-C06E09D12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3F26-D5DC-F648-AA51-D472C07221F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634912-401D-9A6A-3227-D8A2B2ECB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55DE59-6C3F-A43A-2F20-B32F0FFA3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CC9A0-CB97-3940-BDD8-BEA8E7DAE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9E387-2E42-A108-261D-6863BE26C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F08A6C-0C1D-0DE5-421F-577AB99D3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AFFD73-96E3-309F-3510-593BC47CF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3F26-D5DC-F648-AA51-D472C07221F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9FD91B-B91D-4F74-9FC9-3A0D8C62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EAE0D4-E7AF-12C5-9590-EEDF74CC2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69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0F54A-F920-9033-54EF-A072795C1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0CD257-335E-E74C-970C-3A5C72C2FF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8865A7-64EA-C319-29F5-3792B6C345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7FDEE4-379E-0F01-476C-AF99EEFB6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3F26-D5DC-F648-AA51-D472C07221F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179DAF-5767-A694-F963-9F667B61B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87F39A-8815-121B-E002-679EFF1D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86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965567-5E50-44B9-7AB8-E4BB0C3E2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20A5F2-D477-11DB-1FA4-C976104E4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A432D-2174-17EC-A5BC-AB57A06BFE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DA3F26-D5DC-F648-AA51-D472C07221F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33B09D-C40C-7B68-D3EF-9A522AFBC6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5EE4-B313-C0DD-B973-E22203F903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930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1DD21-C7F1-BD3C-7269-FECBEE3B7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5E1934E-49A1-675A-6274-8ABAAFBD7E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447391"/>
              </p:ext>
            </p:extLst>
          </p:nvPr>
        </p:nvGraphicFramePr>
        <p:xfrm>
          <a:off x="226073" y="134612"/>
          <a:ext cx="11716211" cy="6415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703">
                  <a:extLst>
                    <a:ext uri="{9D8B030D-6E8A-4147-A177-3AD203B41FA5}">
                      <a16:colId xmlns:a16="http://schemas.microsoft.com/office/drawing/2014/main" val="1202016258"/>
                    </a:ext>
                  </a:extLst>
                </a:gridCol>
                <a:gridCol w="3926007">
                  <a:extLst>
                    <a:ext uri="{9D8B030D-6E8A-4147-A177-3AD203B41FA5}">
                      <a16:colId xmlns:a16="http://schemas.microsoft.com/office/drawing/2014/main" val="3599015421"/>
                    </a:ext>
                  </a:extLst>
                </a:gridCol>
                <a:gridCol w="5799901">
                  <a:extLst>
                    <a:ext uri="{9D8B030D-6E8A-4147-A177-3AD203B41FA5}">
                      <a16:colId xmlns:a16="http://schemas.microsoft.com/office/drawing/2014/main" val="2316446133"/>
                    </a:ext>
                  </a:extLst>
                </a:gridCol>
              </a:tblGrid>
              <a:tr h="244358">
                <a:tc gridSpan="2"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Class:</a:t>
                      </a:r>
                    </a:p>
                  </a:txBody>
                  <a:tcPr marL="68580" marR="68580" marT="34290" marB="3429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1345" marR="91345" marT="45672" marB="456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Subject</a:t>
                      </a:r>
                      <a:r>
                        <a:rPr lang="en-US" sz="1050" b="1" baseline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/Topic(s):</a:t>
                      </a:r>
                      <a:endParaRPr lang="en-US" sz="105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Planning Team: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124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b="1" u="none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Big Idea: </a:t>
                      </a:r>
                      <a:endParaRPr lang="en-US" sz="1050" b="1" u="none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Unit Guiding &amp; Provoking Question(s):</a:t>
                      </a:r>
                      <a:endParaRPr lang="en-CA" sz="105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473">
                <a:tc gridSpan="4">
                  <a:txBody>
                    <a:bodyPr/>
                    <a:lstStyle/>
                    <a:p>
                      <a:r>
                        <a:rPr lang="en-CA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Vocabulary to know and use:</a:t>
                      </a:r>
                      <a:endParaRPr lang="en-US" sz="105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CA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752725"/>
                  </a:ext>
                </a:extLst>
              </a:tr>
              <a:tr h="449157"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chemeClr val="bg1"/>
                          </a:solidFill>
                          <a:latin typeface="+mn-lt"/>
                          <a:cs typeface="Calibri" panose="020F0502020204030204" pitchFamily="34" charset="0"/>
                        </a:rPr>
                        <a:t>Type of Learning Standard</a:t>
                      </a:r>
                    </a:p>
                  </a:txBody>
                  <a:tcPr marL="68580" marR="68580" marT="34290" marB="3429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1050" b="1">
                          <a:solidFill>
                            <a:schemeClr val="bg1"/>
                          </a:solidFill>
                          <a:latin typeface="+mn-lt"/>
                          <a:cs typeface="Calibri" panose="020F0502020204030204" pitchFamily="34" charset="0"/>
                        </a:rPr>
                        <a:t>Learning Standards in Curricular Language</a:t>
                      </a:r>
                      <a:endParaRPr lang="en-US" sz="1050" b="1" dirty="0">
                        <a:solidFill>
                          <a:schemeClr val="bg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1" dirty="0">
                          <a:solidFill>
                            <a:schemeClr val="bg1"/>
                          </a:solidFill>
                          <a:latin typeface="+mn-lt"/>
                          <a:cs typeface="Calibri" panose="020F0502020204030204" pitchFamily="34" charset="0"/>
                        </a:rPr>
                        <a:t>Learning Standards in Curricular Language</a:t>
                      </a:r>
                      <a:endParaRPr lang="en-CA" sz="1100" b="0" dirty="0"/>
                    </a:p>
                  </a:txBody>
                  <a:tcPr marL="91345" marR="91345" marT="45672" marB="4567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chemeClr val="bg1"/>
                          </a:solidFill>
                          <a:latin typeface="+mn-lt"/>
                          <a:cs typeface="Calibri" panose="020F0502020204030204" pitchFamily="34" charset="0"/>
                        </a:rPr>
                        <a:t>Learning Goals in Student Friendly Language</a:t>
                      </a:r>
                      <a:endParaRPr lang="en-US" sz="1050" dirty="0"/>
                    </a:p>
                  </a:txBody>
                  <a:tcPr marL="68580" marR="68580" marT="34290" marB="3429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539396"/>
                  </a:ext>
                </a:extLst>
              </a:tr>
              <a:tr h="700659">
                <a:tc rowSpan="2"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Content</a:t>
                      </a:r>
                    </a:p>
                  </a:txBody>
                  <a:tcPr marL="68580" marR="68580" marT="34290" marB="3429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05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CA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 Students will know language features, structures, and conventions by…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CA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1a) </a:t>
                      </a:r>
                      <a:r>
                        <a:rPr lang="en-CA" sz="11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 knowing multi paragraphing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CA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1b) </a:t>
                      </a:r>
                      <a:r>
                        <a:rPr lang="en-CA" sz="11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 knowing metacognitive strategies</a:t>
                      </a:r>
                      <a:endParaRPr lang="en-US" sz="1100" b="0" dirty="0"/>
                    </a:p>
                  </a:txBody>
                  <a:tcPr marL="91345" marR="91345" marT="45672" marB="456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0659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1345" marR="91345" marT="45672" marB="4567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Students will know story/text by…</a:t>
                      </a:r>
                    </a:p>
                    <a:p>
                      <a:r>
                        <a:rPr lang="en-CA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2a) </a:t>
                      </a:r>
                      <a:r>
                        <a:rPr lang="en-CA" sz="11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 knowing literary elements</a:t>
                      </a:r>
                      <a:endParaRPr lang="en-US" sz="1100" dirty="0"/>
                    </a:p>
                  </a:txBody>
                  <a:tcPr marL="91345" marR="91345" marT="45672" marB="456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6179538"/>
                  </a:ext>
                </a:extLst>
              </a:tr>
              <a:tr h="700659">
                <a:tc rowSpan="4"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Curricular Competencies</a:t>
                      </a:r>
                    </a:p>
                  </a:txBody>
                  <a:tcPr marL="68580" marR="68580" marT="34290" marB="3429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3) Students will be able to </a:t>
                      </a:r>
                      <a:r>
                        <a:rPr lang="en-US" sz="11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omprehend &amp; connect to text by…</a:t>
                      </a:r>
                    </a:p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3a) </a:t>
                      </a:r>
                      <a:r>
                        <a:rPr lang="en-CA" sz="11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recognizing </a:t>
                      </a:r>
                      <a:r>
                        <a:rPr lang="en-CA" sz="11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language constructs personal, social, and cultural identity</a:t>
                      </a:r>
                    </a:p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1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3b) </a:t>
                      </a:r>
                      <a:r>
                        <a:rPr lang="en-CA" sz="11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Responding to text in personal, creative, and critical ways</a:t>
                      </a:r>
                      <a:endParaRPr lang="en-US" sz="1100" b="0" dirty="0"/>
                    </a:p>
                  </a:txBody>
                  <a:tcPr marL="91345" marR="91345" marT="45672" marB="456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05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7848804"/>
                  </a:ext>
                </a:extLst>
              </a:tr>
              <a:tr h="700659">
                <a:tc v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1345" marR="91345" marT="45672" marB="4567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4) Students will be able to </a:t>
                      </a:r>
                      <a:r>
                        <a:rPr lang="en-US" sz="11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reate &amp; communicate using text by…</a:t>
                      </a:r>
                    </a:p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4a) 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en-CA" sz="1100" b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exchanging ideas and viewpoints</a:t>
                      </a:r>
                      <a:r>
                        <a:rPr lang="en-CA" sz="1100" b="0" u="none" dirty="0">
                          <a:effectLst/>
                        </a:rPr>
                        <a:t> to build shared understanding and extend thinking</a:t>
                      </a:r>
                    </a:p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4b) </a:t>
                      </a:r>
                      <a:r>
                        <a:rPr lang="en-CA" sz="11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 assessing and </a:t>
                      </a:r>
                      <a:r>
                        <a:rPr lang="en-CA" sz="11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refining texts</a:t>
                      </a:r>
                      <a:r>
                        <a:rPr lang="en-CA" sz="11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to improve their clarity, effectiveness, and impact according to purpose, </a:t>
                      </a:r>
                      <a:r>
                        <a:rPr lang="en-CA" sz="11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audience</a:t>
                      </a:r>
                      <a:r>
                        <a:rPr lang="en-CA" sz="11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and message</a:t>
                      </a:r>
                      <a:endParaRPr lang="en-US" sz="1100" b="0" dirty="0"/>
                    </a:p>
                  </a:txBody>
                  <a:tcPr marL="91345" marR="91345" marT="45672" marB="456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908110"/>
                  </a:ext>
                </a:extLst>
              </a:tr>
              <a:tr h="700659">
                <a:tc vMerge="1">
                  <a:txBody>
                    <a:bodyPr/>
                    <a:lstStyle/>
                    <a:p>
                      <a:endParaRPr lang="en-US" sz="105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0959763"/>
                  </a:ext>
                </a:extLst>
              </a:tr>
              <a:tr h="700659">
                <a:tc vMerge="1">
                  <a:txBody>
                    <a:bodyPr/>
                    <a:lstStyle/>
                    <a:p>
                      <a:endParaRPr lang="en-US" sz="105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4039064"/>
                  </a:ext>
                </a:extLst>
              </a:tr>
              <a:tr h="700659"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Core Competencies</a:t>
                      </a:r>
                    </a:p>
                  </a:txBody>
                  <a:tcPr marL="68580" marR="68580" marT="34290" marB="3429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05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5) Social Responsibility</a:t>
                      </a:r>
                    </a:p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5a) </a:t>
                      </a:r>
                      <a:r>
                        <a:rPr lang="en-US" sz="1100" dirty="0"/>
                        <a:t>SAR 4b</a:t>
                      </a:r>
                    </a:p>
                    <a:p>
                      <a:r>
                        <a:rPr lang="en-US" sz="1100" b="1" dirty="0"/>
                        <a:t>5b) </a:t>
                      </a:r>
                      <a:r>
                        <a:rPr lang="en-US" sz="1100" dirty="0"/>
                        <a:t>SAR 5D</a:t>
                      </a:r>
                    </a:p>
                    <a:p>
                      <a:r>
                        <a:rPr lang="en-US" sz="1100" b="1" dirty="0"/>
                        <a:t>5c) </a:t>
                      </a:r>
                      <a:r>
                        <a:rPr lang="en-US" sz="1100" dirty="0"/>
                        <a:t>SAR 5g</a:t>
                      </a:r>
                    </a:p>
                    <a:p>
                      <a:r>
                        <a:rPr lang="en-US" sz="1100" b="1" dirty="0"/>
                        <a:t>5d) </a:t>
                      </a:r>
                      <a:r>
                        <a:rPr lang="en-US" sz="1100" dirty="0"/>
                        <a:t>SAR 6C</a:t>
                      </a:r>
                      <a:endParaRPr lang="en-US" sz="1100" b="0" dirty="0"/>
                    </a:p>
                  </a:txBody>
                  <a:tcPr marL="91345" marR="91345" marT="45672" marB="456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5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825853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CFD2B2A-4949-C23D-B7CB-AC7D6DEC66B9}"/>
              </a:ext>
            </a:extLst>
          </p:cNvPr>
          <p:cNvSpPr txBox="1"/>
          <p:nvPr/>
        </p:nvSpPr>
        <p:spPr>
          <a:xfrm>
            <a:off x="0" y="6597526"/>
            <a:ext cx="45641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Integrating Backwards Design &amp; UDL Planning – BC/NT Curriculum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BB7575-84BD-E0A8-B578-C60A23B473DD}"/>
              </a:ext>
            </a:extLst>
          </p:cNvPr>
          <p:cNvSpPr txBox="1"/>
          <p:nvPr/>
        </p:nvSpPr>
        <p:spPr>
          <a:xfrm>
            <a:off x="10450818" y="6581001"/>
            <a:ext cx="17411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Dr. Shelley Moore, 2026</a:t>
            </a:r>
          </a:p>
        </p:txBody>
      </p:sp>
    </p:spTree>
    <p:extLst>
      <p:ext uri="{BB962C8B-B14F-4D97-AF65-F5344CB8AC3E}">
        <p14:creationId xmlns:p14="http://schemas.microsoft.com/office/powerpoint/2010/main" val="2255282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66</Words>
  <Application>Microsoft Macintosh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2</cp:revision>
  <dcterms:created xsi:type="dcterms:W3CDTF">2026-05-29T02:34:47Z</dcterms:created>
  <dcterms:modified xsi:type="dcterms:W3CDTF">2026-06-11T16:39:56Z</dcterms:modified>
</cp:coreProperties>
</file>