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7"/>
  </p:notesMasterIdLst>
  <p:sldIdLst>
    <p:sldId id="5348" r:id="rId2"/>
    <p:sldId id="5346" r:id="rId3"/>
    <p:sldId id="5347" r:id="rId4"/>
    <p:sldId id="283" r:id="rId5"/>
    <p:sldId id="5036" r:id="rId6"/>
    <p:sldId id="257" r:id="rId7"/>
    <p:sldId id="258" r:id="rId8"/>
    <p:sldId id="5074" r:id="rId9"/>
    <p:sldId id="5075" r:id="rId10"/>
    <p:sldId id="5076" r:id="rId11"/>
    <p:sldId id="5077" r:id="rId12"/>
    <p:sldId id="5079" r:id="rId13"/>
    <p:sldId id="5080" r:id="rId14"/>
    <p:sldId id="5081" r:id="rId15"/>
    <p:sldId id="507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92"/>
    <p:restoredTop sz="94687"/>
  </p:normalViewPr>
  <p:slideViewPr>
    <p:cSldViewPr snapToGrid="0">
      <p:cViewPr>
        <p:scale>
          <a:sx n="123" d="100"/>
          <a:sy n="123" d="100"/>
        </p:scale>
        <p:origin x="-72" y="-1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C58F1A-59DE-D84B-9E30-C311F1C2EC29}" type="datetimeFigureOut">
              <a:rPr lang="en-US" smtClean="0"/>
              <a:t>7/24/26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D8A166-8A02-5D4D-97EB-88CD74FA0121}" type="slidenum">
              <a:rPr lang="en-US" smtClean="0"/>
              <a:t>‹#›</a:t>
            </a:fld>
            <a:endParaRPr lang="en-US"/>
          </a:p>
        </p:txBody>
      </p:sp>
    </p:spTree>
    <p:extLst>
      <p:ext uri="{BB962C8B-B14F-4D97-AF65-F5344CB8AC3E}">
        <p14:creationId xmlns:p14="http://schemas.microsoft.com/office/powerpoint/2010/main" val="3306042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urriculum.gov.bc.ca/curriculum/english-language-arts/7/cor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49991-7E30-B8ED-BF2C-8CA8D559FA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70DADC-D1D8-E828-DBCD-50A261C607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FA2A5F-6536-F0C2-1679-746B419497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234057-CD18-43BE-66C6-0D9EB50CF4B1}"/>
              </a:ext>
            </a:extLst>
          </p:cNvPr>
          <p:cNvSpPr>
            <a:spLocks noGrp="1"/>
          </p:cNvSpPr>
          <p:nvPr>
            <p:ph type="sldNum" sz="quarter" idx="5"/>
          </p:nvPr>
        </p:nvSpPr>
        <p:spPr/>
        <p:txBody>
          <a:bodyPr/>
          <a:lstStyle/>
          <a:p>
            <a:fld id="{36BC03EE-B6C2-4E4E-A680-9F6C68FC749B}" type="slidenum">
              <a:rPr lang="en-US" smtClean="0"/>
              <a:t>1</a:t>
            </a:fld>
            <a:endParaRPr lang="en-US"/>
          </a:p>
        </p:txBody>
      </p:sp>
    </p:spTree>
    <p:extLst>
      <p:ext uri="{BB962C8B-B14F-4D97-AF65-F5344CB8AC3E}">
        <p14:creationId xmlns:p14="http://schemas.microsoft.com/office/powerpoint/2010/main" val="1180062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95F4D-0972-AD6E-AA29-CB2EC7F7AB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FEF7BF-10C4-9EB3-7A20-19284EFB3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6A1BCE-4611-57FB-0B0B-49C825D6BA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04D4B7-397B-AE57-93FB-635590292076}"/>
              </a:ext>
            </a:extLst>
          </p:cNvPr>
          <p:cNvSpPr>
            <a:spLocks noGrp="1"/>
          </p:cNvSpPr>
          <p:nvPr>
            <p:ph type="sldNum" sz="quarter" idx="5"/>
          </p:nvPr>
        </p:nvSpPr>
        <p:spPr/>
        <p:txBody>
          <a:bodyPr/>
          <a:lstStyle/>
          <a:p>
            <a:fld id="{A66E877C-7ED0-4E4F-8A4D-FF6F8C56BBBD}" type="slidenum">
              <a:rPr lang="en-US" smtClean="0"/>
              <a:t>3</a:t>
            </a:fld>
            <a:endParaRPr lang="en-US"/>
          </a:p>
        </p:txBody>
      </p:sp>
    </p:spTree>
    <p:extLst>
      <p:ext uri="{BB962C8B-B14F-4D97-AF65-F5344CB8AC3E}">
        <p14:creationId xmlns:p14="http://schemas.microsoft.com/office/powerpoint/2010/main" val="2448089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9630C-5CB5-DF8C-5571-C2E01CA338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78A62F-D8A0-9747-ADEB-A9F81ED501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F1DF03-FB0A-66D9-5F4C-5C1D82A29D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883BB5-3B55-A032-2428-C1132473AD57}"/>
              </a:ext>
            </a:extLst>
          </p:cNvPr>
          <p:cNvSpPr>
            <a:spLocks noGrp="1"/>
          </p:cNvSpPr>
          <p:nvPr>
            <p:ph type="sldNum" sz="quarter" idx="5"/>
          </p:nvPr>
        </p:nvSpPr>
        <p:spPr/>
        <p:txBody>
          <a:bodyPr/>
          <a:lstStyle/>
          <a:p>
            <a:fld id="{36BC03EE-B6C2-4E4E-A680-9F6C68FC749B}" type="slidenum">
              <a:rPr lang="en-US" smtClean="0"/>
              <a:t>5</a:t>
            </a:fld>
            <a:endParaRPr lang="en-US"/>
          </a:p>
        </p:txBody>
      </p:sp>
    </p:spTree>
    <p:extLst>
      <p:ext uri="{BB962C8B-B14F-4D97-AF65-F5344CB8AC3E}">
        <p14:creationId xmlns:p14="http://schemas.microsoft.com/office/powerpoint/2010/main" val="2263244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9840E-8D71-7E7F-0059-35D9DBEFB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0399E-4DE6-60FD-72A8-36C24C9FB13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5499224C-A0B3-F0B8-330F-8AD381EC3936}"/>
              </a:ext>
            </a:extLst>
          </p:cNvPr>
          <p:cNvSpPr>
            <a:spLocks noGrp="1"/>
          </p:cNvSpPr>
          <p:nvPr>
            <p:ph type="body" idx="1"/>
          </p:nvPr>
        </p:nvSpPr>
        <p:spPr/>
        <p:txBody>
          <a:bodyPr/>
          <a:lstStyle/>
          <a:p>
            <a:r>
              <a:rPr lang="en-CA" dirty="0"/>
              <a:t>Content Goal Prompt:</a:t>
            </a:r>
          </a:p>
          <a:p>
            <a:endParaRPr lang="en-CA" dirty="0"/>
          </a:p>
          <a:p>
            <a:r>
              <a:rPr lang="en-CA" dirty="0"/>
              <a:t>I am teaching a grade 7 and 8 English language arts unit in NWT, Canada. I want to make a 3-point continuum for a learning standard: students will know </a:t>
            </a:r>
            <a:r>
              <a:rPr lang="en-CA" sz="1200" b="1" i="0" u="none" strike="noStrike" kern="1200" dirty="0">
                <a:solidFill>
                  <a:schemeClr val="tx1"/>
                </a:solidFill>
                <a:effectLst/>
                <a:latin typeface="+mn-lt"/>
                <a:ea typeface="+mn-ea"/>
                <a:cs typeface="+mn-cs"/>
              </a:rPr>
              <a:t>Story/text - forms, functions, and genres of text</a:t>
            </a:r>
            <a:endParaRPr lang="en-CA" dirty="0"/>
          </a:p>
          <a:p>
            <a:endParaRPr lang="en-CA" dirty="0"/>
          </a:p>
          <a:p>
            <a:r>
              <a:rPr lang="en-CA" dirty="0"/>
              <a:t>Here is the criteria for the continuum </a:t>
            </a:r>
          </a:p>
          <a:p>
            <a:r>
              <a:rPr lang="en-CA" dirty="0"/>
              <a:t>Essential - foundational understanding knowledge and skills required to needed to move forward to more complex learning </a:t>
            </a:r>
          </a:p>
          <a:p>
            <a:r>
              <a:rPr lang="en-CA" dirty="0"/>
              <a:t>Confident – added complexity to the essential goal - deeper thinking, flexibility, and complexity</a:t>
            </a:r>
          </a:p>
          <a:p>
            <a:r>
              <a:rPr lang="en-CA" dirty="0"/>
              <a:t>Extending - an added level of complexity that extends beyond the classroom and into life </a:t>
            </a:r>
          </a:p>
          <a:p>
            <a:endParaRPr lang="en-CA" dirty="0"/>
          </a:p>
          <a:p>
            <a:r>
              <a:rPr lang="en-CA" dirty="0"/>
              <a:t>descriptors must be task neutral and only be focus on knowledge or skills that start with the stem "I know" or "I know how” so they can be transferable across multiple tasks</a:t>
            </a:r>
            <a:br>
              <a:rPr lang="en-CA" dirty="0"/>
            </a:br>
            <a:br>
              <a:rPr lang="en-CA" dirty="0"/>
            </a:br>
            <a:endParaRPr lang="en-CA" dirty="0"/>
          </a:p>
          <a:p>
            <a:endParaRPr lang="en-US" dirty="0"/>
          </a:p>
        </p:txBody>
      </p:sp>
      <p:sp>
        <p:nvSpPr>
          <p:cNvPr id="4" name="Slide Number Placeholder 3">
            <a:extLst>
              <a:ext uri="{FF2B5EF4-FFF2-40B4-BE49-F238E27FC236}">
                <a16:creationId xmlns:a16="http://schemas.microsoft.com/office/drawing/2014/main" id="{11BDB3B8-471D-76F0-7680-2E0C68F35DE3}"/>
              </a:ext>
            </a:extLst>
          </p:cNvPr>
          <p:cNvSpPr>
            <a:spLocks noGrp="1"/>
          </p:cNvSpPr>
          <p:nvPr>
            <p:ph type="sldNum" sz="quarter" idx="5"/>
          </p:nvPr>
        </p:nvSpPr>
        <p:spPr/>
        <p:txBody>
          <a:bodyPr/>
          <a:lstStyle/>
          <a:p>
            <a:fld id="{4DA2A3D3-9C51-8640-9A1E-35A39BC26252}" type="slidenum">
              <a:rPr lang="en-US" smtClean="0"/>
              <a:t>9</a:t>
            </a:fld>
            <a:endParaRPr lang="en-US"/>
          </a:p>
        </p:txBody>
      </p:sp>
    </p:spTree>
    <p:extLst>
      <p:ext uri="{BB962C8B-B14F-4D97-AF65-F5344CB8AC3E}">
        <p14:creationId xmlns:p14="http://schemas.microsoft.com/office/powerpoint/2010/main" val="302449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24976-E44A-B7AC-8F89-1197EAE686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17CBA0-817C-1E72-4F49-94CDC37C28A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9BC709B-741A-3C32-FAB8-61C99B8BA3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47F9DE-EC12-89BB-4679-39E4E041A65C}"/>
              </a:ext>
            </a:extLst>
          </p:cNvPr>
          <p:cNvSpPr>
            <a:spLocks noGrp="1"/>
          </p:cNvSpPr>
          <p:nvPr>
            <p:ph type="sldNum" sz="quarter" idx="5"/>
          </p:nvPr>
        </p:nvSpPr>
        <p:spPr/>
        <p:txBody>
          <a:bodyPr/>
          <a:lstStyle/>
          <a:p>
            <a:fld id="{4DA2A3D3-9C51-8640-9A1E-35A39BC26252}" type="slidenum">
              <a:rPr lang="en-US" smtClean="0"/>
              <a:t>10</a:t>
            </a:fld>
            <a:endParaRPr lang="en-US"/>
          </a:p>
        </p:txBody>
      </p:sp>
    </p:spTree>
    <p:extLst>
      <p:ext uri="{BB962C8B-B14F-4D97-AF65-F5344CB8AC3E}">
        <p14:creationId xmlns:p14="http://schemas.microsoft.com/office/powerpoint/2010/main" val="4229627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7ED05-E622-79A5-FAB0-6F25B2F1D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D01ED0-9872-9B12-8295-04BAFAA46DC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2D4DA12-FB2E-3E1B-11C7-3A853CF2590F}"/>
              </a:ext>
            </a:extLst>
          </p:cNvPr>
          <p:cNvSpPr>
            <a:spLocks noGrp="1"/>
          </p:cNvSpPr>
          <p:nvPr>
            <p:ph type="body" idx="1"/>
          </p:nvPr>
        </p:nvSpPr>
        <p:spPr/>
        <p:txBody>
          <a:bodyPr/>
          <a:lstStyle/>
          <a:p>
            <a:r>
              <a:rPr lang="en-CA" dirty="0"/>
              <a:t>Curricular Competency Goal Prompt:</a:t>
            </a:r>
          </a:p>
          <a:p>
            <a:endParaRPr lang="en-CA" dirty="0"/>
          </a:p>
          <a:p>
            <a:r>
              <a:rPr lang="en-CA" dirty="0"/>
              <a:t>I am teaching a grade 7 and 8 English language arts unit in British Columbia Canada. I want to make a 3-point continuum for a learning standard: students can </a:t>
            </a:r>
            <a:r>
              <a:rPr lang="en-US" sz="1200" b="0" dirty="0">
                <a:solidFill>
                  <a:schemeClr val="tx1"/>
                </a:solidFill>
                <a:latin typeface="+mn-lt"/>
                <a:cs typeface="Calibri" panose="020F0502020204030204" pitchFamily="34" charset="0"/>
              </a:rPr>
              <a:t>Comprehend &amp; Connect - </a:t>
            </a:r>
            <a:r>
              <a:rPr lang="en-CA" sz="1200" b="0" i="0" u="none" strike="noStrike" kern="1200" dirty="0">
                <a:solidFill>
                  <a:schemeClr val="dk1"/>
                </a:solidFill>
                <a:effectLst/>
                <a:latin typeface="+mn-lt"/>
                <a:ea typeface="+mn-ea"/>
                <a:cs typeface="+mn-cs"/>
              </a:rPr>
              <a:t>Recognize and appreciate how </a:t>
            </a:r>
            <a:r>
              <a:rPr lang="en-CA" sz="1200" b="0" i="0" u="sng" kern="1200" dirty="0">
                <a:solidFill>
                  <a:schemeClr val="dk1"/>
                </a:solidFill>
                <a:effectLst/>
                <a:latin typeface="+mn-lt"/>
                <a:ea typeface="+mn-ea"/>
                <a:cs typeface="+mn-cs"/>
                <a:hlinkClick r:id="rId3"/>
              </a:rPr>
              <a:t>different features, forms, and genres of texts</a:t>
            </a:r>
            <a:r>
              <a:rPr lang="en-CA" sz="1200" b="0" i="0" u="none" strike="noStrike" kern="1200" dirty="0">
                <a:solidFill>
                  <a:schemeClr val="dk1"/>
                </a:solidFill>
                <a:effectLst/>
                <a:latin typeface="+mn-lt"/>
                <a:ea typeface="+mn-ea"/>
                <a:cs typeface="+mn-cs"/>
              </a:rPr>
              <a:t> reflect different purposes, audiences, and messages</a:t>
            </a:r>
            <a:endParaRPr lang="en-CA" dirty="0"/>
          </a:p>
          <a:p>
            <a:endParaRPr lang="en-CA" dirty="0"/>
          </a:p>
          <a:p>
            <a:r>
              <a:rPr lang="en-CA" dirty="0"/>
              <a:t>Here is the criteria for the continuum </a:t>
            </a:r>
          </a:p>
          <a:p>
            <a:r>
              <a:rPr lang="en-CA" dirty="0"/>
              <a:t>Essential - foundational understanding knowledge and skills required to needed to move forward to more complex learning </a:t>
            </a:r>
          </a:p>
          <a:p>
            <a:r>
              <a:rPr lang="en-CA" dirty="0"/>
              <a:t>Confident – added complexity to the essential goal - deeper thinking, flexibility, and complexity</a:t>
            </a:r>
          </a:p>
          <a:p>
            <a:r>
              <a:rPr lang="en-CA" dirty="0"/>
              <a:t>Extending - an added level of complexity that extends thinking</a:t>
            </a:r>
          </a:p>
          <a:p>
            <a:r>
              <a:rPr lang="en-CA" dirty="0"/>
              <a:t>descriptors must be task neutral and only be focus on skills that start with the stem "I can" so they can be transferable across multiple tasks</a:t>
            </a:r>
          </a:p>
          <a:p>
            <a:endParaRPr lang="en-US" dirty="0"/>
          </a:p>
        </p:txBody>
      </p:sp>
      <p:sp>
        <p:nvSpPr>
          <p:cNvPr id="4" name="Slide Number Placeholder 3">
            <a:extLst>
              <a:ext uri="{FF2B5EF4-FFF2-40B4-BE49-F238E27FC236}">
                <a16:creationId xmlns:a16="http://schemas.microsoft.com/office/drawing/2014/main" id="{AAC099A9-F789-EAE1-C0E6-BF705160C35A}"/>
              </a:ext>
            </a:extLst>
          </p:cNvPr>
          <p:cNvSpPr>
            <a:spLocks noGrp="1"/>
          </p:cNvSpPr>
          <p:nvPr>
            <p:ph type="sldNum" sz="quarter" idx="5"/>
          </p:nvPr>
        </p:nvSpPr>
        <p:spPr/>
        <p:txBody>
          <a:bodyPr/>
          <a:lstStyle/>
          <a:p>
            <a:fld id="{4DA2A3D3-9C51-8640-9A1E-35A39BC26252}" type="slidenum">
              <a:rPr lang="en-US" smtClean="0"/>
              <a:t>11</a:t>
            </a:fld>
            <a:endParaRPr lang="en-US"/>
          </a:p>
        </p:txBody>
      </p:sp>
    </p:spTree>
    <p:extLst>
      <p:ext uri="{BB962C8B-B14F-4D97-AF65-F5344CB8AC3E}">
        <p14:creationId xmlns:p14="http://schemas.microsoft.com/office/powerpoint/2010/main" val="557098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A1E36-38F6-51D3-6506-1712E82C86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66BB0D-B69E-26F4-D88F-E68A1C6E915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C2CBE0B-5F24-F683-E5B9-C8DA310825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74A76D-B36A-395D-F34C-BB6F3C553681}"/>
              </a:ext>
            </a:extLst>
          </p:cNvPr>
          <p:cNvSpPr>
            <a:spLocks noGrp="1"/>
          </p:cNvSpPr>
          <p:nvPr>
            <p:ph type="sldNum" sz="quarter" idx="5"/>
          </p:nvPr>
        </p:nvSpPr>
        <p:spPr/>
        <p:txBody>
          <a:bodyPr/>
          <a:lstStyle/>
          <a:p>
            <a:fld id="{4DA2A3D3-9C51-8640-9A1E-35A39BC26252}" type="slidenum">
              <a:rPr lang="en-US" smtClean="0"/>
              <a:t>12</a:t>
            </a:fld>
            <a:endParaRPr lang="en-US"/>
          </a:p>
        </p:txBody>
      </p:sp>
    </p:spTree>
    <p:extLst>
      <p:ext uri="{BB962C8B-B14F-4D97-AF65-F5344CB8AC3E}">
        <p14:creationId xmlns:p14="http://schemas.microsoft.com/office/powerpoint/2010/main" val="1319576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3D8F9-BE13-1F24-B8CB-A1AD1B1A41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A9DE8-9253-1861-822D-9FC652936AE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2AAAFDD-B2C5-E1E8-84DE-6EB32E9BB5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A68A7C-A162-F1A2-E40E-3E9944B36157}"/>
              </a:ext>
            </a:extLst>
          </p:cNvPr>
          <p:cNvSpPr>
            <a:spLocks noGrp="1"/>
          </p:cNvSpPr>
          <p:nvPr>
            <p:ph type="sldNum" sz="quarter" idx="5"/>
          </p:nvPr>
        </p:nvSpPr>
        <p:spPr/>
        <p:txBody>
          <a:bodyPr/>
          <a:lstStyle/>
          <a:p>
            <a:fld id="{4DA2A3D3-9C51-8640-9A1E-35A39BC26252}" type="slidenum">
              <a:rPr lang="en-US" smtClean="0"/>
              <a:t>13</a:t>
            </a:fld>
            <a:endParaRPr lang="en-US"/>
          </a:p>
        </p:txBody>
      </p:sp>
    </p:spTree>
    <p:extLst>
      <p:ext uri="{BB962C8B-B14F-4D97-AF65-F5344CB8AC3E}">
        <p14:creationId xmlns:p14="http://schemas.microsoft.com/office/powerpoint/2010/main" val="1708605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3AA3C-C25E-83C2-9795-8DBD79350F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1B118-2E45-D2C1-4711-D3D5F645AC6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D43E5DC-4516-BC19-BE7A-FDB56E4DF0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5ABCAF-790E-E918-0163-44F84B0E49A8}"/>
              </a:ext>
            </a:extLst>
          </p:cNvPr>
          <p:cNvSpPr>
            <a:spLocks noGrp="1"/>
          </p:cNvSpPr>
          <p:nvPr>
            <p:ph type="sldNum" sz="quarter" idx="5"/>
          </p:nvPr>
        </p:nvSpPr>
        <p:spPr/>
        <p:txBody>
          <a:bodyPr/>
          <a:lstStyle/>
          <a:p>
            <a:fld id="{4DA2A3D3-9C51-8640-9A1E-35A39BC26252}" type="slidenum">
              <a:rPr lang="en-US" smtClean="0"/>
              <a:t>14</a:t>
            </a:fld>
            <a:endParaRPr lang="en-US"/>
          </a:p>
        </p:txBody>
      </p:sp>
    </p:spTree>
    <p:extLst>
      <p:ext uri="{BB962C8B-B14F-4D97-AF65-F5344CB8AC3E}">
        <p14:creationId xmlns:p14="http://schemas.microsoft.com/office/powerpoint/2010/main" val="545429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1B417-32FA-050A-DAE5-6FED434E6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D6AD9-A8E1-DC45-F23D-C8D879E87F3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7D493A1-CB2C-A9B0-7924-B99338FD71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5459F4-DDE4-D759-0391-E7905EEF099F}"/>
              </a:ext>
            </a:extLst>
          </p:cNvPr>
          <p:cNvSpPr>
            <a:spLocks noGrp="1"/>
          </p:cNvSpPr>
          <p:nvPr>
            <p:ph type="sldNum" sz="quarter" idx="5"/>
          </p:nvPr>
        </p:nvSpPr>
        <p:spPr/>
        <p:txBody>
          <a:bodyPr/>
          <a:lstStyle/>
          <a:p>
            <a:fld id="{4DA2A3D3-9C51-8640-9A1E-35A39BC26252}" type="slidenum">
              <a:rPr lang="en-US" smtClean="0"/>
              <a:t>15</a:t>
            </a:fld>
            <a:endParaRPr lang="en-US"/>
          </a:p>
        </p:txBody>
      </p:sp>
    </p:spTree>
    <p:extLst>
      <p:ext uri="{BB962C8B-B14F-4D97-AF65-F5344CB8AC3E}">
        <p14:creationId xmlns:p14="http://schemas.microsoft.com/office/powerpoint/2010/main" val="1540727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03097DB-B0BE-3341-B98A-51EB1F13080B}" type="datetimeFigureOut">
              <a:rPr lang="en-US" smtClean="0"/>
              <a:t>7/24/26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3EB5D-CD2F-1843-A7CD-FE033162CF96}" type="slidenum">
              <a:rPr lang="en-US" smtClean="0"/>
              <a:t>‹#›</a:t>
            </a:fld>
            <a:endParaRPr lang="en-US"/>
          </a:p>
        </p:txBody>
      </p:sp>
    </p:spTree>
    <p:extLst>
      <p:ext uri="{BB962C8B-B14F-4D97-AF65-F5344CB8AC3E}">
        <p14:creationId xmlns:p14="http://schemas.microsoft.com/office/powerpoint/2010/main" val="4109210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3097DB-B0BE-3341-B98A-51EB1F13080B}" type="datetimeFigureOut">
              <a:rPr lang="en-US" smtClean="0"/>
              <a:t>7/24/26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3EB5D-CD2F-1843-A7CD-FE033162CF96}" type="slidenum">
              <a:rPr lang="en-US" smtClean="0"/>
              <a:t>‹#›</a:t>
            </a:fld>
            <a:endParaRPr lang="en-US"/>
          </a:p>
        </p:txBody>
      </p:sp>
    </p:spTree>
    <p:extLst>
      <p:ext uri="{BB962C8B-B14F-4D97-AF65-F5344CB8AC3E}">
        <p14:creationId xmlns:p14="http://schemas.microsoft.com/office/powerpoint/2010/main" val="3654850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3097DB-B0BE-3341-B98A-51EB1F13080B}" type="datetimeFigureOut">
              <a:rPr lang="en-US" smtClean="0"/>
              <a:t>7/24/26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3EB5D-CD2F-1843-A7CD-FE033162CF96}" type="slidenum">
              <a:rPr lang="en-US" smtClean="0"/>
              <a:t>‹#›</a:t>
            </a:fld>
            <a:endParaRPr lang="en-US"/>
          </a:p>
        </p:txBody>
      </p:sp>
    </p:spTree>
    <p:extLst>
      <p:ext uri="{BB962C8B-B14F-4D97-AF65-F5344CB8AC3E}">
        <p14:creationId xmlns:p14="http://schemas.microsoft.com/office/powerpoint/2010/main" val="2941608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03097DB-B0BE-3341-B98A-51EB1F13080B}" type="datetimeFigureOut">
              <a:rPr lang="en-US" smtClean="0"/>
              <a:t>7/24/26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3EB5D-CD2F-1843-A7CD-FE033162CF96}" type="slidenum">
              <a:rPr lang="en-US" smtClean="0"/>
              <a:t>‹#›</a:t>
            </a:fld>
            <a:endParaRPr lang="en-US"/>
          </a:p>
        </p:txBody>
      </p:sp>
    </p:spTree>
    <p:extLst>
      <p:ext uri="{BB962C8B-B14F-4D97-AF65-F5344CB8AC3E}">
        <p14:creationId xmlns:p14="http://schemas.microsoft.com/office/powerpoint/2010/main" val="414264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03097DB-B0BE-3341-B98A-51EB1F13080B}" type="datetimeFigureOut">
              <a:rPr lang="en-US" smtClean="0"/>
              <a:t>7/24/26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13EB5D-CD2F-1843-A7CD-FE033162CF96}" type="slidenum">
              <a:rPr lang="en-US" smtClean="0"/>
              <a:t>‹#›</a:t>
            </a:fld>
            <a:endParaRPr lang="en-US"/>
          </a:p>
        </p:txBody>
      </p:sp>
    </p:spTree>
    <p:extLst>
      <p:ext uri="{BB962C8B-B14F-4D97-AF65-F5344CB8AC3E}">
        <p14:creationId xmlns:p14="http://schemas.microsoft.com/office/powerpoint/2010/main" val="2578712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3097DB-B0BE-3341-B98A-51EB1F13080B}" type="datetimeFigureOut">
              <a:rPr lang="en-US" smtClean="0"/>
              <a:t>7/24/26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13EB5D-CD2F-1843-A7CD-FE033162CF96}" type="slidenum">
              <a:rPr lang="en-US" smtClean="0"/>
              <a:t>‹#›</a:t>
            </a:fld>
            <a:endParaRPr lang="en-US"/>
          </a:p>
        </p:txBody>
      </p:sp>
    </p:spTree>
    <p:extLst>
      <p:ext uri="{BB962C8B-B14F-4D97-AF65-F5344CB8AC3E}">
        <p14:creationId xmlns:p14="http://schemas.microsoft.com/office/powerpoint/2010/main" val="2475070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3097DB-B0BE-3341-B98A-51EB1F13080B}" type="datetimeFigureOut">
              <a:rPr lang="en-US" smtClean="0"/>
              <a:t>7/24/26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13EB5D-CD2F-1843-A7CD-FE033162CF96}" type="slidenum">
              <a:rPr lang="en-US" smtClean="0"/>
              <a:t>‹#›</a:t>
            </a:fld>
            <a:endParaRPr lang="en-US"/>
          </a:p>
        </p:txBody>
      </p:sp>
    </p:spTree>
    <p:extLst>
      <p:ext uri="{BB962C8B-B14F-4D97-AF65-F5344CB8AC3E}">
        <p14:creationId xmlns:p14="http://schemas.microsoft.com/office/powerpoint/2010/main" val="1454998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3097DB-B0BE-3341-B98A-51EB1F13080B}" type="datetimeFigureOut">
              <a:rPr lang="en-US" smtClean="0"/>
              <a:t>7/24/26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3EB5D-CD2F-1843-A7CD-FE033162CF96}" type="slidenum">
              <a:rPr lang="en-US" smtClean="0"/>
              <a:t>‹#›</a:t>
            </a:fld>
            <a:endParaRPr lang="en-US"/>
          </a:p>
        </p:txBody>
      </p:sp>
    </p:spTree>
    <p:extLst>
      <p:ext uri="{BB962C8B-B14F-4D97-AF65-F5344CB8AC3E}">
        <p14:creationId xmlns:p14="http://schemas.microsoft.com/office/powerpoint/2010/main" val="293109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3097DB-B0BE-3341-B98A-51EB1F13080B}" type="datetimeFigureOut">
              <a:rPr lang="en-US" smtClean="0"/>
              <a:t>7/24/26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13EB5D-CD2F-1843-A7CD-FE033162CF96}" type="slidenum">
              <a:rPr lang="en-US" smtClean="0"/>
              <a:t>‹#›</a:t>
            </a:fld>
            <a:endParaRPr lang="en-US"/>
          </a:p>
        </p:txBody>
      </p:sp>
    </p:spTree>
    <p:extLst>
      <p:ext uri="{BB962C8B-B14F-4D97-AF65-F5344CB8AC3E}">
        <p14:creationId xmlns:p14="http://schemas.microsoft.com/office/powerpoint/2010/main" val="144474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3097DB-B0BE-3341-B98A-51EB1F13080B}" type="datetimeFigureOut">
              <a:rPr lang="en-US" smtClean="0"/>
              <a:t>7/24/26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3EB5D-CD2F-1843-A7CD-FE033162CF96}" type="slidenum">
              <a:rPr lang="en-US" smtClean="0"/>
              <a:t>‹#›</a:t>
            </a:fld>
            <a:endParaRPr lang="en-US"/>
          </a:p>
        </p:txBody>
      </p:sp>
    </p:spTree>
    <p:extLst>
      <p:ext uri="{BB962C8B-B14F-4D97-AF65-F5344CB8AC3E}">
        <p14:creationId xmlns:p14="http://schemas.microsoft.com/office/powerpoint/2010/main" val="304506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3097DB-B0BE-3341-B98A-51EB1F13080B}" type="datetimeFigureOut">
              <a:rPr lang="en-US" smtClean="0"/>
              <a:t>7/24/26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13EB5D-CD2F-1843-A7CD-FE033162CF96}" type="slidenum">
              <a:rPr lang="en-US" smtClean="0"/>
              <a:t>‹#›</a:t>
            </a:fld>
            <a:endParaRPr lang="en-US"/>
          </a:p>
        </p:txBody>
      </p:sp>
    </p:spTree>
    <p:extLst>
      <p:ext uri="{BB962C8B-B14F-4D97-AF65-F5344CB8AC3E}">
        <p14:creationId xmlns:p14="http://schemas.microsoft.com/office/powerpoint/2010/main" val="1112029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3097DB-B0BE-3341-B98A-51EB1F13080B}" type="datetimeFigureOut">
              <a:rPr lang="en-US" smtClean="0"/>
              <a:t>7/24/26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13EB5D-CD2F-1843-A7CD-FE033162CF96}" type="slidenum">
              <a:rPr lang="en-US" smtClean="0"/>
              <a:t>‹#›</a:t>
            </a:fld>
            <a:endParaRPr lang="en-US"/>
          </a:p>
        </p:txBody>
      </p:sp>
    </p:spTree>
    <p:extLst>
      <p:ext uri="{BB962C8B-B14F-4D97-AF65-F5344CB8AC3E}">
        <p14:creationId xmlns:p14="http://schemas.microsoft.com/office/powerpoint/2010/main" val="13600400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urriculum.gov.bc.ca/curriculum/english-language-arts/7/cor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curriculum.gov.bc.ca/curriculum/english-language-arts/7/core"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sites.google.com/csftno.com/ecole-allain-st-cyr" TargetMode="External"/><Relationship Id="rId2" Type="http://schemas.openxmlformats.org/officeDocument/2006/relationships/hyperlink" Target="https://calendar.google.com/calendar/u/0?cid=Y180NTRiNjU3NTE1MjQwYTFlZmQ2MzViMjE5YWMxNzJhODJmMjI0Zjk2Y2U3N2YyYzIzODFiZDQ0OGM5MTlmZDQ3QGdyb3VwLmNhbGVuZGFyLmdvb2dsZS5jb2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curriculum.gov.bc.ca/curriculum/english-language-arts/7/core#;"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curriculum.gov.bc.ca/curriculum/english-language-arts/7/cor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curriculum.gov.bc.ca/curriculum/english-language-arts/7/cor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curriculum.gov.bc.ca/curriculum/english-language-arts/7/cor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curriculum.gov.bc.ca/curriculum/english-language-arts/7/cor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curriculum.gov.bc.ca/curriculum/english-language-arts/7/cor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0D075-1BD8-EEB2-1337-2C41A39F3051}"/>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44DA257-D426-EF1E-44BD-1727D23106B0}"/>
              </a:ext>
            </a:extLst>
          </p:cNvPr>
          <p:cNvGraphicFramePr>
            <a:graphicFrameLocks noGrp="1"/>
          </p:cNvGraphicFramePr>
          <p:nvPr/>
        </p:nvGraphicFramePr>
        <p:xfrm>
          <a:off x="188708" y="61108"/>
          <a:ext cx="11814584" cy="6449631"/>
        </p:xfrm>
        <a:graphic>
          <a:graphicData uri="http://schemas.openxmlformats.org/drawingml/2006/table">
            <a:tbl>
              <a:tblPr firstRow="1" bandRow="1">
                <a:tableStyleId>{5C22544A-7EE6-4342-B048-85BDC9FD1C3A}</a:tableStyleId>
              </a:tblPr>
              <a:tblGrid>
                <a:gridCol w="345922">
                  <a:extLst>
                    <a:ext uri="{9D8B030D-6E8A-4147-A177-3AD203B41FA5}">
                      <a16:colId xmlns:a16="http://schemas.microsoft.com/office/drawing/2014/main" val="20000"/>
                    </a:ext>
                  </a:extLst>
                </a:gridCol>
                <a:gridCol w="1104125">
                  <a:extLst>
                    <a:ext uri="{9D8B030D-6E8A-4147-A177-3AD203B41FA5}">
                      <a16:colId xmlns:a16="http://schemas.microsoft.com/office/drawing/2014/main" val="3996926544"/>
                    </a:ext>
                  </a:extLst>
                </a:gridCol>
                <a:gridCol w="556966">
                  <a:extLst>
                    <a:ext uri="{9D8B030D-6E8A-4147-A177-3AD203B41FA5}">
                      <a16:colId xmlns:a16="http://schemas.microsoft.com/office/drawing/2014/main" val="4103623155"/>
                    </a:ext>
                  </a:extLst>
                </a:gridCol>
                <a:gridCol w="3394244">
                  <a:extLst>
                    <a:ext uri="{9D8B030D-6E8A-4147-A177-3AD203B41FA5}">
                      <a16:colId xmlns:a16="http://schemas.microsoft.com/office/drawing/2014/main" val="3599015421"/>
                    </a:ext>
                  </a:extLst>
                </a:gridCol>
                <a:gridCol w="6413327">
                  <a:extLst>
                    <a:ext uri="{9D8B030D-6E8A-4147-A177-3AD203B41FA5}">
                      <a16:colId xmlns:a16="http://schemas.microsoft.com/office/drawing/2014/main" val="2847329317"/>
                    </a:ext>
                  </a:extLst>
                </a:gridCol>
              </a:tblGrid>
              <a:tr h="232403">
                <a:tc gridSpan="3">
                  <a:txBody>
                    <a:bodyPr/>
                    <a:lstStyle/>
                    <a:p>
                      <a:r>
                        <a:rPr lang="en-US" sz="1200" b="1" dirty="0">
                          <a:solidFill>
                            <a:schemeClr val="tx1"/>
                          </a:solidFill>
                          <a:latin typeface="+mn-lt"/>
                          <a:cs typeface="Calibri" panose="020F0502020204030204" pitchFamily="34" charset="0"/>
                        </a:rPr>
                        <a:t>Class: Grade 7 ELA</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sz="1200" b="1" dirty="0">
                        <a:solidFill>
                          <a:schemeClr val="tx1"/>
                        </a:solidFill>
                        <a:latin typeface="+mn-lt"/>
                        <a:cs typeface="Calibri" panose="020F050202020403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b="1" dirty="0">
                          <a:solidFill>
                            <a:schemeClr val="tx1"/>
                          </a:solidFill>
                          <a:latin typeface="+mn-lt"/>
                          <a:cs typeface="Calibri" panose="020F0502020204030204" pitchFamily="34" charset="0"/>
                        </a:rPr>
                        <a:t>Subject</a:t>
                      </a:r>
                      <a:r>
                        <a:rPr lang="en-US" sz="1200" b="1" baseline="0" dirty="0">
                          <a:solidFill>
                            <a:schemeClr val="tx1"/>
                          </a:solidFill>
                          <a:latin typeface="+mn-lt"/>
                          <a:cs typeface="Calibri" panose="020F0502020204030204" pitchFamily="34" charset="0"/>
                        </a:rPr>
                        <a:t>/Topic(s): Anchor Text - The Giver</a:t>
                      </a:r>
                      <a:endParaRPr lang="en-US" sz="1200" b="1" dirty="0">
                        <a:solidFill>
                          <a:schemeClr val="tx1"/>
                        </a:solidFill>
                        <a:latin typeface="+mn-lt"/>
                        <a:cs typeface="Calibri" panose="020F050202020403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b="1">
                          <a:solidFill>
                            <a:schemeClr val="tx1"/>
                          </a:solidFill>
                          <a:latin typeface="+mn-lt"/>
                          <a:cs typeface="Calibri" panose="020F0502020204030204" pitchFamily="34" charset="0"/>
                        </a:rPr>
                        <a:t>Planning Team: P &amp; S</a:t>
                      </a:r>
                      <a:endParaRPr lang="en-US" sz="1200" b="1" dirty="0">
                        <a:solidFill>
                          <a:schemeClr val="tx1"/>
                        </a:solidFill>
                        <a:latin typeface="+mn-lt"/>
                        <a:cs typeface="Calibri" panose="020F050202020403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81542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chemeClr val="tx1"/>
                          </a:solidFill>
                          <a:latin typeface="+mn-lt"/>
                          <a:cs typeface="Calibri" panose="020F0502020204030204" pitchFamily="34" charset="0"/>
                        </a:rPr>
                        <a:t>Big Idea: </a:t>
                      </a:r>
                      <a:r>
                        <a:rPr lang="en-CA" sz="1200" b="0" i="0" u="none" strike="noStrike" kern="1200" dirty="0">
                          <a:solidFill>
                            <a:schemeClr val="dk1"/>
                          </a:solidFill>
                          <a:effectLst/>
                          <a:latin typeface="+mn-lt"/>
                          <a:ea typeface="+mn-ea"/>
                          <a:cs typeface="+mn-cs"/>
                        </a:rPr>
                        <a:t>Questioning what we hear, read, and view contributes to our ability to be educated and engaged citizens</a:t>
                      </a:r>
                      <a:endParaRPr lang="en-US" sz="1200" b="1" dirty="0">
                        <a:solidFill>
                          <a:schemeClr val="tx1"/>
                        </a:solidFill>
                        <a:latin typeface="+mn-lt"/>
                        <a:cs typeface="Calibri" panose="020F050202020403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hMerge="1">
                  <a:txBody>
                    <a:bodyPr/>
                    <a:lstStyle/>
                    <a:p>
                      <a:endParaRPr lang="en-US"/>
                    </a:p>
                  </a:txBody>
                  <a:tcPr/>
                </a:tc>
                <a:tc hMerge="1">
                  <a:txBody>
                    <a:bodyPr/>
                    <a:lstStyle/>
                    <a:p>
                      <a:endParaRPr lang="en-US"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Calibri" panose="020F0502020204030204" pitchFamily="34" charset="0"/>
                        </a:rPr>
                        <a:t>Unit Guiding Question(s):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What does it mean to be “educated”? Who decides that?</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What are the risks of accepting information without questioning it?</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Who controls knowledge in a society, and why might they do that?</a:t>
                      </a:r>
                      <a:endParaRPr lang="en-US" sz="1200" b="1" dirty="0">
                        <a:solidFill>
                          <a:schemeClr val="tx1"/>
                        </a:solidFill>
                        <a:latin typeface="+mn-lt"/>
                        <a:cs typeface="Calibri" panose="020F050202020403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442657">
                <a:tc gridSpan="5">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b="1" i="0" u="none" strike="noStrike" kern="1200" dirty="0">
                          <a:solidFill>
                            <a:schemeClr val="tx1"/>
                          </a:solidFill>
                          <a:effectLst/>
                          <a:latin typeface="+mn-lt"/>
                          <a:ea typeface="+mn-ea"/>
                          <a:cs typeface="Calibri" panose="020F0502020204030204" pitchFamily="34" charset="0"/>
                        </a:rPr>
                        <a:t>Vocabulary to know and use: </a:t>
                      </a:r>
                      <a:r>
                        <a:rPr lang="en-CA" sz="1200" b="0" i="0" u="none" strike="noStrike" kern="1200" dirty="0">
                          <a:solidFill>
                            <a:schemeClr val="tx1"/>
                          </a:solidFill>
                          <a:effectLst/>
                          <a:latin typeface="+mn-lt"/>
                          <a:ea typeface="+mn-ea"/>
                          <a:cs typeface="Calibri" panose="020F0502020204030204" pitchFamily="34" charset="0"/>
                        </a:rPr>
                        <a:t>text, story, genre, function, genre, reading strategies, understand text, recognize, forms, purpose, audience, message, think crucially, reflectively, creatively, make connections, personally meaningful, perspectives, share my ideas, shared understanding, extend my thinking, critical and reflective thinker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lnL w="381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2562752725"/>
                  </a:ext>
                </a:extLst>
              </a:tr>
              <a:tr h="388929">
                <a:tc gridSpan="2">
                  <a:txBody>
                    <a:bodyPr/>
                    <a:lstStyle/>
                    <a:p>
                      <a:r>
                        <a:rPr lang="en-US" sz="1200" b="1" dirty="0">
                          <a:solidFill>
                            <a:schemeClr val="bg1"/>
                          </a:solidFill>
                          <a:latin typeface="+mn-lt"/>
                          <a:cs typeface="Calibri" panose="020F0502020204030204" pitchFamily="34" charset="0"/>
                        </a:rPr>
                        <a:t>Unit Goals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hMerge="1">
                  <a:txBody>
                    <a:bodyPr/>
                    <a:lstStyle/>
                    <a:p>
                      <a:endParaRPr lang="en-US"/>
                    </a:p>
                  </a:txBody>
                  <a:tcPr/>
                </a:tc>
                <a:tc gridSpan="2">
                  <a:txBody>
                    <a:bodyPr/>
                    <a:lstStyle/>
                    <a:p>
                      <a:r>
                        <a:rPr lang="en-CA" sz="1200" b="1" dirty="0">
                          <a:solidFill>
                            <a:schemeClr val="bg1"/>
                          </a:solidFill>
                          <a:latin typeface="+mn-lt"/>
                          <a:cs typeface="Calibri" panose="020F0502020204030204" pitchFamily="34" charset="0"/>
                        </a:rPr>
                        <a:t>Learning Standards: Curricular Language</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000" b="1" dirty="0">
                          <a:solidFill>
                            <a:schemeClr val="bg1"/>
                          </a:solidFill>
                          <a:latin typeface="+mn-lt"/>
                          <a:cs typeface="Calibri" panose="020F0502020204030204" pitchFamily="34" charset="0"/>
                        </a:rPr>
                        <a:t>Curricular Language</a:t>
                      </a:r>
                      <a:endParaRPr lang="en-CA" sz="1200" b="0" dirty="0"/>
                    </a:p>
                  </a:txBody>
                  <a:tcPr marL="68580" marR="68580" marT="34290" marB="342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r>
                        <a:rPr lang="en-US" sz="1200" b="1" dirty="0">
                          <a:solidFill>
                            <a:schemeClr val="bg1"/>
                          </a:solidFill>
                          <a:latin typeface="+mn-lt"/>
                          <a:cs typeface="Calibri" panose="020F0502020204030204" pitchFamily="34" charset="0"/>
                        </a:rPr>
                        <a:t>Learning Goals: Student friendly language</a:t>
                      </a:r>
                    </a:p>
                    <a:p>
                      <a:r>
                        <a:rPr lang="en-US" sz="1200" b="1" dirty="0">
                          <a:solidFill>
                            <a:schemeClr val="bg1"/>
                          </a:solidFill>
                          <a:latin typeface="+mn-lt"/>
                          <a:cs typeface="Calibri" panose="020F0502020204030204" pitchFamily="34" charset="0"/>
                        </a:rPr>
                        <a:t>What do students need to know and do?</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3809539396"/>
                  </a:ext>
                </a:extLst>
              </a:tr>
              <a:tr h="629038">
                <a:tc gridSpan="2">
                  <a:txBody>
                    <a:bodyPr/>
                    <a:lstStyle/>
                    <a:p>
                      <a:r>
                        <a:rPr lang="en-US" sz="1200" b="1" dirty="0">
                          <a:solidFill>
                            <a:schemeClr val="tx1"/>
                          </a:solidFill>
                          <a:latin typeface="+mn-lt"/>
                          <a:cs typeface="Calibri" panose="020F0502020204030204" pitchFamily="34" charset="0"/>
                        </a:rPr>
                        <a:t>Content (P)</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endParaRPr lang="en-US"/>
                    </a:p>
                  </a:txBody>
                  <a:tcPr/>
                </a:tc>
                <a:tc gridSpan="2">
                  <a:txBody>
                    <a:bodyPr/>
                    <a:lstStyle/>
                    <a:p>
                      <a:r>
                        <a:rPr lang="en-CA" sz="1200" b="0" i="0" u="none" strike="noStrike" kern="1200" dirty="0">
                          <a:solidFill>
                            <a:srgbClr val="FF0000"/>
                          </a:solidFill>
                          <a:effectLst/>
                          <a:latin typeface="+mn-lt"/>
                          <a:ea typeface="+mn-ea"/>
                          <a:cs typeface="+mn-cs"/>
                        </a:rPr>
                        <a:t>Story/text </a:t>
                      </a:r>
                      <a:br>
                        <a:rPr lang="en-CA" sz="1200" b="0" i="0" u="none" strike="noStrike" kern="1200" dirty="0">
                          <a:solidFill>
                            <a:schemeClr val="dk1"/>
                          </a:solidFill>
                          <a:effectLst/>
                          <a:latin typeface="+mn-lt"/>
                          <a:ea typeface="+mn-ea"/>
                          <a:cs typeface="+mn-cs"/>
                        </a:rPr>
                      </a:br>
                      <a:r>
                        <a:rPr lang="en-CA" sz="1200" b="0" i="0" u="sng" strike="noStrike" kern="1200" dirty="0">
                          <a:solidFill>
                            <a:schemeClr val="dk1"/>
                          </a:solidFill>
                          <a:effectLst/>
                          <a:latin typeface="+mn-lt"/>
                          <a:ea typeface="+mn-ea"/>
                          <a:cs typeface="+mn-cs"/>
                          <a:hlinkClick r:id="rId3"/>
                        </a:rPr>
                        <a:t>forms</a:t>
                      </a:r>
                      <a:r>
                        <a:rPr lang="en-CA" sz="1200" b="0" i="0" u="none" strike="noStrike" kern="1200" dirty="0">
                          <a:solidFill>
                            <a:schemeClr val="dk1"/>
                          </a:solidFill>
                          <a:effectLst/>
                          <a:latin typeface="+mn-lt"/>
                          <a:ea typeface="+mn-ea"/>
                          <a:cs typeface="+mn-cs"/>
                        </a:rPr>
                        <a:t>, </a:t>
                      </a:r>
                      <a:r>
                        <a:rPr lang="en-CA" sz="1200" b="0" i="0" u="sng" strike="noStrike" kern="1200" dirty="0">
                          <a:solidFill>
                            <a:srgbClr val="FF0000"/>
                          </a:solidFill>
                          <a:effectLst/>
                          <a:latin typeface="+mn-lt"/>
                          <a:ea typeface="+mn-ea"/>
                          <a:cs typeface="+mn-cs"/>
                          <a:hlinkClick r:id="rId3">
                            <a:extLst>
                              <a:ext uri="{A12FA001-AC4F-418D-AE19-62706E023703}">
                                <ahyp:hlinkClr xmlns:ahyp="http://schemas.microsoft.com/office/drawing/2018/hyperlinkcolor" val="tx"/>
                              </a:ext>
                            </a:extLst>
                          </a:hlinkClick>
                        </a:rPr>
                        <a:t>functions</a:t>
                      </a:r>
                      <a:r>
                        <a:rPr lang="en-CA" sz="1200" b="0" i="0" u="none" strike="noStrike" kern="1200" dirty="0">
                          <a:solidFill>
                            <a:schemeClr val="dk1"/>
                          </a:solidFill>
                          <a:effectLst/>
                          <a:latin typeface="+mn-lt"/>
                          <a:ea typeface="+mn-ea"/>
                          <a:cs typeface="+mn-cs"/>
                        </a:rPr>
                        <a:t>, and </a:t>
                      </a:r>
                      <a:r>
                        <a:rPr lang="en-CA" sz="1200" b="0" i="0" u="sng" strike="noStrike" kern="1200" dirty="0">
                          <a:solidFill>
                            <a:srgbClr val="FF0000"/>
                          </a:solidFill>
                          <a:effectLst/>
                          <a:latin typeface="+mn-lt"/>
                          <a:ea typeface="+mn-ea"/>
                          <a:cs typeface="+mn-cs"/>
                          <a:hlinkClick r:id="rId3">
                            <a:extLst>
                              <a:ext uri="{A12FA001-AC4F-418D-AE19-62706E023703}">
                                <ahyp:hlinkClr xmlns:ahyp="http://schemas.microsoft.com/office/drawing/2018/hyperlinkcolor" val="tx"/>
                              </a:ext>
                            </a:extLst>
                          </a:hlinkClick>
                        </a:rPr>
                        <a:t>genres</a:t>
                      </a:r>
                      <a:r>
                        <a:rPr lang="en-CA" sz="1200" b="0" i="0" u="none" strike="noStrike" kern="1200" dirty="0">
                          <a:solidFill>
                            <a:schemeClr val="dk1"/>
                          </a:solidFill>
                          <a:effectLst/>
                          <a:latin typeface="+mn-lt"/>
                          <a:ea typeface="+mn-ea"/>
                          <a:cs typeface="+mn-cs"/>
                        </a:rPr>
                        <a:t> of </a:t>
                      </a:r>
                      <a:r>
                        <a:rPr lang="en-CA" sz="1200" b="0" i="0" u="sng" strike="noStrike" kern="1200" dirty="0">
                          <a:solidFill>
                            <a:srgbClr val="FF0000"/>
                          </a:solidFill>
                          <a:effectLst/>
                          <a:latin typeface="+mn-lt"/>
                          <a:ea typeface="+mn-ea"/>
                          <a:cs typeface="+mn-cs"/>
                          <a:hlinkClick r:id="rId3">
                            <a:extLst>
                              <a:ext uri="{A12FA001-AC4F-418D-AE19-62706E023703}">
                                <ahyp:hlinkClr xmlns:ahyp="http://schemas.microsoft.com/office/drawing/2018/hyperlinkcolor" val="tx"/>
                              </a:ext>
                            </a:extLst>
                          </a:hlinkClick>
                        </a:rPr>
                        <a:t>text</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n-US" sz="1200" b="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dirty="0"/>
                        <a:t>I know what a </a:t>
                      </a:r>
                      <a:r>
                        <a:rPr lang="en-US" sz="1200" dirty="0">
                          <a:solidFill>
                            <a:srgbClr val="FF0000"/>
                          </a:solidFill>
                        </a:rPr>
                        <a:t>text</a:t>
                      </a:r>
                      <a:r>
                        <a:rPr lang="en-US" sz="1200" dirty="0"/>
                        <a:t>, I know that </a:t>
                      </a:r>
                      <a:r>
                        <a:rPr lang="en-US" sz="1200" dirty="0">
                          <a:solidFill>
                            <a:srgbClr val="FF0000"/>
                          </a:solidFill>
                        </a:rPr>
                        <a:t>story</a:t>
                      </a:r>
                      <a:r>
                        <a:rPr lang="en-US" sz="1200" dirty="0"/>
                        <a:t> is a form of </a:t>
                      </a:r>
                      <a:r>
                        <a:rPr lang="en-US" sz="1200" dirty="0">
                          <a:solidFill>
                            <a:srgbClr val="FF0000"/>
                          </a:solidFill>
                        </a:rPr>
                        <a:t>text</a:t>
                      </a:r>
                    </a:p>
                    <a:p>
                      <a:r>
                        <a:rPr lang="en-US" sz="1200" dirty="0"/>
                        <a:t>I know what </a:t>
                      </a:r>
                      <a:r>
                        <a:rPr lang="en-US" sz="1200" dirty="0">
                          <a:solidFill>
                            <a:srgbClr val="FF0000"/>
                          </a:solidFill>
                        </a:rPr>
                        <a:t>genre</a:t>
                      </a:r>
                      <a:r>
                        <a:rPr lang="en-US" sz="1200" dirty="0"/>
                        <a:t> is</a:t>
                      </a:r>
                    </a:p>
                    <a:p>
                      <a:r>
                        <a:rPr lang="en-US" sz="1200" dirty="0"/>
                        <a:t>I know how </a:t>
                      </a:r>
                      <a:r>
                        <a:rPr lang="en-US" sz="1200" dirty="0">
                          <a:solidFill>
                            <a:srgbClr val="FF0000"/>
                          </a:solidFill>
                        </a:rPr>
                        <a:t>function</a:t>
                      </a:r>
                      <a:r>
                        <a:rPr lang="en-US" sz="1200" dirty="0"/>
                        <a:t> influenced </a:t>
                      </a:r>
                      <a:r>
                        <a:rPr lang="en-US" sz="1200" dirty="0">
                          <a:solidFill>
                            <a:srgbClr val="FF0000"/>
                          </a:solidFill>
                        </a:rPr>
                        <a:t>genres</a:t>
                      </a: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2"/>
                  </a:ext>
                </a:extLst>
              </a:tr>
              <a:tr h="62903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Calibri" panose="020F0502020204030204" pitchFamily="34" charset="0"/>
                        </a:rPr>
                        <a:t>Content (S)</a:t>
                      </a:r>
                    </a:p>
                    <a:p>
                      <a:endParaRPr lang="en-US" sz="1200" b="1" dirty="0">
                        <a:solidFill>
                          <a:schemeClr val="tx1"/>
                        </a:solidFill>
                        <a:latin typeface="+mn-lt"/>
                        <a:cs typeface="Calibri" panose="020F050202020403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endParaRPr lang="en-US"/>
                    </a:p>
                  </a:txBody>
                  <a:tcPr/>
                </a:tc>
                <a:tc gridSpan="2">
                  <a:txBody>
                    <a:bodyPr/>
                    <a:lstStyle/>
                    <a:p>
                      <a:r>
                        <a:rPr lang="en-CA" sz="1200" b="0" i="0" u="none" strike="noStrike" kern="1200" dirty="0">
                          <a:solidFill>
                            <a:schemeClr val="dk1"/>
                          </a:solidFill>
                          <a:effectLst/>
                          <a:latin typeface="+mn-lt"/>
                          <a:ea typeface="+mn-ea"/>
                          <a:cs typeface="+mn-cs"/>
                        </a:rPr>
                        <a:t>Strategies and processes </a:t>
                      </a:r>
                      <a:r>
                        <a:rPr lang="en-CA" sz="1200" b="0" i="0" u="sng" strike="noStrike" kern="1200" dirty="0">
                          <a:solidFill>
                            <a:srgbClr val="FF0000"/>
                          </a:solidFill>
                          <a:effectLst/>
                          <a:latin typeface="+mn-lt"/>
                          <a:ea typeface="+mn-ea"/>
                          <a:cs typeface="+mn-cs"/>
                          <a:hlinkClick r:id="rId3">
                            <a:extLst>
                              <a:ext uri="{A12FA001-AC4F-418D-AE19-62706E023703}">
                                <ahyp:hlinkClr xmlns:ahyp="http://schemas.microsoft.com/office/drawing/2018/hyperlinkcolor" val="tx"/>
                              </a:ext>
                            </a:extLst>
                          </a:hlinkClick>
                        </a:rPr>
                        <a:t>reading strategies</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n-US"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dirty="0"/>
                        <a:t>I know different kinds of </a:t>
                      </a:r>
                      <a:r>
                        <a:rPr lang="en-US" sz="1200" dirty="0">
                          <a:solidFill>
                            <a:srgbClr val="FF0000"/>
                          </a:solidFill>
                        </a:rPr>
                        <a:t>reading strategies </a:t>
                      </a:r>
                      <a:r>
                        <a:rPr lang="en-US" sz="1200" dirty="0"/>
                        <a:t>and how to use them to help me better </a:t>
                      </a:r>
                      <a:r>
                        <a:rPr lang="en-US" sz="1200" dirty="0">
                          <a:solidFill>
                            <a:srgbClr val="FF0000"/>
                          </a:solidFill>
                        </a:rPr>
                        <a:t>understand text</a:t>
                      </a:r>
                      <a:br>
                        <a:rPr lang="en-US" sz="1200" dirty="0">
                          <a:solidFill>
                            <a:srgbClr val="FF0000"/>
                          </a:solidFill>
                        </a:rPr>
                      </a:b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716179538"/>
                  </a:ext>
                </a:extLst>
              </a:tr>
              <a:tr h="629038">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Calibri" panose="020F0502020204030204" pitchFamily="34" charset="0"/>
                        </a:rPr>
                        <a:t>Curricular Competencies</a:t>
                      </a:r>
                    </a:p>
                  </a:txBody>
                  <a:tcPr marL="68580" marR="68580" marT="34290" marB="3429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Calibri" panose="020F0502020204030204" pitchFamily="34" charset="0"/>
                        </a:rPr>
                        <a:t>Comprehend &amp; Connect (P)</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gridSpan="2">
                  <a:txBody>
                    <a:bodyPr/>
                    <a:lstStyle/>
                    <a:p>
                      <a:r>
                        <a:rPr lang="en-CA" sz="1200" b="0" i="0" u="none" strike="noStrike" kern="1200" dirty="0">
                          <a:solidFill>
                            <a:schemeClr val="dk1"/>
                          </a:solidFill>
                          <a:effectLst/>
                          <a:latin typeface="+mn-lt"/>
                          <a:ea typeface="+mn-ea"/>
                          <a:cs typeface="+mn-cs"/>
                        </a:rPr>
                        <a:t>Recognize and appreciate how </a:t>
                      </a:r>
                      <a:r>
                        <a:rPr lang="en-CA" sz="1200" b="0" i="0" u="sng" kern="1200" dirty="0">
                          <a:solidFill>
                            <a:schemeClr val="dk1"/>
                          </a:solidFill>
                          <a:effectLst/>
                          <a:latin typeface="+mn-lt"/>
                          <a:ea typeface="+mn-ea"/>
                          <a:cs typeface="+mn-cs"/>
                          <a:hlinkClick r:id="rId4"/>
                        </a:rPr>
                        <a:t>different features, forms, and genres of texts</a:t>
                      </a:r>
                      <a:r>
                        <a:rPr lang="en-CA" sz="1200" b="0" i="0" u="none" strike="noStrike" kern="1200" dirty="0">
                          <a:solidFill>
                            <a:schemeClr val="dk1"/>
                          </a:solidFill>
                          <a:effectLst/>
                          <a:latin typeface="+mn-lt"/>
                          <a:ea typeface="+mn-ea"/>
                          <a:cs typeface="+mn-cs"/>
                        </a:rPr>
                        <a:t> reflect different purposes, audiences, and messages</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sz="1200" b="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a:t>I can </a:t>
                      </a:r>
                      <a:r>
                        <a:rPr lang="en-US" sz="1200">
                          <a:solidFill>
                            <a:srgbClr val="FF0000"/>
                          </a:solidFill>
                        </a:rPr>
                        <a:t>recognize</a:t>
                      </a:r>
                      <a:r>
                        <a:rPr lang="en-US" sz="1200"/>
                        <a:t> how different </a:t>
                      </a:r>
                      <a:r>
                        <a:rPr lang="en-US" sz="1200">
                          <a:solidFill>
                            <a:srgbClr val="FF0000"/>
                          </a:solidFill>
                        </a:rPr>
                        <a:t>features</a:t>
                      </a:r>
                      <a:r>
                        <a:rPr lang="en-US" sz="1200"/>
                        <a:t>, </a:t>
                      </a:r>
                      <a:r>
                        <a:rPr lang="en-US" sz="1200">
                          <a:solidFill>
                            <a:srgbClr val="FF0000"/>
                          </a:solidFill>
                        </a:rPr>
                        <a:t>forms</a:t>
                      </a:r>
                      <a:r>
                        <a:rPr lang="en-US" sz="1200"/>
                        <a:t> and </a:t>
                      </a:r>
                      <a:r>
                        <a:rPr lang="en-US" sz="1200">
                          <a:solidFill>
                            <a:srgbClr val="FF0000"/>
                          </a:solidFill>
                        </a:rPr>
                        <a:t>genres</a:t>
                      </a:r>
                      <a:r>
                        <a:rPr lang="en-US" sz="1200"/>
                        <a:t> of </a:t>
                      </a:r>
                      <a:r>
                        <a:rPr lang="en-US" sz="1200">
                          <a:solidFill>
                            <a:srgbClr val="FF0000"/>
                          </a:solidFill>
                        </a:rPr>
                        <a:t>text</a:t>
                      </a:r>
                      <a:r>
                        <a:rPr lang="en-US" sz="1200"/>
                        <a:t> are used depending on the </a:t>
                      </a:r>
                      <a:r>
                        <a:rPr lang="en-US" sz="1200">
                          <a:solidFill>
                            <a:srgbClr val="FF0000"/>
                          </a:solidFill>
                        </a:rPr>
                        <a:t>purpose</a:t>
                      </a:r>
                      <a:r>
                        <a:rPr lang="en-US" sz="1200"/>
                        <a:t>, </a:t>
                      </a:r>
                      <a:r>
                        <a:rPr lang="en-US" sz="1200">
                          <a:solidFill>
                            <a:srgbClr val="FF0000"/>
                          </a:solidFill>
                        </a:rPr>
                        <a:t>audience</a:t>
                      </a:r>
                      <a:r>
                        <a:rPr lang="en-US" sz="1200"/>
                        <a:t> and </a:t>
                      </a:r>
                      <a:r>
                        <a:rPr lang="en-US" sz="1200">
                          <a:solidFill>
                            <a:srgbClr val="FF0000"/>
                          </a:solidFill>
                        </a:rPr>
                        <a:t>message</a:t>
                      </a: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12071562"/>
                  </a:ext>
                </a:extLst>
              </a:tr>
              <a:tr h="600660">
                <a:tc vMerge="1">
                  <a:txBody>
                    <a:bodyPr/>
                    <a:lstStyle/>
                    <a:p>
                      <a:endParaRPr lang="en-US" sz="1200" b="0" dirty="0">
                        <a:solidFill>
                          <a:schemeClr val="tx1"/>
                        </a:solidFill>
                        <a:latin typeface="+mn-lt"/>
                        <a:cs typeface="Calibri" panose="020F0502020204030204" pitchFamily="34" charset="0"/>
                      </a:endParaRP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200" b="1" dirty="0">
                          <a:solidFill>
                            <a:schemeClr val="tx1"/>
                          </a:solidFill>
                          <a:latin typeface="+mn-lt"/>
                          <a:cs typeface="Calibri" panose="020F0502020204030204" pitchFamily="34" charset="0"/>
                        </a:rPr>
                        <a:t>Comprehend &amp; Connect (S)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gridSpan="2">
                  <a:txBody>
                    <a:bodyPr/>
                    <a:lstStyle/>
                    <a:p>
                      <a:r>
                        <a:rPr lang="en-CA" sz="1200" b="0" i="0" u="sng" kern="1200" dirty="0">
                          <a:solidFill>
                            <a:schemeClr val="dk1"/>
                          </a:solidFill>
                          <a:effectLst/>
                          <a:latin typeface="+mn-lt"/>
                          <a:ea typeface="+mn-ea"/>
                          <a:cs typeface="+mn-cs"/>
                          <a:hlinkClick r:id="rId4"/>
                        </a:rPr>
                        <a:t>Think critically, creatively, and reflectively</a:t>
                      </a:r>
                      <a:r>
                        <a:rPr lang="en-CA" sz="1200" b="0" i="0" u="sng" kern="1200" dirty="0">
                          <a:solidFill>
                            <a:schemeClr val="dk1"/>
                          </a:solidFill>
                          <a:effectLst/>
                          <a:latin typeface="+mn-lt"/>
                          <a:ea typeface="+mn-ea"/>
                          <a:cs typeface="+mn-cs"/>
                        </a:rPr>
                        <a:t> </a:t>
                      </a:r>
                      <a:r>
                        <a:rPr lang="en-CA" sz="1200" b="0" i="0" u="none" strike="noStrike" kern="1200" dirty="0">
                          <a:solidFill>
                            <a:schemeClr val="dk1"/>
                          </a:solidFill>
                          <a:effectLst/>
                          <a:latin typeface="+mn-lt"/>
                          <a:ea typeface="+mn-ea"/>
                          <a:cs typeface="+mn-cs"/>
                        </a:rPr>
                        <a:t>to explore ideas within, between, and beyond texts</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sz="1200" b="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dirty="0"/>
                        <a:t>I can </a:t>
                      </a:r>
                      <a:r>
                        <a:rPr lang="en-US" sz="1200" dirty="0">
                          <a:solidFill>
                            <a:srgbClr val="FF0000"/>
                          </a:solidFill>
                        </a:rPr>
                        <a:t>think critically</a:t>
                      </a:r>
                      <a:r>
                        <a:rPr lang="en-US" sz="1200" dirty="0"/>
                        <a:t>, </a:t>
                      </a:r>
                      <a:r>
                        <a:rPr lang="en-US" sz="1200" dirty="0">
                          <a:solidFill>
                            <a:srgbClr val="FF0000"/>
                          </a:solidFill>
                        </a:rPr>
                        <a:t>reflectively</a:t>
                      </a:r>
                      <a:r>
                        <a:rPr lang="en-US" sz="1200" dirty="0"/>
                        <a:t> and </a:t>
                      </a:r>
                      <a:r>
                        <a:rPr lang="en-US" sz="1200" dirty="0">
                          <a:solidFill>
                            <a:srgbClr val="FF0000"/>
                          </a:solidFill>
                        </a:rPr>
                        <a:t>creatively</a:t>
                      </a:r>
                      <a:r>
                        <a:rPr lang="en-US" sz="1200" dirty="0"/>
                        <a:t> about ideas that I</a:t>
                      </a:r>
                      <a:r>
                        <a:rPr lang="en-US" sz="1200" dirty="0">
                          <a:solidFill>
                            <a:srgbClr val="FF0000"/>
                          </a:solidFill>
                        </a:rPr>
                        <a:t> connect </a:t>
                      </a:r>
                      <a:r>
                        <a:rPr lang="en-US" sz="1200" dirty="0"/>
                        <a:t>to in </a:t>
                      </a:r>
                      <a:r>
                        <a:rPr lang="en-US" sz="1200" dirty="0">
                          <a:solidFill>
                            <a:srgbClr val="FF0000"/>
                          </a:solidFill>
                        </a:rPr>
                        <a:t>text</a:t>
                      </a: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92908110"/>
                  </a:ext>
                </a:extLst>
              </a:tr>
              <a:tr h="600660">
                <a:tc vMerge="1">
                  <a:txBody>
                    <a:bodyPr/>
                    <a:lstStyle/>
                    <a:p>
                      <a:endParaRPr lang="en-US" sz="1200" b="0" dirty="0">
                        <a:solidFill>
                          <a:schemeClr val="tx1"/>
                        </a:solidFill>
                        <a:latin typeface="+mn-lt"/>
                        <a:cs typeface="Calibri" panose="020F0502020204030204" pitchFamily="34" charset="0"/>
                      </a:endParaRP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Calibri" panose="020F0502020204030204" pitchFamily="34" charset="0"/>
                        </a:rPr>
                        <a:t>Comprehend &amp; Connect (P)</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gridSpan="2">
                  <a:txBody>
                    <a:bodyPr/>
                    <a:lstStyle/>
                    <a:p>
                      <a:r>
                        <a:rPr lang="en-CA" sz="1200" b="0" i="0" u="none" strike="noStrike" kern="1200" dirty="0">
                          <a:solidFill>
                            <a:schemeClr val="dk1"/>
                          </a:solidFill>
                          <a:effectLst/>
                          <a:latin typeface="+mn-lt"/>
                          <a:ea typeface="+mn-ea"/>
                          <a:cs typeface="+mn-cs"/>
                        </a:rPr>
                        <a:t>Construct meaningful personal connections between self, </a:t>
                      </a:r>
                      <a:r>
                        <a:rPr lang="en-CA" sz="1200" b="0" i="0" u="sng" kern="1200" dirty="0">
                          <a:solidFill>
                            <a:schemeClr val="dk1"/>
                          </a:solidFill>
                          <a:effectLst/>
                          <a:latin typeface="+mn-lt"/>
                          <a:ea typeface="+mn-ea"/>
                          <a:cs typeface="+mn-cs"/>
                          <a:hlinkClick r:id="rId4"/>
                        </a:rPr>
                        <a:t>text</a:t>
                      </a:r>
                      <a:r>
                        <a:rPr lang="en-CA" sz="1200" b="0" i="0" u="none" strike="noStrike" kern="1200" dirty="0">
                          <a:solidFill>
                            <a:schemeClr val="dk1"/>
                          </a:solidFill>
                          <a:effectLst/>
                          <a:latin typeface="+mn-lt"/>
                          <a:ea typeface="+mn-ea"/>
                          <a:cs typeface="+mn-cs"/>
                        </a:rPr>
                        <a:t>, and world</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sz="1200" b="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dirty="0"/>
                        <a:t>I can </a:t>
                      </a:r>
                      <a:r>
                        <a:rPr lang="en-US" sz="1200" dirty="0">
                          <a:solidFill>
                            <a:srgbClr val="FF0000"/>
                          </a:solidFill>
                        </a:rPr>
                        <a:t>make connections </a:t>
                      </a:r>
                      <a:r>
                        <a:rPr lang="en-US" sz="1200" dirty="0"/>
                        <a:t>that are </a:t>
                      </a:r>
                      <a:r>
                        <a:rPr lang="en-US" sz="1200" dirty="0">
                          <a:solidFill>
                            <a:srgbClr val="FF0000"/>
                          </a:solidFill>
                        </a:rPr>
                        <a:t>personally meaningful </a:t>
                      </a:r>
                      <a:r>
                        <a:rPr lang="en-US" sz="1200" dirty="0"/>
                        <a:t>between myself, other </a:t>
                      </a:r>
                      <a:r>
                        <a:rPr lang="en-US" sz="1200" dirty="0">
                          <a:solidFill>
                            <a:srgbClr val="FF0000"/>
                          </a:solidFill>
                        </a:rPr>
                        <a:t>text</a:t>
                      </a:r>
                      <a:r>
                        <a:rPr lang="en-US" sz="1200" dirty="0"/>
                        <a:t> and the world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106299449"/>
                  </a:ext>
                </a:extLst>
              </a:tr>
              <a:tr h="600660">
                <a:tc vMerge="1">
                  <a:txBody>
                    <a:bodyPr/>
                    <a:lstStyle/>
                    <a:p>
                      <a:endParaRPr lang="en-US" sz="1200" b="0" dirty="0">
                        <a:solidFill>
                          <a:schemeClr val="tx1"/>
                        </a:solidFill>
                        <a:latin typeface="+mn-lt"/>
                        <a:cs typeface="Calibri" panose="020F0502020204030204" pitchFamily="34" charset="0"/>
                      </a:endParaRP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Calibri" panose="020F0502020204030204" pitchFamily="34" charset="0"/>
                        </a:rPr>
                        <a:t>Create and Communicate (S)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sng" kern="1200" dirty="0">
                          <a:solidFill>
                            <a:schemeClr val="dk1"/>
                          </a:solidFill>
                          <a:effectLst/>
                          <a:latin typeface="+mn-lt"/>
                          <a:ea typeface="+mn-ea"/>
                          <a:cs typeface="+mn-cs"/>
                          <a:hlinkClick r:id="rId4"/>
                        </a:rPr>
                        <a:t>Exchange ideas and viewpoints</a:t>
                      </a:r>
                      <a:r>
                        <a:rPr lang="en-CA" sz="1200" b="0" i="0" u="none" strike="noStrike" kern="1200" dirty="0">
                          <a:solidFill>
                            <a:schemeClr val="dk1"/>
                          </a:solidFill>
                          <a:effectLst/>
                          <a:latin typeface="+mn-lt"/>
                          <a:ea typeface="+mn-ea"/>
                          <a:cs typeface="+mn-cs"/>
                        </a:rPr>
                        <a:t> to build shared understanding and extend thinking</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I can </a:t>
                      </a:r>
                      <a:r>
                        <a:rPr lang="en-US" sz="1200" b="0" dirty="0">
                          <a:solidFill>
                            <a:srgbClr val="FF0000"/>
                          </a:solidFill>
                        </a:rPr>
                        <a:t>share my ideas </a:t>
                      </a:r>
                      <a:r>
                        <a:rPr lang="en-US" sz="1200" b="0" dirty="0"/>
                        <a:t>and learn from other </a:t>
                      </a:r>
                      <a:r>
                        <a:rPr lang="en-US" sz="1200" b="0" dirty="0">
                          <a:solidFill>
                            <a:srgbClr val="FF0000"/>
                          </a:solidFill>
                        </a:rPr>
                        <a:t>perspectives</a:t>
                      </a:r>
                      <a:r>
                        <a:rPr lang="en-US" sz="1200" b="0" dirty="0"/>
                        <a:t> to build a </a:t>
                      </a:r>
                      <a:r>
                        <a:rPr lang="en-US" sz="1200" b="0" dirty="0">
                          <a:solidFill>
                            <a:srgbClr val="FF0000"/>
                          </a:solidFill>
                        </a:rPr>
                        <a:t>shared understanding </a:t>
                      </a:r>
                      <a:r>
                        <a:rPr lang="en-US" sz="1200" b="0" dirty="0"/>
                        <a:t>and </a:t>
                      </a:r>
                      <a:r>
                        <a:rPr lang="en-US" sz="1200" b="0" dirty="0">
                          <a:solidFill>
                            <a:srgbClr val="FF0000"/>
                          </a:solidFill>
                        </a:rPr>
                        <a:t>extend my thinking</a:t>
                      </a: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69171807"/>
                  </a:ext>
                </a:extLst>
              </a:tr>
              <a:tr h="600660">
                <a:tc gridSpan="2">
                  <a:txBody>
                    <a:bodyPr/>
                    <a:lstStyle/>
                    <a:p>
                      <a:r>
                        <a:rPr lang="en-US" sz="1200" b="1" dirty="0">
                          <a:solidFill>
                            <a:schemeClr val="bg1"/>
                          </a:solidFill>
                          <a:latin typeface="+mn-lt"/>
                          <a:cs typeface="Calibri" panose="020F0502020204030204" pitchFamily="34" charset="0"/>
                        </a:rPr>
                        <a:t>Key Competencies (S)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3285"/>
                    </a:solidFill>
                  </a:tcPr>
                </a:tc>
                <a:tc hMerge="1">
                  <a:txBody>
                    <a:bodyPr/>
                    <a:lstStyle/>
                    <a:p>
                      <a:endParaRPr lang="en-US"/>
                    </a:p>
                  </a:txBody>
                  <a:tcPr/>
                </a:tc>
                <a:tc gridSpan="2">
                  <a:txBody>
                    <a:bodyPr/>
                    <a:lstStyle/>
                    <a:p>
                      <a:r>
                        <a:rPr lang="en-CA" sz="1200" b="1" kern="1200" dirty="0">
                          <a:solidFill>
                            <a:schemeClr val="tx1"/>
                          </a:solidFill>
                          <a:effectLst/>
                          <a:latin typeface="+mn-lt"/>
                          <a:ea typeface="+mn-ea"/>
                          <a:cs typeface="+mn-cs"/>
                        </a:rPr>
                        <a:t>Nurture Who I Am and Who I Want to Be </a:t>
                      </a:r>
                      <a:endParaRPr lang="en-US" sz="120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CDE2"/>
                    </a:solidFill>
                  </a:tcPr>
                </a:tc>
                <a:tc hMerge="1">
                  <a:txBody>
                    <a:bodyPr/>
                    <a:lstStyle/>
                    <a:p>
                      <a:endParaRPr lang="en-US" sz="1200" b="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gn="l">
                        <a:buFont typeface="Arial" panose="020B0604020202020204" pitchFamily="34" charset="0"/>
                        <a:buChar char="•"/>
                      </a:pPr>
                      <a:r>
                        <a:rPr lang="en-CA" sz="1200" b="0" dirty="0">
                          <a:effectLst/>
                          <a:latin typeface="Calibri" panose="020F0502020204030204" pitchFamily="34" charset="0"/>
                          <a:cs typeface="Calibri" panose="020F0502020204030204" pitchFamily="34" charset="0"/>
                        </a:rPr>
                        <a:t>I can share a goal</a:t>
                      </a:r>
                    </a:p>
                    <a:p>
                      <a:pPr marL="171450" indent="-171450" algn="l">
                        <a:buFont typeface="Arial" panose="020B0604020202020204" pitchFamily="34" charset="0"/>
                        <a:buChar char="•"/>
                      </a:pPr>
                      <a:r>
                        <a:rPr lang="en-CA" sz="1200" b="0" dirty="0">
                          <a:effectLst/>
                          <a:latin typeface="Calibri" panose="020F0502020204030204" pitchFamily="34" charset="0"/>
                          <a:cs typeface="Calibri" panose="020F0502020204030204" pitchFamily="34" charset="0"/>
                        </a:rPr>
                        <a:t>I can articulate personal values, strengths, and needs</a:t>
                      </a:r>
                    </a:p>
                    <a:p>
                      <a:pPr marL="171450" indent="-171450" algn="l">
                        <a:buFont typeface="Arial" panose="020B0604020202020204" pitchFamily="34" charset="0"/>
                        <a:buChar char="•"/>
                      </a:pPr>
                      <a:r>
                        <a:rPr lang="en-CA" sz="1200" b="0" dirty="0">
                          <a:effectLst/>
                          <a:latin typeface="Calibri" panose="020F0502020204030204" pitchFamily="34" charset="0"/>
                          <a:cs typeface="Calibri" panose="020F0502020204030204" pitchFamily="34" charset="0"/>
                        </a:rPr>
                        <a:t>I can demonstrate cultural pride, integrity and self worth</a:t>
                      </a:r>
                    </a:p>
                    <a:p>
                      <a:pPr marL="171450" indent="-171450" algn="l">
                        <a:buFont typeface="Arial" panose="020B0604020202020204" pitchFamily="34" charset="0"/>
                        <a:buChar char="•"/>
                      </a:pPr>
                      <a:r>
                        <a:rPr lang="en-CA" sz="1200" b="0" dirty="0">
                          <a:effectLst/>
                          <a:latin typeface="Calibri" panose="020F0502020204030204" pitchFamily="34" charset="0"/>
                          <a:cs typeface="Calibri" panose="020F0502020204030204" pitchFamily="34" charset="0"/>
                        </a:rPr>
                        <a:t>I can belong to communities that enrich my identity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CDE2"/>
                    </a:solidFill>
                  </a:tcPr>
                </a:tc>
                <a:extLst>
                  <a:ext uri="{0D108BD9-81ED-4DB2-BD59-A6C34878D82A}">
                    <a16:rowId xmlns:a16="http://schemas.microsoft.com/office/drawing/2014/main" val="588258532"/>
                  </a:ext>
                </a:extLst>
              </a:tr>
            </a:tbl>
          </a:graphicData>
        </a:graphic>
      </p:graphicFrame>
      <p:sp>
        <p:nvSpPr>
          <p:cNvPr id="2" name="Rectangle 1">
            <a:extLst>
              <a:ext uri="{FF2B5EF4-FFF2-40B4-BE49-F238E27FC236}">
                <a16:creationId xmlns:a16="http://schemas.microsoft.com/office/drawing/2014/main" id="{37EE2A2C-8BF6-B368-5F17-F9DC1AC17630}"/>
              </a:ext>
            </a:extLst>
          </p:cNvPr>
          <p:cNvSpPr/>
          <p:nvPr/>
        </p:nvSpPr>
        <p:spPr>
          <a:xfrm>
            <a:off x="0" y="6631648"/>
            <a:ext cx="12192000" cy="230832"/>
          </a:xfrm>
          <a:prstGeom prst="rect">
            <a:avLst/>
          </a:prstGeom>
        </p:spPr>
        <p:txBody>
          <a:bodyPr wrap="square">
            <a:spAutoFit/>
          </a:bodyPr>
          <a:lstStyle/>
          <a:p>
            <a:r>
              <a:rPr lang="en-US" sz="900" dirty="0">
                <a:latin typeface="DM Sans" pitchFamily="2" charset="77"/>
              </a:rPr>
              <a:t>Backwards Design Planning with UDL (NWT Curriculum)								                    								        Dr. Shelley Moore, 2026</a:t>
            </a:r>
          </a:p>
        </p:txBody>
      </p:sp>
    </p:spTree>
    <p:extLst>
      <p:ext uri="{BB962C8B-B14F-4D97-AF65-F5344CB8AC3E}">
        <p14:creationId xmlns:p14="http://schemas.microsoft.com/office/powerpoint/2010/main" val="1118188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8BCDE8-3CE7-481F-F0E3-E221B04207A6}"/>
              </a:ext>
            </a:extLst>
          </p:cNvPr>
          <p:cNvSpPr txBox="1"/>
          <p:nvPr/>
        </p:nvSpPr>
        <p:spPr>
          <a:xfrm>
            <a:off x="391886" y="276714"/>
            <a:ext cx="11647714" cy="929485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rgbClr val="000000"/>
                </a:solidFill>
                <a:effectLst/>
                <a:latin typeface="Arial" panose="020B0604020202020204" pitchFamily="34" charset="0"/>
              </a:rPr>
              <a:t>The Giver - Unit Timeline</a:t>
            </a: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Lesson 1:</a:t>
            </a:r>
            <a:endParaRPr kumimoji="0" lang="en-US" altLang="en-US" sz="900" b="0" i="0" u="none" strike="noStrike" cap="none" normalizeH="0" baseline="0" dirty="0">
              <a:ln>
                <a:noFill/>
              </a:ln>
              <a:solidFill>
                <a:srgbClr val="000000"/>
              </a:solidFill>
              <a:effectLst/>
              <a:latin typeface="Helvetica" pitchFamily="2"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Utopia / Dystopia genre lesson</a:t>
            </a:r>
            <a:endParaRPr kumimoji="0" lang="en-US" altLang="en-US" sz="900" b="0" i="0" u="none" strike="noStrike" cap="none" normalizeH="0" baseline="0" dirty="0">
              <a:ln>
                <a:noFill/>
              </a:ln>
              <a:solidFill>
                <a:srgbClr val="000000"/>
              </a:solidFill>
              <a:effectLst/>
              <a:latin typeface="Helvetica" pitchFamily="2" charset="0"/>
            </a:endParaRPr>
          </a:p>
          <a:p>
            <a:pPr marL="914400" marR="0" lvl="2"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Connect explicitly to the idea that utopias solve specific problems, and dystopian literature criticizes social problems</a:t>
            </a:r>
          </a:p>
          <a:p>
            <a:pPr marL="914400" marR="0" lvl="2" indent="0" algn="l" defTabSz="914400" rtl="0" eaLnBrk="0" fontAlgn="base" latinLnBrk="0" hangingPunct="0">
              <a:lnSpc>
                <a:spcPct val="100000"/>
              </a:lnSpc>
              <a:spcBef>
                <a:spcPct val="0"/>
              </a:spcBef>
              <a:spcAft>
                <a:spcPct val="0"/>
              </a:spcAft>
              <a:buClrTx/>
              <a:buSzTx/>
              <a:buFontTx/>
              <a:buChar char="•"/>
              <a:tabLst/>
            </a:pPr>
            <a:r>
              <a:rPr kumimoji="0" lang="en-US" altLang="en-US" sz="1100" b="0" i="0" u="sng" strike="noStrike" cap="none" normalizeH="0" baseline="0" dirty="0">
                <a:ln>
                  <a:noFill/>
                </a:ln>
                <a:solidFill>
                  <a:srgbClr val="000000"/>
                </a:solidFill>
                <a:effectLst/>
                <a:latin typeface="Arial" panose="020B0604020202020204" pitchFamily="34" charset="0"/>
                <a:cs typeface="Arial" panose="020B0604020202020204" pitchFamily="34" charset="0"/>
              </a:rPr>
              <a:t>Activity:</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Discussion - What problems does each example utopia solve?</a:t>
            </a:r>
          </a:p>
          <a:p>
            <a:pPr marL="914400" marR="0" lvl="2" indent="0" algn="l" defTabSz="914400" rtl="0" eaLnBrk="0" fontAlgn="base" latinLnBrk="0" hangingPunct="0">
              <a:lnSpc>
                <a:spcPct val="100000"/>
              </a:lnSpc>
              <a:spcBef>
                <a:spcPct val="0"/>
              </a:spcBef>
              <a:spcAft>
                <a:spcPct val="0"/>
              </a:spcAft>
              <a:buClrTx/>
              <a:buSzTx/>
              <a:buFontTx/>
              <a:buChar char="•"/>
              <a:tabLst/>
            </a:pPr>
            <a:r>
              <a:rPr kumimoji="0" lang="en-US" altLang="en-US" sz="1100" b="0" i="0" u="sng" strike="noStrike" cap="none" normalizeH="0" baseline="0" dirty="0">
                <a:ln>
                  <a:noFill/>
                </a:ln>
                <a:solidFill>
                  <a:srgbClr val="000000"/>
                </a:solidFill>
                <a:effectLst/>
                <a:latin typeface="Arial" panose="020B0604020202020204" pitchFamily="34" charset="0"/>
                <a:cs typeface="Arial" panose="020B0604020202020204" pitchFamily="34" charset="0"/>
              </a:rPr>
              <a:t>Activity:</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Exit Ticket - What is the difference between a utopia and a dystopia? List dystopian books/movies. </a:t>
            </a:r>
            <a:r>
              <a:rPr kumimoji="0" lang="en-US" altLang="en-US" sz="11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What world problem would you like to solve if you could build a utopian society?</a:t>
            </a:r>
            <a:endParaRPr kumimoji="0" lang="en-US" altLang="en-US" sz="900" b="0" i="0" u="none" strike="noStrike" cap="none" normalizeH="0" baseline="0" dirty="0">
              <a:ln>
                <a:noFill/>
              </a:ln>
              <a:solidFill>
                <a:srgbClr val="000000"/>
              </a:solidFill>
              <a:effectLst/>
              <a:latin typeface="Helvetica" pitchFamily="2"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Book Preview</a:t>
            </a:r>
            <a:endParaRPr kumimoji="0" lang="en-US" altLang="en-US" sz="900" b="0" i="0" u="none" strike="noStrike" cap="none" normalizeH="0" baseline="0" dirty="0">
              <a:ln>
                <a:noFill/>
              </a:ln>
              <a:solidFill>
                <a:srgbClr val="000000"/>
              </a:solidFill>
              <a:effectLst/>
              <a:latin typeface="Helvetica" pitchFamily="2" charset="0"/>
            </a:endParaRPr>
          </a:p>
          <a:p>
            <a:pPr marL="914400" marR="0" lvl="2"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Study the book cover</a:t>
            </a:r>
          </a:p>
          <a:p>
            <a:pPr marL="914400" marR="0" lvl="2" indent="0" algn="l" defTabSz="914400" rtl="0" eaLnBrk="0" fontAlgn="base" latinLnBrk="0" hangingPunct="0">
              <a:lnSpc>
                <a:spcPct val="100000"/>
              </a:lnSpc>
              <a:spcBef>
                <a:spcPct val="0"/>
              </a:spcBef>
              <a:spcAft>
                <a:spcPct val="0"/>
              </a:spcAft>
              <a:buClrTx/>
              <a:buSzTx/>
              <a:buFontTx/>
              <a:buChar char="•"/>
              <a:tabLst/>
            </a:pPr>
            <a:r>
              <a:rPr kumimoji="0" lang="en-US" altLang="en-US" sz="1100" b="0" i="0" u="sng" strike="noStrike" cap="none" normalizeH="0" baseline="0" dirty="0">
                <a:ln>
                  <a:noFill/>
                </a:ln>
                <a:solidFill>
                  <a:srgbClr val="000000"/>
                </a:solidFill>
                <a:effectLst/>
                <a:latin typeface="Arial" panose="020B0604020202020204" pitchFamily="34" charset="0"/>
                <a:cs typeface="Arial" panose="020B0604020202020204" pitchFamily="34" charset="0"/>
              </a:rPr>
              <a:t>Activity:</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Small group discussion - Describe what you see (character, expression, colour, etc.). What could the title mean?</a:t>
            </a: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Lesson 2:</a:t>
            </a:r>
            <a:endParaRPr kumimoji="0" lang="en-US" altLang="en-US" sz="900" b="0" i="0" u="none" strike="noStrike" cap="none" normalizeH="0" baseline="0" dirty="0">
              <a:ln>
                <a:noFill/>
              </a:ln>
              <a:solidFill>
                <a:srgbClr val="000000"/>
              </a:solidFill>
              <a:effectLst/>
              <a:latin typeface="Helvetica" pitchFamily="2"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err="1">
                <a:ln>
                  <a:noFill/>
                </a:ln>
                <a:solidFill>
                  <a:srgbClr val="000000"/>
                </a:solidFill>
                <a:effectLst/>
                <a:latin typeface="Arial" panose="020B0604020202020204" pitchFamily="34" charset="0"/>
                <a:cs typeface="Arial" panose="020B0604020202020204" pitchFamily="34" charset="0"/>
              </a:rPr>
              <a:t>Quickwrite</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Perfection</a:t>
            </a:r>
            <a:endParaRPr kumimoji="0" lang="en-US" altLang="en-US" sz="900" b="0" i="0" u="none" strike="noStrike" cap="none" normalizeH="0" baseline="0" dirty="0">
              <a:ln>
                <a:noFill/>
              </a:ln>
              <a:solidFill>
                <a:srgbClr val="000000"/>
              </a:solidFill>
              <a:effectLst/>
              <a:latin typeface="Helvetica" pitchFamily="2" charset="0"/>
            </a:endParaRPr>
          </a:p>
          <a:p>
            <a:pPr marL="914400" marR="0" lvl="2"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Describe in detail your idea of what a perfect world would be like. What things would be eliminated? What things would be added? How would you take care of the world’s problems?" </a:t>
            </a:r>
            <a:endParaRPr kumimoji="0" lang="en-US" altLang="en-US" sz="900" b="0" i="0" u="none" strike="noStrike" cap="none" normalizeH="0" baseline="0" dirty="0">
              <a:ln>
                <a:noFill/>
              </a:ln>
              <a:solidFill>
                <a:srgbClr val="000000"/>
              </a:solidFill>
              <a:effectLst/>
              <a:latin typeface="Helvetica" pitchFamily="2"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sng" strike="noStrike" cap="none" normalizeH="0" baseline="0" dirty="0">
                <a:ln>
                  <a:noFill/>
                </a:ln>
                <a:solidFill>
                  <a:srgbClr val="000000"/>
                </a:solidFill>
                <a:effectLst/>
                <a:latin typeface="Arial" panose="020B0604020202020204" pitchFamily="34" charset="0"/>
                <a:cs typeface="Arial" panose="020B0604020202020204" pitchFamily="34" charset="0"/>
              </a:rPr>
              <a:t>Activity:</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Pre-Reading Bias</a:t>
            </a:r>
            <a:endParaRPr kumimoji="0" lang="en-US" altLang="en-US" sz="900" b="0" i="0" u="none" strike="noStrike" cap="none" normalizeH="0" baseline="0" dirty="0">
              <a:ln>
                <a:noFill/>
              </a:ln>
              <a:solidFill>
                <a:srgbClr val="000000"/>
              </a:solidFill>
              <a:effectLst/>
              <a:latin typeface="Helvetica" pitchFamily="2" charset="0"/>
            </a:endParaRPr>
          </a:p>
          <a:p>
            <a:pPr marL="914400" marR="0" lvl="2"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Discuss thematically related questions ahead of our reading</a:t>
            </a: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Lesson 3:</a:t>
            </a:r>
            <a:endParaRPr kumimoji="0" lang="en-US" altLang="en-US" sz="900" b="0" i="0" u="none" strike="noStrike" cap="none" normalizeH="0" baseline="0" dirty="0">
              <a:ln>
                <a:noFill/>
              </a:ln>
              <a:solidFill>
                <a:srgbClr val="000000"/>
              </a:solidFill>
              <a:effectLst/>
              <a:latin typeface="Helvetica" pitchFamily="2"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Types of Conflict - define and discuss. Connect to familiar examples.</a:t>
            </a: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Lesson 4:</a:t>
            </a:r>
            <a:endParaRPr kumimoji="0" lang="en-US" altLang="en-US" sz="900" b="0" i="0" u="none" strike="noStrike" cap="none" normalizeH="0" baseline="0" dirty="0">
              <a:ln>
                <a:noFill/>
              </a:ln>
              <a:solidFill>
                <a:srgbClr val="000000"/>
              </a:solidFill>
              <a:effectLst/>
              <a:latin typeface="Helvetica" pitchFamily="2"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Vocabulary preview work (define and put into sentences)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Sentence structure lesson using sentences from the book (subject + predicate identification)</a:t>
            </a: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Lesson 5:</a:t>
            </a:r>
            <a:endParaRPr kumimoji="0" lang="en-US" altLang="en-US" sz="900" b="0" i="0" u="none" strike="noStrike" cap="none" normalizeH="0" baseline="0" dirty="0">
              <a:ln>
                <a:noFill/>
              </a:ln>
              <a:solidFill>
                <a:srgbClr val="000000"/>
              </a:solidFill>
              <a:effectLst/>
              <a:latin typeface="Helvetica" pitchFamily="2"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They read Ch. 1-3</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sng" strike="noStrike" cap="none" normalizeH="0" baseline="0" dirty="0">
                <a:ln>
                  <a:noFill/>
                </a:ln>
                <a:solidFill>
                  <a:srgbClr val="000000"/>
                </a:solidFill>
                <a:effectLst/>
                <a:latin typeface="Arial" panose="020B0604020202020204" pitchFamily="34" charset="0"/>
                <a:cs typeface="Arial" panose="020B0604020202020204" pitchFamily="34" charset="0"/>
              </a:rPr>
              <a:t>Activity:</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Discussion - describe the world and identify in-world terms (i.e. “release”)</a:t>
            </a:r>
            <a:endParaRPr kumimoji="0" lang="en-US" altLang="en-US" sz="900" b="0" i="0" u="none" strike="noStrike" cap="none" normalizeH="0" baseline="0" dirty="0">
              <a:ln>
                <a:noFill/>
              </a:ln>
              <a:solidFill>
                <a:srgbClr val="000000"/>
              </a:solidFill>
              <a:effectLst/>
              <a:latin typeface="Helvetica" pitchFamily="2" charset="0"/>
            </a:endParaRPr>
          </a:p>
          <a:p>
            <a:pPr marL="914400" marR="0" lvl="2"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Share opinions. Make predictions.</a:t>
            </a:r>
            <a:endParaRPr kumimoji="0" lang="en-US" altLang="en-US" sz="900" b="0" i="0" u="none" strike="noStrike" cap="none" normalizeH="0" baseline="0" dirty="0">
              <a:ln>
                <a:noFill/>
              </a:ln>
              <a:solidFill>
                <a:srgbClr val="000000"/>
              </a:solidFill>
              <a:effectLst/>
              <a:latin typeface="Helvetica" pitchFamily="2"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sng" strike="noStrike" cap="none" normalizeH="0" baseline="0" dirty="0">
                <a:ln>
                  <a:noFill/>
                </a:ln>
                <a:solidFill>
                  <a:srgbClr val="000000"/>
                </a:solidFill>
                <a:effectLst/>
                <a:latin typeface="Arial" panose="020B0604020202020204" pitchFamily="34" charset="0"/>
                <a:cs typeface="Arial" panose="020B0604020202020204" pitchFamily="34" charset="0"/>
              </a:rPr>
              <a:t>Activity:</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Conflict identification sheet.</a:t>
            </a: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Lesson 6:</a:t>
            </a:r>
            <a:endParaRPr kumimoji="0" lang="en-US" altLang="en-US" sz="900" b="0" i="0" u="none" strike="noStrike" cap="none" normalizeH="0" baseline="0" dirty="0">
              <a:ln>
                <a:noFill/>
              </a:ln>
              <a:solidFill>
                <a:srgbClr val="000000"/>
              </a:solidFill>
              <a:effectLst/>
              <a:latin typeface="Helvetica" pitchFamily="2"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Finish Ch. 4, begin reading 5 together</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sng" strike="noStrike" cap="none" normalizeH="0" baseline="0" dirty="0">
                <a:ln>
                  <a:noFill/>
                </a:ln>
                <a:solidFill>
                  <a:srgbClr val="000000"/>
                </a:solidFill>
                <a:effectLst/>
                <a:latin typeface="Arial" panose="020B0604020202020204" pitchFamily="34" charset="0"/>
                <a:cs typeface="Arial" panose="020B0604020202020204" pitchFamily="34" charset="0"/>
              </a:rPr>
              <a:t>Activity:</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Prepare ceremony poster</a:t>
            </a:r>
            <a:endParaRPr kumimoji="0" lang="en-US" altLang="en-US" sz="900" b="0" i="0" u="none" strike="noStrike" cap="none" normalizeH="0" baseline="0" dirty="0">
              <a:ln>
                <a:noFill/>
              </a:ln>
              <a:solidFill>
                <a:srgbClr val="000000"/>
              </a:solidFill>
              <a:effectLst/>
              <a:latin typeface="Helvetica" pitchFamily="2" charset="0"/>
            </a:endParaRPr>
          </a:p>
          <a:p>
            <a:pPr marL="914400" marR="0" lvl="2"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Who is a poster for?</a:t>
            </a:r>
          </a:p>
          <a:p>
            <a:pPr marL="914400" marR="0" lvl="2"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What information do they need?</a:t>
            </a:r>
          </a:p>
          <a:p>
            <a:pPr marL="914400" marR="0" lvl="2"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What information can we gather from the book?</a:t>
            </a: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Lesson 8:</a:t>
            </a:r>
            <a:endParaRPr kumimoji="0" lang="en-US" altLang="en-US" sz="900" b="0" i="0" u="none" strike="noStrike" cap="none" normalizeH="0" baseline="0" dirty="0">
              <a:ln>
                <a:noFill/>
              </a:ln>
              <a:solidFill>
                <a:srgbClr val="000000"/>
              </a:solidFill>
              <a:effectLst/>
              <a:latin typeface="Helvetica" pitchFamily="2"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They’ve finished Ch 8</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sng" strike="noStrike" cap="none" normalizeH="0" baseline="0" dirty="0">
                <a:ln>
                  <a:noFill/>
                </a:ln>
                <a:solidFill>
                  <a:srgbClr val="000000"/>
                </a:solidFill>
                <a:effectLst/>
                <a:latin typeface="Arial" panose="020B0604020202020204" pitchFamily="34" charset="0"/>
                <a:cs typeface="Arial" panose="020B0604020202020204" pitchFamily="34" charset="0"/>
              </a:rPr>
              <a:t>Activity:</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Begin Ceremony of Twelve</a:t>
            </a:r>
            <a:endParaRPr kumimoji="0" lang="en-US" altLang="en-US" sz="900" b="0" i="0" u="none" strike="noStrike" cap="none" normalizeH="0" baseline="0" dirty="0">
              <a:ln>
                <a:noFill/>
              </a:ln>
              <a:solidFill>
                <a:srgbClr val="000000"/>
              </a:solidFill>
              <a:effectLst/>
              <a:latin typeface="Helvetica" pitchFamily="2" charset="0"/>
            </a:endParaRPr>
          </a:p>
          <a:p>
            <a:pPr marL="914400" marR="0" lvl="2"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Discuss assignments for fellow students and justify your choices</a:t>
            </a: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Lesson 9</a:t>
            </a:r>
            <a:endParaRPr kumimoji="0" lang="en-US" altLang="en-US" sz="900" b="0" i="0" u="none" strike="noStrike" cap="none" normalizeH="0" baseline="0" dirty="0">
              <a:ln>
                <a:noFill/>
              </a:ln>
              <a:solidFill>
                <a:srgbClr val="000000"/>
              </a:solidFill>
              <a:effectLst/>
              <a:latin typeface="Helvetica" pitchFamily="2" charset="0"/>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They’ve finished Ch 9</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sng" strike="noStrike" cap="none" normalizeH="0" baseline="0" dirty="0">
                <a:ln>
                  <a:noFill/>
                </a:ln>
                <a:solidFill>
                  <a:srgbClr val="000000"/>
                </a:solidFill>
                <a:effectLst/>
                <a:latin typeface="Arial" panose="020B0604020202020204" pitchFamily="34" charset="0"/>
                <a:cs typeface="Arial" panose="020B0604020202020204" pitchFamily="34" charset="0"/>
              </a:rPr>
              <a:t>Activity:</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Chapter summarization</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sng" strike="noStrike" cap="none" normalizeH="0" baseline="0" dirty="0">
                <a:ln>
                  <a:noFill/>
                </a:ln>
                <a:solidFill>
                  <a:srgbClr val="000000"/>
                </a:solidFill>
                <a:effectLst/>
                <a:latin typeface="Arial" panose="020B0604020202020204" pitchFamily="34" charset="0"/>
                <a:cs typeface="Arial" panose="020B0604020202020204" pitchFamily="34" charset="0"/>
              </a:rPr>
              <a:t>Activity:</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reading comprehension questions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100" b="0" i="0" u="sng" strike="noStrike" cap="none" normalizeH="0" baseline="0" dirty="0">
                <a:ln>
                  <a:noFill/>
                </a:ln>
                <a:solidFill>
                  <a:srgbClr val="000000"/>
                </a:solidFill>
                <a:effectLst/>
                <a:latin typeface="Arial" panose="020B0604020202020204" pitchFamily="34" charset="0"/>
                <a:cs typeface="Arial" panose="020B0604020202020204" pitchFamily="34" charset="0"/>
              </a:rPr>
              <a:t>Activity:</a:t>
            </a:r>
            <a:r>
              <a:rPr kumimoji="0" lang="en-US" altLang="en-US" sz="11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Update notes about the world (how is theirs different from ours - what do these changes suggest?)</a:t>
            </a: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rgbClr val="000000"/>
                </a:solidFill>
                <a:effectLst/>
                <a:latin typeface="Arial" panose="020B0604020202020204" pitchFamily="34" charset="0"/>
              </a:rPr>
            </a:b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rgbClr val="000000"/>
                </a:solidFill>
                <a:effectLst/>
                <a:latin typeface="Arial" panose="020B0604020202020204" pitchFamily="34" charset="0"/>
              </a:rPr>
            </a:b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rgbClr val="000000"/>
                </a:solidFill>
                <a:effectLst/>
                <a:latin typeface="Arial" panose="020B0604020202020204" pitchFamily="34" charset="0"/>
              </a:rPr>
              <a:t>Patrick Meloche</a:t>
            </a: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err="1">
                <a:ln>
                  <a:noFill/>
                </a:ln>
                <a:solidFill>
                  <a:srgbClr val="000000"/>
                </a:solidFill>
                <a:effectLst/>
                <a:latin typeface="Arial" panose="020B0604020202020204" pitchFamily="34" charset="0"/>
              </a:rPr>
              <a:t>Enseignant</a:t>
            </a:r>
            <a:r>
              <a:rPr kumimoji="0" lang="en-US" altLang="en-US" sz="900" b="1" i="0" u="none" strike="noStrike" cap="none" normalizeH="0" baseline="0" dirty="0">
                <a:ln>
                  <a:noFill/>
                </a:ln>
                <a:solidFill>
                  <a:srgbClr val="000000"/>
                </a:solidFill>
                <a:effectLst/>
                <a:latin typeface="Arial" panose="020B0604020202020204" pitchFamily="34" charset="0"/>
              </a:rPr>
              <a:t> - Anglais 5/6e à 12e</a:t>
            </a: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000000"/>
                </a:solidFill>
                <a:effectLst/>
                <a:latin typeface="Helvetica" pitchFamily="2" charset="0"/>
              </a:rPr>
              <a:t>École Allain St-Cyr, CSFTNO</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000000"/>
                </a:solidFill>
                <a:effectLst/>
                <a:latin typeface="Helvetica" pitchFamily="2" charset="0"/>
              </a:rPr>
              <a:t>48, rue Taylor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000000"/>
                </a:solidFill>
                <a:effectLst/>
                <a:latin typeface="Helvetica" pitchFamily="2" charset="0"/>
              </a:rPr>
              <a:t>Yellowknife, TNO,</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000000"/>
                </a:solidFill>
                <a:effectLst/>
                <a:latin typeface="Helvetica" pitchFamily="2" charset="0"/>
              </a:rPr>
              <a:t>X1A 3W2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000000"/>
                </a:solidFill>
                <a:effectLst/>
                <a:latin typeface="Helvetica" pitchFamily="2" charset="0"/>
              </a:rPr>
              <a:t>(867) 873-3223</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900" b="0" i="0" u="none" strike="noStrike" cap="none" normalizeH="0" baseline="0" dirty="0">
                <a:ln>
                  <a:noFill/>
                </a:ln>
                <a:solidFill>
                  <a:srgbClr val="0000FF"/>
                </a:solidFill>
                <a:effectLst/>
                <a:latin typeface="Arial" panose="020B0604020202020204" pitchFamily="34" charset="0"/>
              </a:rPr>
            </a:b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2"/>
              </a:rPr>
              <a:t>Calendrier - Communauté scolaire de l'EASC</a:t>
            </a:r>
            <a:br>
              <a:rPr kumimoji="0" lang="en-US" altLang="en-US" sz="900" b="0" i="0" u="none" strike="noStrike" cap="none" normalizeH="0" baseline="0" dirty="0">
                <a:ln>
                  <a:noFill/>
                </a:ln>
                <a:solidFill>
                  <a:srgbClr val="0000FF"/>
                </a:solidFill>
                <a:effectLst/>
                <a:latin typeface="Arial" panose="020B0604020202020204" pitchFamily="34" charset="0"/>
              </a:rPr>
            </a:br>
            <a:endParaRPr kumimoji="0" lang="en-US" altLang="en-US" sz="900" b="0" i="0" u="none" strike="noStrike" cap="none" normalizeH="0" baseline="0" dirty="0">
              <a:ln>
                <a:noFill/>
              </a:ln>
              <a:solidFill>
                <a:srgbClr val="000000"/>
              </a:solidFill>
              <a:effectLst/>
              <a:latin typeface="Helvetica"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1155CC"/>
                </a:solidFill>
                <a:effectLst/>
                <a:latin typeface="Arial" panose="020B0604020202020204" pitchFamily="34" charset="0"/>
                <a:hlinkClick r:id="rId3"/>
              </a:rPr>
              <a:t>Site web - École Allain St-Cyr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64070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B15BB-814A-E9A9-5C9B-4A94E8F47807}"/>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465F47C-61F8-BD8F-7152-156EA3F0C274}"/>
              </a:ext>
            </a:extLst>
          </p:cNvPr>
          <p:cNvGraphicFramePr>
            <a:graphicFrameLocks noGrp="1"/>
          </p:cNvGraphicFramePr>
          <p:nvPr/>
        </p:nvGraphicFramePr>
        <p:xfrm>
          <a:off x="346363" y="220902"/>
          <a:ext cx="11499274" cy="10144100"/>
        </p:xfrm>
        <a:graphic>
          <a:graphicData uri="http://schemas.openxmlformats.org/drawingml/2006/table">
            <a:tbl>
              <a:tblPr firstRow="1" bandRow="1">
                <a:tableStyleId>{5C22544A-7EE6-4342-B048-85BDC9FD1C3A}</a:tableStyleId>
              </a:tblPr>
              <a:tblGrid>
                <a:gridCol w="3833091">
                  <a:extLst>
                    <a:ext uri="{9D8B030D-6E8A-4147-A177-3AD203B41FA5}">
                      <a16:colId xmlns:a16="http://schemas.microsoft.com/office/drawing/2014/main" val="2743172437"/>
                    </a:ext>
                  </a:extLst>
                </a:gridCol>
                <a:gridCol w="4404107">
                  <a:extLst>
                    <a:ext uri="{9D8B030D-6E8A-4147-A177-3AD203B41FA5}">
                      <a16:colId xmlns:a16="http://schemas.microsoft.com/office/drawing/2014/main" val="89780524"/>
                    </a:ext>
                  </a:extLst>
                </a:gridCol>
                <a:gridCol w="855407">
                  <a:extLst>
                    <a:ext uri="{9D8B030D-6E8A-4147-A177-3AD203B41FA5}">
                      <a16:colId xmlns:a16="http://schemas.microsoft.com/office/drawing/2014/main" val="2115973016"/>
                    </a:ext>
                  </a:extLst>
                </a:gridCol>
                <a:gridCol w="855406">
                  <a:extLst>
                    <a:ext uri="{9D8B030D-6E8A-4147-A177-3AD203B41FA5}">
                      <a16:colId xmlns:a16="http://schemas.microsoft.com/office/drawing/2014/main" val="2451858061"/>
                    </a:ext>
                  </a:extLst>
                </a:gridCol>
                <a:gridCol w="914400">
                  <a:extLst>
                    <a:ext uri="{9D8B030D-6E8A-4147-A177-3AD203B41FA5}">
                      <a16:colId xmlns:a16="http://schemas.microsoft.com/office/drawing/2014/main" val="1420124401"/>
                    </a:ext>
                  </a:extLst>
                </a:gridCol>
                <a:gridCol w="636863">
                  <a:extLst>
                    <a:ext uri="{9D8B030D-6E8A-4147-A177-3AD203B41FA5}">
                      <a16:colId xmlns:a16="http://schemas.microsoft.com/office/drawing/2014/main" val="731514806"/>
                    </a:ext>
                  </a:extLst>
                </a:gridCol>
              </a:tblGrid>
              <a:tr h="375173">
                <a:tc rowSpan="2">
                  <a:txBody>
                    <a:bodyPr/>
                    <a:lstStyle/>
                    <a:p>
                      <a:pPr algn="ctr"/>
                      <a:r>
                        <a:rPr lang="en-US" dirty="0"/>
                        <a:t>Learning</a:t>
                      </a:r>
                      <a:r>
                        <a:rPr lang="en-US" baseline="0" dirty="0"/>
                        <a:t> Standards/ Outcomes</a:t>
                      </a:r>
                      <a:endParaRPr lang="en-US" dirty="0"/>
                    </a:p>
                  </a:txBody>
                  <a:tcPr anchor="ctr"/>
                </a:tc>
                <a:tc rowSpan="2">
                  <a:txBody>
                    <a:bodyPr/>
                    <a:lstStyle/>
                    <a:p>
                      <a:pPr algn="ctr"/>
                      <a:r>
                        <a:rPr lang="en-US" dirty="0"/>
                        <a:t>Assessment Tasks</a:t>
                      </a:r>
                    </a:p>
                    <a:p>
                      <a:pPr algn="ctr"/>
                      <a:r>
                        <a:rPr lang="en-US" baseline="0" dirty="0"/>
                        <a:t>to Capture Learning</a:t>
                      </a:r>
                    </a:p>
                  </a:txBody>
                  <a:tcPr anchor="ctr"/>
                </a:tc>
                <a:tc gridSpan="4">
                  <a:txBody>
                    <a:bodyPr/>
                    <a:lstStyle/>
                    <a:p>
                      <a:pPr algn="ctr"/>
                      <a:r>
                        <a:rPr lang="en-US" dirty="0"/>
                        <a:t>Differentiation of Evidence</a:t>
                      </a:r>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84630729"/>
                  </a:ext>
                </a:extLst>
              </a:tr>
              <a:tr h="562760">
                <a:tc vMerge="1">
                  <a:txBody>
                    <a:bodyPr/>
                    <a:lstStyle/>
                    <a:p>
                      <a:endParaRPr lang="en-US" dirty="0"/>
                    </a:p>
                  </a:txBody>
                  <a:tcPr/>
                </a:tc>
                <a:tc vMerge="1">
                  <a:txBody>
                    <a:bodyPr/>
                    <a:lstStyle/>
                    <a:p>
                      <a:endParaRPr lang="en-US" dirty="0"/>
                    </a:p>
                  </a:txBody>
                  <a:tcPr/>
                </a:tc>
                <a:tc>
                  <a:txBody>
                    <a:bodyPr/>
                    <a:lstStyle/>
                    <a:p>
                      <a:pPr algn="ctr"/>
                      <a:r>
                        <a:rPr lang="en-US" sz="1050" dirty="0"/>
                        <a:t>Written/ Abstract</a:t>
                      </a:r>
                    </a:p>
                  </a:txBody>
                  <a:tcPr anchor="ctr"/>
                </a:tc>
                <a:tc>
                  <a:txBody>
                    <a:bodyPr/>
                    <a:lstStyle/>
                    <a:p>
                      <a:pPr algn="ctr"/>
                      <a:r>
                        <a:rPr lang="en-US" sz="1050" dirty="0"/>
                        <a:t>Speaking/ Showing</a:t>
                      </a:r>
                    </a:p>
                  </a:txBody>
                  <a:tcPr anchor="ctr"/>
                </a:tc>
                <a:tc>
                  <a:txBody>
                    <a:bodyPr/>
                    <a:lstStyle/>
                    <a:p>
                      <a:pPr algn="ctr"/>
                      <a:r>
                        <a:rPr lang="en-US" sz="1050" dirty="0"/>
                        <a:t>Kinesthetic/ Concrete</a:t>
                      </a:r>
                    </a:p>
                  </a:txBody>
                  <a:tcPr anchor="ctr"/>
                </a:tc>
                <a:tc>
                  <a:txBody>
                    <a:bodyPr/>
                    <a:lstStyle/>
                    <a:p>
                      <a:pPr algn="ctr"/>
                      <a:r>
                        <a:rPr lang="en-US" sz="1050" dirty="0"/>
                        <a:t>Visual/ Pictorial</a:t>
                      </a:r>
                    </a:p>
                  </a:txBody>
                  <a:tcPr anchor="ctr"/>
                </a:tc>
                <a:extLst>
                  <a:ext uri="{0D108BD9-81ED-4DB2-BD59-A6C34878D82A}">
                    <a16:rowId xmlns:a16="http://schemas.microsoft.com/office/drawing/2014/main" val="2075054848"/>
                  </a:ext>
                </a:extLst>
              </a:tr>
              <a:tr h="545387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b="1" i="0" u="none" strike="noStrike" kern="1200" dirty="0">
                          <a:solidFill>
                            <a:schemeClr val="tx1"/>
                          </a:solidFill>
                          <a:effectLst/>
                          <a:latin typeface="+mn-lt"/>
                          <a:ea typeface="+mn-ea"/>
                          <a:cs typeface="+mn-cs"/>
                        </a:rPr>
                        <a:t>Content</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CA" sz="1200" b="0" i="0" u="none" strike="noStrike" kern="1200" dirty="0">
                          <a:solidFill>
                            <a:schemeClr val="tx1"/>
                          </a:solidFill>
                          <a:effectLst/>
                          <a:latin typeface="+mn-lt"/>
                          <a:ea typeface="+mn-ea"/>
                          <a:cs typeface="+mn-cs"/>
                        </a:rPr>
                        <a:t>Story/text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dirty="0">
                          <a:solidFill>
                            <a:schemeClr val="tx1"/>
                          </a:solidFill>
                          <a:effectLst/>
                          <a:latin typeface="+mn-lt"/>
                          <a:ea typeface="+mn-ea"/>
                          <a:cs typeface="+mn-cs"/>
                        </a:rPr>
                        <a:t>A. forms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dirty="0">
                          <a:solidFill>
                            <a:schemeClr val="tx1"/>
                          </a:solidFill>
                          <a:effectLst/>
                          <a:latin typeface="+mn-lt"/>
                          <a:ea typeface="+mn-ea"/>
                          <a:cs typeface="+mn-cs"/>
                        </a:rPr>
                        <a:t>B. functions</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dirty="0">
                          <a:solidFill>
                            <a:schemeClr val="tx1"/>
                          </a:solidFill>
                          <a:effectLst/>
                          <a:latin typeface="+mn-lt"/>
                          <a:ea typeface="+mn-ea"/>
                          <a:cs typeface="+mn-cs"/>
                        </a:rPr>
                        <a:t>C. genres of text</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u="none" dirty="0">
                        <a:solidFill>
                          <a:schemeClr val="tx1"/>
                        </a:solidFill>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CA" sz="1200" b="0" i="0" u="none" strike="noStrike" kern="1200" dirty="0">
                          <a:solidFill>
                            <a:schemeClr val="tx1"/>
                          </a:solidFill>
                          <a:effectLst/>
                          <a:latin typeface="+mn-lt"/>
                          <a:ea typeface="+mn-ea"/>
                          <a:cs typeface="+mn-cs"/>
                        </a:rPr>
                        <a:t>Strategies and processes reading strategies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b="1" i="0" u="none" strike="noStrike" kern="1200" dirty="0">
                          <a:solidFill>
                            <a:schemeClr val="tx1"/>
                          </a:solidFill>
                          <a:effectLst/>
                          <a:latin typeface="+mn-lt"/>
                          <a:ea typeface="+mn-ea"/>
                          <a:cs typeface="+mn-cs"/>
                        </a:rPr>
                        <a:t>Curricular Competencies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b="0" i="0" u="none" strike="noStrike" kern="1200" dirty="0">
                          <a:solidFill>
                            <a:schemeClr val="tx1"/>
                          </a:solidFill>
                          <a:effectLst/>
                          <a:latin typeface="+mn-lt"/>
                          <a:ea typeface="+mn-ea"/>
                          <a:cs typeface="+mn-cs"/>
                        </a:rPr>
                        <a:t>Recognize and appreciate how </a:t>
                      </a:r>
                      <a:r>
                        <a:rPr lang="en-CA" sz="1200" b="0" i="0" u="none" kern="1200" dirty="0">
                          <a:solidFill>
                            <a:schemeClr val="tx1"/>
                          </a:solidFill>
                          <a:effectLst/>
                          <a:latin typeface="+mn-lt"/>
                          <a:ea typeface="+mn-ea"/>
                          <a:cs typeface="+mn-cs"/>
                        </a:rPr>
                        <a:t>different features, forms, and genres of texts</a:t>
                      </a:r>
                      <a:r>
                        <a:rPr lang="en-CA" sz="1200" b="0" i="0" u="none" strike="noStrike" kern="1200" dirty="0">
                          <a:solidFill>
                            <a:schemeClr val="tx1"/>
                          </a:solidFill>
                          <a:effectLst/>
                          <a:latin typeface="+mn-lt"/>
                          <a:ea typeface="+mn-ea"/>
                          <a:cs typeface="+mn-cs"/>
                        </a:rPr>
                        <a:t> reflect different purposes, audiences, and messages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4. </a:t>
                      </a:r>
                      <a:r>
                        <a:rPr lang="en-CA" sz="1200" b="0" i="0" u="none" kern="1200" dirty="0">
                          <a:solidFill>
                            <a:schemeClr val="tx1"/>
                          </a:solidFill>
                          <a:effectLst/>
                          <a:latin typeface="+mn-lt"/>
                          <a:ea typeface="+mn-ea"/>
                          <a:cs typeface="+mn-cs"/>
                        </a:rPr>
                        <a:t>Think critically, creatively, and reflectively </a:t>
                      </a:r>
                      <a:r>
                        <a:rPr lang="en-CA" sz="1200" b="0" i="0" u="none" strike="noStrike" kern="1200" dirty="0">
                          <a:solidFill>
                            <a:schemeClr val="tx1"/>
                          </a:solidFill>
                          <a:effectLst/>
                          <a:latin typeface="+mn-lt"/>
                          <a:ea typeface="+mn-ea"/>
                          <a:cs typeface="+mn-cs"/>
                        </a:rPr>
                        <a:t>to explore ideas within, between, and beyond texts</a:t>
                      </a: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5. </a:t>
                      </a:r>
                      <a:r>
                        <a:rPr lang="en-CA" sz="1200" b="0" i="0" u="none" strike="noStrike" kern="1200" dirty="0">
                          <a:solidFill>
                            <a:schemeClr val="tx1"/>
                          </a:solidFill>
                          <a:effectLst/>
                          <a:latin typeface="+mn-lt"/>
                          <a:ea typeface="+mn-ea"/>
                          <a:cs typeface="+mn-cs"/>
                        </a:rPr>
                        <a:t>Construct meaningful personal connections between self, </a:t>
                      </a:r>
                      <a:r>
                        <a:rPr lang="en-CA" sz="1200" b="0" i="0" u="none" kern="1200" dirty="0">
                          <a:solidFill>
                            <a:schemeClr val="tx1"/>
                          </a:solidFill>
                          <a:effectLst/>
                          <a:latin typeface="+mn-lt"/>
                          <a:ea typeface="+mn-ea"/>
                          <a:cs typeface="+mn-cs"/>
                        </a:rPr>
                        <a:t>text</a:t>
                      </a:r>
                      <a:r>
                        <a:rPr lang="en-CA" sz="1200" b="0" i="0" u="none" strike="noStrike" kern="1200" dirty="0">
                          <a:solidFill>
                            <a:schemeClr val="tx1"/>
                          </a:solidFill>
                          <a:effectLst/>
                          <a:latin typeface="+mn-lt"/>
                          <a:ea typeface="+mn-ea"/>
                          <a:cs typeface="+mn-cs"/>
                        </a:rPr>
                        <a:t>, and world</a:t>
                      </a: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6. </a:t>
                      </a:r>
                      <a:r>
                        <a:rPr lang="en-CA" sz="1200" b="0" i="0" u="none" kern="1200" dirty="0">
                          <a:solidFill>
                            <a:schemeClr val="tx1"/>
                          </a:solidFill>
                          <a:effectLst/>
                          <a:latin typeface="+mn-lt"/>
                          <a:ea typeface="+mn-ea"/>
                          <a:cs typeface="+mn-cs"/>
                        </a:rPr>
                        <a:t>Exchange ideas and viewpoints</a:t>
                      </a:r>
                      <a:r>
                        <a:rPr lang="en-CA" sz="1200" b="0" i="0" u="none" strike="noStrike" kern="1200" dirty="0">
                          <a:solidFill>
                            <a:schemeClr val="tx1"/>
                          </a:solidFill>
                          <a:effectLst/>
                          <a:latin typeface="+mn-lt"/>
                          <a:ea typeface="+mn-ea"/>
                          <a:cs typeface="+mn-cs"/>
                        </a:rPr>
                        <a:t> to build shared understanding and extend thinking</a:t>
                      </a:r>
                      <a:endParaRPr lang="en-US" sz="1200" b="0" u="none" dirty="0">
                        <a:solidFill>
                          <a:schemeClr val="tx1"/>
                        </a:solidFill>
                      </a:endParaRPr>
                    </a:p>
                    <a:p>
                      <a:pPr marL="171450" indent="-171450">
                        <a:buFont typeface="Arial" panose="020B0604020202020204" pitchFamily="34" charset="0"/>
                        <a:buChar char="•"/>
                      </a:pPr>
                      <a:endParaRPr lang="en-US" sz="1200" b="0" i="1" u="none" dirty="0">
                        <a:solidFill>
                          <a:schemeClr val="tx1"/>
                        </a:solidFill>
                      </a:endParaRPr>
                    </a:p>
                    <a:p>
                      <a:pPr marL="0" indent="0">
                        <a:buFont typeface="Arial" panose="020B0604020202020204" pitchFamily="34" charset="0"/>
                        <a:buNone/>
                      </a:pPr>
                      <a:r>
                        <a:rPr lang="en-US" sz="1200" b="1" i="0" u="none" dirty="0">
                          <a:solidFill>
                            <a:schemeClr val="tx1"/>
                          </a:solidFill>
                        </a:rPr>
                        <a:t>Key Competency</a:t>
                      </a:r>
                    </a:p>
                    <a:p>
                      <a:pPr marL="0" indent="0">
                        <a:buFont typeface="Arial" panose="020B0604020202020204" pitchFamily="34" charset="0"/>
                        <a:buNone/>
                      </a:pPr>
                      <a:r>
                        <a:rPr lang="en-US" sz="1200" b="0" i="0" u="none" kern="1200" dirty="0">
                          <a:solidFill>
                            <a:schemeClr val="tx1"/>
                          </a:solidFill>
                          <a:effectLst/>
                          <a:latin typeface="+mn-lt"/>
                          <a:ea typeface="+mn-ea"/>
                          <a:cs typeface="+mn-cs"/>
                        </a:rPr>
                        <a:t>7. </a:t>
                      </a:r>
                      <a:r>
                        <a:rPr lang="en-CA" sz="1200" b="0" u="none" kern="1200" dirty="0">
                          <a:solidFill>
                            <a:schemeClr val="tx1"/>
                          </a:solidFill>
                          <a:effectLst/>
                          <a:latin typeface="+mn-lt"/>
                          <a:ea typeface="+mn-ea"/>
                          <a:cs typeface="+mn-cs"/>
                        </a:rPr>
                        <a:t>Nurture Who I Am and Who I Want to Be </a:t>
                      </a:r>
                      <a:endParaRPr lang="en-US" sz="1200" b="0" u="none" dirty="0">
                        <a:solidFill>
                          <a:schemeClr val="tx1"/>
                        </a:solidFill>
                      </a:endParaRPr>
                    </a:p>
                    <a:p>
                      <a:pPr marL="0" indent="0">
                        <a:buFont typeface="Arial" panose="020B0604020202020204" pitchFamily="34" charset="0"/>
                        <a:buNone/>
                      </a:pPr>
                      <a:endParaRPr lang="en-US" sz="1200" b="0" i="1" dirty="0">
                        <a:solidFill>
                          <a:srgbClr val="FF0000"/>
                        </a:solidFill>
                      </a:endParaRPr>
                    </a:p>
                  </a:txBody>
                  <a:tcPr/>
                </a:tc>
                <a:tc>
                  <a:txBody>
                    <a:bodyPr/>
                    <a:lstStyle/>
                    <a:p>
                      <a:pPr marL="49213" lvl="1" indent="9525" algn="l">
                        <a:lnSpc>
                          <a:spcPts val="2379"/>
                        </a:lnSpc>
                        <a:buFont typeface="Arial"/>
                        <a:buNone/>
                        <a:tabLst/>
                      </a:pPr>
                      <a:r>
                        <a:rPr lang="en-US" sz="1400" b="1" dirty="0">
                          <a:solidFill>
                            <a:srgbClr val="000000"/>
                          </a:solidFill>
                          <a:latin typeface="+mn-lt"/>
                          <a:ea typeface="Oakes Grotesk Bold"/>
                          <a:cs typeface="Oakes Grotesk Bold"/>
                          <a:sym typeface="Oakes Grotesk Bold"/>
                        </a:rPr>
                        <a:t>Activity</a:t>
                      </a:r>
                      <a:r>
                        <a:rPr lang="en-US" sz="1400" b="1" dirty="0">
                          <a:solidFill>
                            <a:srgbClr val="000000"/>
                          </a:solidFill>
                          <a:latin typeface="+mn-lt"/>
                          <a:ea typeface="Oakes Grotesk Bold"/>
                          <a:cs typeface="Oakes Grotesk Bold"/>
                          <a:sym typeface="Oakes Grotesk"/>
                        </a:rPr>
                        <a:t>: Small Group Discussion about Dystopia/Utopia – critique of a problem, exit ticket, </a:t>
                      </a:r>
                      <a:r>
                        <a:rPr lang="en-US" sz="1400" dirty="0">
                          <a:solidFill>
                            <a:srgbClr val="000000"/>
                          </a:solidFill>
                          <a:latin typeface="+mn-lt"/>
                          <a:ea typeface="Oakes Grotesk"/>
                          <a:cs typeface="Oakes Grotesk"/>
                          <a:sym typeface="Oakes Grotesk"/>
                        </a:rPr>
                        <a:t>Goals: 1C, 4, 5, 6</a:t>
                      </a:r>
                    </a:p>
                    <a:p>
                      <a:pPr marL="334963" lvl="1" indent="-285750" algn="l">
                        <a:lnSpc>
                          <a:spcPts val="2379"/>
                        </a:lnSpc>
                        <a:buFont typeface="Arial" panose="020B0604020202020204" pitchFamily="34" charset="0"/>
                        <a:buChar char="•"/>
                        <a:tabLst/>
                      </a:pPr>
                      <a:r>
                        <a:rPr lang="en-US" sz="1400" dirty="0">
                          <a:solidFill>
                            <a:srgbClr val="000000"/>
                          </a:solidFill>
                          <a:latin typeface="+mn-lt"/>
                          <a:ea typeface="Oakes Grotesk"/>
                          <a:cs typeface="Oakes Grotesk"/>
                          <a:sym typeface="Oakes Grotesk"/>
                        </a:rPr>
                        <a:t>Evidence: observational evidence, discussion mind map</a:t>
                      </a:r>
                    </a:p>
                    <a:p>
                      <a:pPr marL="49213" marR="0" lvl="1" indent="0" algn="l" defTabSz="914400" rtl="0" eaLnBrk="1" fontAlgn="auto" latinLnBrk="0" hangingPunct="1">
                        <a:lnSpc>
                          <a:spcPts val="2379"/>
                        </a:lnSpc>
                        <a:spcBef>
                          <a:spcPts val="0"/>
                        </a:spcBef>
                        <a:spcAft>
                          <a:spcPts val="0"/>
                        </a:spcAft>
                        <a:buClrTx/>
                        <a:buSzTx/>
                        <a:buFont typeface="Arial" panose="020B0604020202020204" pitchFamily="34" charset="0"/>
                        <a:buNone/>
                        <a:tabLst/>
                        <a:defRPr/>
                      </a:pPr>
                      <a:r>
                        <a:rPr lang="en-US" sz="1400" b="1" dirty="0">
                          <a:solidFill>
                            <a:srgbClr val="000000"/>
                          </a:solidFill>
                          <a:latin typeface="+mn-lt"/>
                          <a:ea typeface="Oakes Grotesk Bold"/>
                          <a:cs typeface="Oakes Grotesk Bold"/>
                          <a:sym typeface="Oakes Grotesk Bold"/>
                        </a:rPr>
                        <a:t>Activity</a:t>
                      </a:r>
                      <a:r>
                        <a:rPr lang="en-US" sz="1400" dirty="0">
                          <a:solidFill>
                            <a:srgbClr val="000000"/>
                          </a:solidFill>
                          <a:latin typeface="+mn-lt"/>
                          <a:ea typeface="Oakes Grotesk"/>
                          <a:cs typeface="Oakes Grotesk"/>
                          <a:sym typeface="Oakes Grotesk"/>
                        </a:rPr>
                        <a:t>: </a:t>
                      </a:r>
                      <a:r>
                        <a:rPr lang="en-US" sz="1400" b="1" dirty="0">
                          <a:solidFill>
                            <a:srgbClr val="000000"/>
                          </a:solidFill>
                          <a:latin typeface="+mn-lt"/>
                          <a:ea typeface="Oakes Grotesk Bold"/>
                          <a:cs typeface="Oakes Grotesk Bold"/>
                          <a:sym typeface="Oakes Grotesk"/>
                        </a:rPr>
                        <a:t>text preview – the giver (books, posters etc.)</a:t>
                      </a:r>
                      <a:endParaRPr lang="en-US" sz="1400" dirty="0">
                        <a:solidFill>
                          <a:srgbClr val="000000"/>
                        </a:solidFill>
                        <a:latin typeface="+mn-lt"/>
                        <a:ea typeface="Oakes Grotesk"/>
                        <a:cs typeface="Oakes Grotesk"/>
                        <a:sym typeface="Oakes Grotesk"/>
                      </a:endParaRPr>
                    </a:p>
                    <a:p>
                      <a:pPr marL="334963" lvl="1" indent="-285750" algn="l">
                        <a:lnSpc>
                          <a:spcPts val="2379"/>
                        </a:lnSpc>
                        <a:buFont typeface="Arial" panose="020B0604020202020204" pitchFamily="34" charset="0"/>
                        <a:buChar char="•"/>
                        <a:tabLst/>
                      </a:pPr>
                      <a:r>
                        <a:rPr lang="en-US" sz="1400" dirty="0">
                          <a:solidFill>
                            <a:srgbClr val="000000"/>
                          </a:solidFill>
                          <a:latin typeface="+mn-lt"/>
                          <a:ea typeface="Oakes Grotesk"/>
                          <a:cs typeface="Oakes Grotesk"/>
                          <a:sym typeface="Oakes Grotesk"/>
                        </a:rPr>
                        <a:t>Goals: 1c, 2, 5</a:t>
                      </a:r>
                    </a:p>
                    <a:p>
                      <a:pPr marL="334963" lvl="1" indent="-285750" algn="l">
                        <a:lnSpc>
                          <a:spcPts val="2379"/>
                        </a:lnSpc>
                        <a:buFont typeface="Arial" panose="020B0604020202020204" pitchFamily="34" charset="0"/>
                        <a:buChar char="•"/>
                        <a:tabLst/>
                      </a:pPr>
                      <a:r>
                        <a:rPr lang="en-US" sz="1400" b="0" dirty="0">
                          <a:solidFill>
                            <a:srgbClr val="000000"/>
                          </a:solidFill>
                          <a:latin typeface="+mn-lt"/>
                          <a:ea typeface="Oakes Grotesk"/>
                          <a:cs typeface="Oakes Grotesk"/>
                          <a:sym typeface="Oakes Grotesk"/>
                        </a:rPr>
                        <a:t>Evidence: graphic organizer</a:t>
                      </a:r>
                    </a:p>
                    <a:p>
                      <a:pPr marL="49213" lvl="1" indent="0" algn="l">
                        <a:lnSpc>
                          <a:spcPts val="2379"/>
                        </a:lnSpc>
                        <a:buFont typeface="Arial" panose="020B0604020202020204" pitchFamily="34" charset="0"/>
                        <a:buNone/>
                        <a:tabLst/>
                      </a:pPr>
                      <a:r>
                        <a:rPr lang="en-US" sz="1400" b="1" dirty="0">
                          <a:solidFill>
                            <a:srgbClr val="000000"/>
                          </a:solidFill>
                          <a:latin typeface="+mn-lt"/>
                          <a:ea typeface="Oakes Grotesk Bold"/>
                          <a:cs typeface="Oakes Grotesk Bold"/>
                          <a:sym typeface="Oakes Grotesk Bold"/>
                        </a:rPr>
                        <a:t>Activity: Brain Dump– perfection/conflict</a:t>
                      </a:r>
                      <a:endParaRPr lang="en-US" sz="1400" dirty="0">
                        <a:solidFill>
                          <a:srgbClr val="000000"/>
                        </a:solidFill>
                        <a:latin typeface="+mn-lt"/>
                        <a:ea typeface="Oakes Grotesk"/>
                        <a:cs typeface="Oakes Grotesk"/>
                        <a:sym typeface="Oakes Grotesk"/>
                      </a:endParaRPr>
                    </a:p>
                    <a:p>
                      <a:pPr marL="334963" lvl="1" indent="-285750" algn="l">
                        <a:lnSpc>
                          <a:spcPts val="2379"/>
                        </a:lnSpc>
                        <a:buFont typeface="Arial" panose="020B0604020202020204" pitchFamily="34" charset="0"/>
                        <a:buChar char="•"/>
                        <a:tabLst/>
                      </a:pPr>
                      <a:r>
                        <a:rPr lang="en-US" sz="1400" dirty="0">
                          <a:solidFill>
                            <a:srgbClr val="000000"/>
                          </a:solidFill>
                          <a:latin typeface="+mn-lt"/>
                          <a:ea typeface="Oakes Grotesk"/>
                          <a:cs typeface="Oakes Grotesk"/>
                          <a:sym typeface="Oakes Grotesk"/>
                        </a:rPr>
                        <a:t>Goals: 7</a:t>
                      </a:r>
                    </a:p>
                    <a:p>
                      <a:pPr marL="334963" lvl="1" indent="-285750" algn="l">
                        <a:lnSpc>
                          <a:spcPts val="2379"/>
                        </a:lnSpc>
                        <a:buFont typeface="Arial" panose="020B0604020202020204" pitchFamily="34" charset="0"/>
                        <a:buChar char="•"/>
                        <a:tabLst/>
                      </a:pPr>
                      <a:r>
                        <a:rPr lang="en-US" sz="1400" dirty="0">
                          <a:solidFill>
                            <a:srgbClr val="000000"/>
                          </a:solidFill>
                          <a:latin typeface="+mn-lt"/>
                          <a:ea typeface="Oakes Grotesk"/>
                          <a:cs typeface="Oakes Grotesk"/>
                          <a:sym typeface="Oakes Grotesk"/>
                        </a:rPr>
                        <a:t>Evidence: graphic organizer, key competency reflection</a:t>
                      </a:r>
                    </a:p>
                    <a:p>
                      <a:pPr marL="49213" lvl="1" indent="0" algn="l">
                        <a:lnSpc>
                          <a:spcPts val="2379"/>
                        </a:lnSpc>
                        <a:buFont typeface="Arial" panose="020B0604020202020204" pitchFamily="34" charset="0"/>
                        <a:buNone/>
                        <a:tabLst/>
                      </a:pPr>
                      <a:r>
                        <a:rPr lang="en-US" sz="1400" b="1" dirty="0">
                          <a:solidFill>
                            <a:srgbClr val="000000"/>
                          </a:solidFill>
                          <a:latin typeface="+mn-lt"/>
                          <a:ea typeface="Oakes Grotesk Bold"/>
                          <a:cs typeface="Oakes Grotesk Bold"/>
                          <a:sym typeface="Oakes Grotesk Bold"/>
                        </a:rPr>
                        <a:t>Activity: </a:t>
                      </a:r>
                      <a:endParaRPr lang="en-US" sz="1400" dirty="0">
                        <a:solidFill>
                          <a:srgbClr val="000000"/>
                        </a:solidFill>
                        <a:latin typeface="+mn-lt"/>
                        <a:ea typeface="Oakes Grotesk"/>
                        <a:cs typeface="Oakes Grotesk"/>
                        <a:sym typeface="Oakes Grotesk"/>
                      </a:endParaRPr>
                    </a:p>
                    <a:p>
                      <a:pPr marL="334963" lvl="1" indent="-285750" algn="l">
                        <a:lnSpc>
                          <a:spcPts val="2379"/>
                        </a:lnSpc>
                        <a:buFont typeface="Arial" panose="020B0604020202020204" pitchFamily="34" charset="0"/>
                        <a:buChar char="•"/>
                        <a:tabLst/>
                      </a:pPr>
                      <a:r>
                        <a:rPr lang="en-US" sz="1400" dirty="0">
                          <a:solidFill>
                            <a:srgbClr val="000000"/>
                          </a:solidFill>
                          <a:latin typeface="+mn-lt"/>
                          <a:ea typeface="Oakes Grotesk"/>
                          <a:cs typeface="Oakes Grotesk"/>
                          <a:sym typeface="Oakes Grotesk"/>
                        </a:rPr>
                        <a:t>Goals:</a:t>
                      </a:r>
                      <a:endParaRPr lang="en-US" sz="1200" b="1" dirty="0"/>
                    </a:p>
                    <a:p>
                      <a:pPr marL="49213" lvl="1" indent="0" algn="l">
                        <a:lnSpc>
                          <a:spcPts val="2379"/>
                        </a:lnSpc>
                        <a:buFont typeface="Arial" panose="020B0604020202020204" pitchFamily="34" charset="0"/>
                        <a:buNone/>
                        <a:tabLst/>
                      </a:pPr>
                      <a:r>
                        <a:rPr lang="en-US" sz="1400" b="1" dirty="0">
                          <a:solidFill>
                            <a:srgbClr val="000000"/>
                          </a:solidFill>
                          <a:latin typeface="+mn-lt"/>
                          <a:ea typeface="Oakes Grotesk Bold"/>
                          <a:cs typeface="Oakes Grotesk Bold"/>
                          <a:sym typeface="Oakes Grotesk Bold"/>
                        </a:rPr>
                        <a:t>Activity: </a:t>
                      </a:r>
                      <a:endParaRPr lang="en-US" sz="1400" dirty="0">
                        <a:solidFill>
                          <a:srgbClr val="000000"/>
                        </a:solidFill>
                        <a:latin typeface="+mn-lt"/>
                        <a:ea typeface="Oakes Grotesk"/>
                        <a:cs typeface="Oakes Grotesk"/>
                        <a:sym typeface="Oakes Grotesk"/>
                      </a:endParaRPr>
                    </a:p>
                    <a:p>
                      <a:pPr marL="334963" lvl="1" indent="-285750" algn="l">
                        <a:lnSpc>
                          <a:spcPts val="2379"/>
                        </a:lnSpc>
                        <a:buFont typeface="Arial" panose="020B0604020202020204" pitchFamily="34" charset="0"/>
                        <a:buChar char="•"/>
                        <a:tabLst/>
                      </a:pPr>
                      <a:r>
                        <a:rPr lang="en-US" sz="1400" dirty="0">
                          <a:solidFill>
                            <a:srgbClr val="000000"/>
                          </a:solidFill>
                          <a:latin typeface="+mn-lt"/>
                          <a:ea typeface="Oakes Grotesk"/>
                          <a:cs typeface="Oakes Grotesk"/>
                          <a:sym typeface="Oakes Grotesk"/>
                        </a:rPr>
                        <a:t>Goals:</a:t>
                      </a:r>
                    </a:p>
                    <a:p>
                      <a:pPr marL="49213" lvl="1" indent="0" algn="l">
                        <a:lnSpc>
                          <a:spcPts val="2379"/>
                        </a:lnSpc>
                        <a:buFont typeface="Arial" panose="020B0604020202020204" pitchFamily="34" charset="0"/>
                        <a:buNone/>
                        <a:tabLst/>
                      </a:pPr>
                      <a:r>
                        <a:rPr lang="en-US" sz="1400" b="1" dirty="0">
                          <a:solidFill>
                            <a:srgbClr val="000000"/>
                          </a:solidFill>
                          <a:latin typeface="+mn-lt"/>
                          <a:sym typeface="Oakes Grotesk"/>
                        </a:rPr>
                        <a:t>(come back to grammar and spelling)</a:t>
                      </a:r>
                    </a:p>
                    <a:p>
                      <a:pPr marL="49213" lvl="1" indent="0" algn="l">
                        <a:lnSpc>
                          <a:spcPts val="2379"/>
                        </a:lnSpc>
                        <a:buFont typeface="Arial" panose="020B0604020202020204" pitchFamily="34" charset="0"/>
                        <a:buNone/>
                        <a:tabLst/>
                      </a:pPr>
                      <a:r>
                        <a:rPr lang="en-US" sz="1400" b="1" dirty="0">
                          <a:solidFill>
                            <a:srgbClr val="000000"/>
                          </a:solidFill>
                          <a:latin typeface="+mn-lt"/>
                          <a:sym typeface="Oakes Grotesk"/>
                        </a:rPr>
                        <a:t>Assessment Activity: create a dystopian/utopia text </a:t>
                      </a:r>
                    </a:p>
                    <a:p>
                      <a:pPr marL="49213" lvl="1" indent="0" algn="l">
                        <a:lnSpc>
                          <a:spcPts val="2379"/>
                        </a:lnSpc>
                        <a:buFont typeface="Arial" panose="020B0604020202020204" pitchFamily="34" charset="0"/>
                        <a:buNone/>
                        <a:tabLst/>
                      </a:pPr>
                      <a:r>
                        <a:rPr lang="en-US" sz="1200" b="1" dirty="0"/>
                        <a:t>Assessment Activity: Ceremony of 12 (mid way)</a:t>
                      </a:r>
                    </a:p>
                    <a:p>
                      <a:pPr marL="49213" lvl="1" indent="0" algn="l">
                        <a:lnSpc>
                          <a:spcPts val="2379"/>
                        </a:lnSpc>
                        <a:buFont typeface="Arial" panose="020B0604020202020204" pitchFamily="34" charset="0"/>
                        <a:buNone/>
                        <a:tabLst/>
                      </a:pPr>
                      <a:r>
                        <a:rPr lang="en-US" sz="1200" b="1" dirty="0"/>
                        <a:t>Part A: </a:t>
                      </a:r>
                      <a:r>
                        <a:rPr lang="en-US" sz="1200" b="0" dirty="0"/>
                        <a:t>small groups, students are given other students in the class, and they need to decide what their ideal jobs are based on what they know about that person.</a:t>
                      </a:r>
                      <a:br>
                        <a:rPr lang="en-US" sz="1200" b="0" dirty="0"/>
                      </a:br>
                      <a:r>
                        <a:rPr lang="en-US" sz="1200" b="0" dirty="0"/>
                        <a:t>Part B: They make a poster activity to advertise the ceremony of 12</a:t>
                      </a:r>
                      <a:br>
                        <a:rPr lang="en-US" sz="1200" b="0" dirty="0"/>
                      </a:br>
                      <a:r>
                        <a:rPr lang="en-US" sz="1200" b="0" dirty="0"/>
                        <a:t>Justify the choices of each job</a:t>
                      </a:r>
                    </a:p>
                    <a:p>
                      <a:pPr marL="49213" lvl="1" indent="0" algn="l">
                        <a:lnSpc>
                          <a:spcPts val="2379"/>
                        </a:lnSpc>
                        <a:buFont typeface="Arial" panose="020B0604020202020204" pitchFamily="34" charset="0"/>
                        <a:buNone/>
                        <a:tabLst/>
                      </a:pPr>
                      <a:r>
                        <a:rPr lang="en-US" sz="1400" b="1" dirty="0">
                          <a:solidFill>
                            <a:srgbClr val="000000"/>
                          </a:solidFill>
                          <a:latin typeface="+mn-lt"/>
                          <a:sym typeface="Oakes Grotesk"/>
                        </a:rPr>
                        <a:t>Movie (all the way through)</a:t>
                      </a:r>
                    </a:p>
                    <a:p>
                      <a:pPr marL="334963" lvl="1" indent="-285750" algn="l">
                        <a:lnSpc>
                          <a:spcPts val="2379"/>
                        </a:lnSpc>
                        <a:buFont typeface="Arial" panose="020B0604020202020204" pitchFamily="34" charset="0"/>
                        <a:buChar char="•"/>
                        <a:tabLst/>
                      </a:pPr>
                      <a:r>
                        <a:rPr lang="en-US" sz="1400" b="1" dirty="0">
                          <a:solidFill>
                            <a:srgbClr val="000000"/>
                          </a:solidFill>
                          <a:latin typeface="+mn-lt"/>
                          <a:sym typeface="Oakes Grotesk"/>
                        </a:rPr>
                        <a:t>Write an essay did they like the book or movie version and justify your reason</a:t>
                      </a:r>
                    </a:p>
                    <a:p>
                      <a:pPr marL="334963" lvl="1" indent="-285750" algn="l">
                        <a:lnSpc>
                          <a:spcPts val="2379"/>
                        </a:lnSpc>
                        <a:buFont typeface="Arial" panose="020B0604020202020204" pitchFamily="34" charset="0"/>
                        <a:buChar char="•"/>
                        <a:tabLst/>
                      </a:pPr>
                      <a:r>
                        <a:rPr lang="en-US" sz="1400" b="1" dirty="0">
                          <a:solidFill>
                            <a:srgbClr val="000000"/>
                          </a:solidFill>
                          <a:latin typeface="+mn-lt"/>
                          <a:sym typeface="Oakes Grotesk"/>
                        </a:rPr>
                        <a:t>Make 2 visual representations – one in your mind, one in the movie/ act out a scene</a:t>
                      </a:r>
                    </a:p>
                    <a:p>
                      <a:pPr marL="334963" lvl="1" indent="-285750" algn="l">
                        <a:lnSpc>
                          <a:spcPts val="2379"/>
                        </a:lnSpc>
                        <a:buFont typeface="Arial" panose="020B0604020202020204" pitchFamily="34" charset="0"/>
                        <a:buChar char="•"/>
                        <a:tabLst/>
                      </a:pPr>
                      <a:r>
                        <a:rPr lang="en-US" sz="1400" b="1" dirty="0">
                          <a:solidFill>
                            <a:srgbClr val="000000"/>
                          </a:solidFill>
                          <a:latin typeface="+mn-lt"/>
                          <a:sym typeface="Oakes Grotesk"/>
                        </a:rPr>
                        <a:t>Present to a small group</a:t>
                      </a:r>
                    </a:p>
                    <a:p>
                      <a:pPr marL="334963" lvl="1" indent="-285750" algn="l">
                        <a:lnSpc>
                          <a:spcPts val="2379"/>
                        </a:lnSpc>
                        <a:buFont typeface="Arial" panose="020B0604020202020204" pitchFamily="34" charset="0"/>
                        <a:buChar char="•"/>
                        <a:tabLst/>
                      </a:pPr>
                      <a:r>
                        <a:rPr lang="en-US" sz="1400" b="1" dirty="0">
                          <a:solidFill>
                            <a:srgbClr val="000000"/>
                          </a:solidFill>
                          <a:latin typeface="+mn-lt"/>
                          <a:sym typeface="Oakes Grotesk"/>
                        </a:rPr>
                        <a:t>Why did they make the choices they made</a:t>
                      </a:r>
                    </a:p>
                  </a:txBody>
                  <a:tcPr/>
                </a:tc>
                <a:tc>
                  <a:txBody>
                    <a:bodyPr/>
                    <a:lstStyle/>
                    <a:p>
                      <a:pPr algn="ctr"/>
                      <a:r>
                        <a:rPr lang="en-US" sz="1200" dirty="0"/>
                        <a:t>X</a:t>
                      </a:r>
                    </a:p>
                    <a:p>
                      <a:pPr algn="ctr"/>
                      <a:endParaRPr lang="en-US" sz="1200" dirty="0"/>
                    </a:p>
                    <a:p>
                      <a:pPr algn="ctr"/>
                      <a:endParaRPr lang="en-US" sz="1200" dirty="0"/>
                    </a:p>
                    <a:p>
                      <a:pPr algn="ctr"/>
                      <a:endParaRPr lang="en-US" sz="1200" dirty="0"/>
                    </a:p>
                    <a:p>
                      <a:pPr algn="ctr"/>
                      <a:endParaRPr lang="en-US" sz="1200" dirty="0"/>
                    </a:p>
                    <a:p>
                      <a:pPr algn="ctr"/>
                      <a:endParaRPr lang="en-US" sz="1200" dirty="0"/>
                    </a:p>
                    <a:p>
                      <a:pPr algn="ctr"/>
                      <a:endParaRPr lang="en-US" sz="1200" dirty="0"/>
                    </a:p>
                    <a:p>
                      <a:pPr algn="ctr"/>
                      <a:endParaRPr lang="en-US" sz="1200" dirty="0"/>
                    </a:p>
                    <a:p>
                      <a:pPr algn="ctr"/>
                      <a:endParaRPr lang="en-US" sz="1200" dirty="0"/>
                    </a:p>
                    <a:p>
                      <a:pPr algn="ctr"/>
                      <a:endParaRPr lang="en-US" sz="1200" dirty="0"/>
                    </a:p>
                    <a:p>
                      <a:pPr algn="ctr"/>
                      <a:endParaRPr lang="en-US" sz="1200" dirty="0"/>
                    </a:p>
                    <a:p>
                      <a:pPr algn="ctr"/>
                      <a:endParaRPr lang="en-US" sz="1200" dirty="0"/>
                    </a:p>
                    <a:p>
                      <a:pPr algn="ctr"/>
                      <a:endParaRPr lang="en-US" sz="1200" dirty="0"/>
                    </a:p>
                    <a:p>
                      <a:pPr algn="ctr"/>
                      <a:r>
                        <a:rPr lang="en-US" sz="1200" dirty="0"/>
                        <a:t>X</a:t>
                      </a:r>
                    </a:p>
                    <a:p>
                      <a:pPr algn="ctr"/>
                      <a:endParaRPr lang="en-US" sz="1200" dirty="0"/>
                    </a:p>
                    <a:p>
                      <a:pPr algn="ctr"/>
                      <a:r>
                        <a:rPr lang="en-US" sz="1200" dirty="0"/>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X</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X</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x</a:t>
                      </a:r>
                    </a:p>
                  </a:txBody>
                  <a:tcPr/>
                </a:tc>
                <a:extLst>
                  <a:ext uri="{0D108BD9-81ED-4DB2-BD59-A6C34878D82A}">
                    <a16:rowId xmlns:a16="http://schemas.microsoft.com/office/drawing/2014/main" val="2114390172"/>
                  </a:ext>
                </a:extLst>
              </a:tr>
            </a:tbl>
          </a:graphicData>
        </a:graphic>
      </p:graphicFrame>
      <p:sp>
        <p:nvSpPr>
          <p:cNvPr id="2" name="TextBox 1">
            <a:extLst>
              <a:ext uri="{FF2B5EF4-FFF2-40B4-BE49-F238E27FC236}">
                <a16:creationId xmlns:a16="http://schemas.microsoft.com/office/drawing/2014/main" id="{B01AEE98-74F3-5AE4-8F28-05D45379F88A}"/>
              </a:ext>
            </a:extLst>
          </p:cNvPr>
          <p:cNvSpPr txBox="1"/>
          <p:nvPr/>
        </p:nvSpPr>
        <p:spPr>
          <a:xfrm>
            <a:off x="0" y="6637097"/>
            <a:ext cx="2210862" cy="253916"/>
          </a:xfrm>
          <a:prstGeom prst="rect">
            <a:avLst/>
          </a:prstGeom>
          <a:noFill/>
        </p:spPr>
        <p:txBody>
          <a:bodyPr wrap="none" rtlCol="0">
            <a:spAutoFit/>
          </a:bodyPr>
          <a:lstStyle/>
          <a:p>
            <a:r>
              <a:rPr lang="en-US" sz="1050" dirty="0"/>
              <a:t>Differentiated Evidence of Learning</a:t>
            </a:r>
          </a:p>
        </p:txBody>
      </p:sp>
      <p:sp>
        <p:nvSpPr>
          <p:cNvPr id="3" name="TextBox 2">
            <a:extLst>
              <a:ext uri="{FF2B5EF4-FFF2-40B4-BE49-F238E27FC236}">
                <a16:creationId xmlns:a16="http://schemas.microsoft.com/office/drawing/2014/main" id="{DB5EF906-D1DB-2159-D4A1-59F25817E675}"/>
              </a:ext>
            </a:extLst>
          </p:cNvPr>
          <p:cNvSpPr txBox="1"/>
          <p:nvPr/>
        </p:nvSpPr>
        <p:spPr>
          <a:xfrm>
            <a:off x="11141712" y="6612710"/>
            <a:ext cx="1050288" cy="253916"/>
          </a:xfrm>
          <a:prstGeom prst="rect">
            <a:avLst/>
          </a:prstGeom>
          <a:noFill/>
        </p:spPr>
        <p:txBody>
          <a:bodyPr wrap="none" rtlCol="0">
            <a:spAutoFit/>
          </a:bodyPr>
          <a:lstStyle/>
          <a:p>
            <a:r>
              <a:rPr lang="en-US" sz="1050" dirty="0"/>
              <a:t>S, Moore, 2025</a:t>
            </a:r>
          </a:p>
        </p:txBody>
      </p:sp>
    </p:spTree>
    <p:extLst>
      <p:ext uri="{BB962C8B-B14F-4D97-AF65-F5344CB8AC3E}">
        <p14:creationId xmlns:p14="http://schemas.microsoft.com/office/powerpoint/2010/main" val="4158708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7289" y="227750"/>
            <a:ext cx="2494106" cy="1662737"/>
          </a:xfrm>
          <a:prstGeom prst="rect">
            <a:avLst/>
          </a:prstGeom>
        </p:spPr>
      </p:pic>
      <p:sp>
        <p:nvSpPr>
          <p:cNvPr id="3" name="Rectangle 2"/>
          <p:cNvSpPr/>
          <p:nvPr/>
        </p:nvSpPr>
        <p:spPr>
          <a:xfrm>
            <a:off x="3854395" y="407365"/>
            <a:ext cx="3150563" cy="1452572"/>
          </a:xfrm>
          <a:prstGeom prst="rect">
            <a:avLst/>
          </a:prstGeom>
          <a:solidFill>
            <a:schemeClr val="bg2">
              <a:lumMod val="50000"/>
            </a:schemeClr>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dirty="0"/>
              <a:t>BIG IDEA</a:t>
            </a:r>
          </a:p>
        </p:txBody>
      </p:sp>
      <p:sp>
        <p:nvSpPr>
          <p:cNvPr id="6" name="Rectangle 5"/>
          <p:cNvSpPr/>
          <p:nvPr/>
        </p:nvSpPr>
        <p:spPr>
          <a:xfrm>
            <a:off x="3854395" y="2099520"/>
            <a:ext cx="3150563" cy="836887"/>
          </a:xfrm>
          <a:prstGeom prst="rect">
            <a:avLst/>
          </a:prstGeom>
          <a:solidFill>
            <a:schemeClr val="tx2">
              <a:lumMod val="60000"/>
              <a:lumOff val="40000"/>
            </a:schemeClr>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dirty="0"/>
              <a:t>Content</a:t>
            </a:r>
          </a:p>
        </p:txBody>
      </p:sp>
      <p:sp>
        <p:nvSpPr>
          <p:cNvPr id="7" name="Rectangle 6"/>
          <p:cNvSpPr/>
          <p:nvPr/>
        </p:nvSpPr>
        <p:spPr>
          <a:xfrm>
            <a:off x="3854395" y="3049017"/>
            <a:ext cx="3150563" cy="1836283"/>
          </a:xfrm>
          <a:prstGeom prst="rect">
            <a:avLst/>
          </a:prstGeom>
          <a:solidFill>
            <a:schemeClr val="accent4">
              <a:lumMod val="60000"/>
              <a:lumOff val="40000"/>
            </a:schemeClr>
          </a:soli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dirty="0"/>
              <a:t>Curricular </a:t>
            </a:r>
          </a:p>
          <a:p>
            <a:pPr algn="ctr"/>
            <a:r>
              <a:rPr lang="en-US" sz="2400" b="1" dirty="0"/>
              <a:t>Competencies</a:t>
            </a:r>
          </a:p>
        </p:txBody>
      </p:sp>
      <p:sp>
        <p:nvSpPr>
          <p:cNvPr id="8" name="Rectangle 7"/>
          <p:cNvSpPr/>
          <p:nvPr/>
        </p:nvSpPr>
        <p:spPr>
          <a:xfrm>
            <a:off x="3854395" y="5109284"/>
            <a:ext cx="3150563" cy="1095670"/>
          </a:xfrm>
          <a:prstGeom prst="rect">
            <a:avLst/>
          </a:prstGeom>
          <a:gradFill flip="none" rotWithShape="1">
            <a:gsLst>
              <a:gs pos="0">
                <a:srgbClr val="BD1D7F"/>
              </a:gs>
              <a:gs pos="31000">
                <a:srgbClr val="3D3285"/>
              </a:gs>
              <a:gs pos="65000">
                <a:srgbClr val="2598D3"/>
              </a:gs>
              <a:gs pos="100000">
                <a:srgbClr val="009081"/>
              </a:gs>
            </a:gsLst>
            <a:lin ang="0" scaled="1"/>
            <a:tileRect/>
          </a:gradFill>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dirty="0"/>
              <a:t>Key </a:t>
            </a:r>
          </a:p>
          <a:p>
            <a:pPr algn="ctr"/>
            <a:r>
              <a:rPr lang="en-US" sz="2400" b="1" dirty="0"/>
              <a:t>Competencies</a:t>
            </a:r>
          </a:p>
        </p:txBody>
      </p:sp>
      <p:sp>
        <p:nvSpPr>
          <p:cNvPr id="9" name="Rectangle 8"/>
          <p:cNvSpPr/>
          <p:nvPr/>
        </p:nvSpPr>
        <p:spPr>
          <a:xfrm>
            <a:off x="3592286" y="1974060"/>
            <a:ext cx="7200900" cy="302110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rot="16200000">
            <a:off x="2676136" y="3293395"/>
            <a:ext cx="1075294" cy="584775"/>
          </a:xfrm>
          <a:prstGeom prst="rect">
            <a:avLst/>
          </a:prstGeom>
        </p:spPr>
        <p:txBody>
          <a:bodyPr wrap="none">
            <a:spAutoFit/>
          </a:bodyPr>
          <a:lstStyle/>
          <a:p>
            <a:pPr algn="ctr"/>
            <a:r>
              <a:rPr lang="en-US" sz="1600" b="1" dirty="0"/>
              <a:t>Teacher </a:t>
            </a:r>
          </a:p>
          <a:p>
            <a:pPr algn="ctr"/>
            <a:r>
              <a:rPr lang="en-US" sz="1600" b="1" dirty="0"/>
              <a:t>Evaluation</a:t>
            </a:r>
            <a:endParaRPr lang="en-US" sz="1600" dirty="0"/>
          </a:p>
        </p:txBody>
      </p:sp>
      <p:sp>
        <p:nvSpPr>
          <p:cNvPr id="11" name="Rectangle 10"/>
          <p:cNvSpPr/>
          <p:nvPr/>
        </p:nvSpPr>
        <p:spPr>
          <a:xfrm rot="16200000">
            <a:off x="2721375" y="5426196"/>
            <a:ext cx="1187825" cy="553998"/>
          </a:xfrm>
          <a:prstGeom prst="rect">
            <a:avLst/>
          </a:prstGeom>
        </p:spPr>
        <p:txBody>
          <a:bodyPr wrap="none">
            <a:spAutoFit/>
          </a:bodyPr>
          <a:lstStyle/>
          <a:p>
            <a:pPr algn="ctr"/>
            <a:r>
              <a:rPr lang="en-US" sz="1400" b="1" dirty="0"/>
              <a:t>Student Self </a:t>
            </a:r>
          </a:p>
          <a:p>
            <a:pPr algn="ctr"/>
            <a:r>
              <a:rPr lang="en-US" sz="1600" b="1" dirty="0"/>
              <a:t>Assessment</a:t>
            </a:r>
            <a:endParaRPr lang="en-US" sz="1600" dirty="0"/>
          </a:p>
        </p:txBody>
      </p:sp>
      <p:sp>
        <p:nvSpPr>
          <p:cNvPr id="12" name="Rectangle 11"/>
          <p:cNvSpPr/>
          <p:nvPr/>
        </p:nvSpPr>
        <p:spPr>
          <a:xfrm>
            <a:off x="7091073" y="487269"/>
            <a:ext cx="3571484" cy="1200329"/>
          </a:xfrm>
          <a:prstGeom prst="rect">
            <a:avLst/>
          </a:prstGeom>
        </p:spPr>
        <p:txBody>
          <a:bodyPr wrap="square">
            <a:spAutoFit/>
          </a:bodyPr>
          <a:lstStyle/>
          <a:p>
            <a:r>
              <a:rPr lang="en-US" b="1" dirty="0"/>
              <a:t>Context</a:t>
            </a:r>
          </a:p>
          <a:p>
            <a:r>
              <a:rPr lang="en-US" dirty="0"/>
              <a:t>Place/ Strengths/ Interests/ Inquiry/ provides context to help students to situate their learning</a:t>
            </a:r>
          </a:p>
        </p:txBody>
      </p:sp>
      <p:sp>
        <p:nvSpPr>
          <p:cNvPr id="13" name="Rectangle 12"/>
          <p:cNvSpPr/>
          <p:nvPr/>
        </p:nvSpPr>
        <p:spPr>
          <a:xfrm>
            <a:off x="7091073" y="2035342"/>
            <a:ext cx="3571484" cy="923330"/>
          </a:xfrm>
          <a:prstGeom prst="rect">
            <a:avLst/>
          </a:prstGeom>
        </p:spPr>
        <p:txBody>
          <a:bodyPr wrap="square">
            <a:spAutoFit/>
          </a:bodyPr>
          <a:lstStyle/>
          <a:p>
            <a:r>
              <a:rPr lang="en-US" b="1" dirty="0"/>
              <a:t>Scope &amp; Sequence</a:t>
            </a:r>
          </a:p>
          <a:p>
            <a:r>
              <a:rPr lang="en-US" dirty="0"/>
              <a:t>Knowledge base used to develop competencies</a:t>
            </a:r>
          </a:p>
        </p:txBody>
      </p:sp>
      <p:sp>
        <p:nvSpPr>
          <p:cNvPr id="14" name="Rectangle 13"/>
          <p:cNvSpPr/>
          <p:nvPr/>
        </p:nvSpPr>
        <p:spPr>
          <a:xfrm>
            <a:off x="7091073" y="3366993"/>
            <a:ext cx="3571484" cy="1200329"/>
          </a:xfrm>
          <a:prstGeom prst="rect">
            <a:avLst/>
          </a:prstGeom>
        </p:spPr>
        <p:txBody>
          <a:bodyPr wrap="square">
            <a:spAutoFit/>
          </a:bodyPr>
          <a:lstStyle/>
          <a:p>
            <a:r>
              <a:rPr lang="en-US" b="1" dirty="0"/>
              <a:t>Responsive</a:t>
            </a:r>
          </a:p>
          <a:p>
            <a:r>
              <a:rPr lang="en-US" dirty="0"/>
              <a:t>Formative assessment used to determine which competencies need to be developed</a:t>
            </a:r>
          </a:p>
        </p:txBody>
      </p:sp>
      <p:sp>
        <p:nvSpPr>
          <p:cNvPr id="15" name="Rectangle 14"/>
          <p:cNvSpPr/>
          <p:nvPr/>
        </p:nvSpPr>
        <p:spPr>
          <a:xfrm>
            <a:off x="7192736" y="5109282"/>
            <a:ext cx="3702113" cy="923330"/>
          </a:xfrm>
          <a:prstGeom prst="rect">
            <a:avLst/>
          </a:prstGeom>
        </p:spPr>
        <p:txBody>
          <a:bodyPr wrap="square">
            <a:spAutoFit/>
          </a:bodyPr>
          <a:lstStyle/>
          <a:p>
            <a:r>
              <a:rPr lang="en-US" b="1" dirty="0"/>
              <a:t>Responsive</a:t>
            </a:r>
          </a:p>
          <a:p>
            <a:r>
              <a:rPr lang="en-US" dirty="0"/>
              <a:t>Students decide/co-decide which core competencies to develop</a:t>
            </a:r>
            <a:r>
              <a:rPr lang="en-US" b="1" dirty="0"/>
              <a:t> </a:t>
            </a:r>
            <a:endParaRPr lang="en-US" dirty="0"/>
          </a:p>
        </p:txBody>
      </p:sp>
      <p:sp>
        <p:nvSpPr>
          <p:cNvPr id="5" name="Rectangle 4"/>
          <p:cNvSpPr/>
          <p:nvPr/>
        </p:nvSpPr>
        <p:spPr>
          <a:xfrm>
            <a:off x="-1" y="6480209"/>
            <a:ext cx="1635192" cy="300082"/>
          </a:xfrm>
          <a:prstGeom prst="rect">
            <a:avLst/>
          </a:prstGeom>
        </p:spPr>
        <p:txBody>
          <a:bodyPr wrap="none">
            <a:spAutoFit/>
          </a:bodyPr>
          <a:lstStyle/>
          <a:p>
            <a:pPr algn="ctr"/>
            <a:r>
              <a:rPr lang="en-US" sz="1350" dirty="0"/>
              <a:t>Shelley Moore, 2026</a:t>
            </a:r>
          </a:p>
        </p:txBody>
      </p:sp>
    </p:spTree>
    <p:extLst>
      <p:ext uri="{BB962C8B-B14F-4D97-AF65-F5344CB8AC3E}">
        <p14:creationId xmlns:p14="http://schemas.microsoft.com/office/powerpoint/2010/main" val="2247323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407DD-6189-9308-94C5-1C90B628046C}"/>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2791B4F-E046-CAB4-7BC6-0DF4DB868CFA}"/>
              </a:ext>
            </a:extLst>
          </p:cNvPr>
          <p:cNvGraphicFramePr>
            <a:graphicFrameLocks noGrp="1"/>
          </p:cNvGraphicFramePr>
          <p:nvPr/>
        </p:nvGraphicFramePr>
        <p:xfrm>
          <a:off x="188708" y="61108"/>
          <a:ext cx="11814584" cy="6433071"/>
        </p:xfrm>
        <a:graphic>
          <a:graphicData uri="http://schemas.openxmlformats.org/drawingml/2006/table">
            <a:tbl>
              <a:tblPr firstRow="1" bandRow="1">
                <a:tableStyleId>{5C22544A-7EE6-4342-B048-85BDC9FD1C3A}</a:tableStyleId>
              </a:tblPr>
              <a:tblGrid>
                <a:gridCol w="345922">
                  <a:extLst>
                    <a:ext uri="{9D8B030D-6E8A-4147-A177-3AD203B41FA5}">
                      <a16:colId xmlns:a16="http://schemas.microsoft.com/office/drawing/2014/main" val="20000"/>
                    </a:ext>
                  </a:extLst>
                </a:gridCol>
                <a:gridCol w="1104125">
                  <a:extLst>
                    <a:ext uri="{9D8B030D-6E8A-4147-A177-3AD203B41FA5}">
                      <a16:colId xmlns:a16="http://schemas.microsoft.com/office/drawing/2014/main" val="3996926544"/>
                    </a:ext>
                  </a:extLst>
                </a:gridCol>
                <a:gridCol w="556966">
                  <a:extLst>
                    <a:ext uri="{9D8B030D-6E8A-4147-A177-3AD203B41FA5}">
                      <a16:colId xmlns:a16="http://schemas.microsoft.com/office/drawing/2014/main" val="4103623155"/>
                    </a:ext>
                  </a:extLst>
                </a:gridCol>
                <a:gridCol w="3394244">
                  <a:extLst>
                    <a:ext uri="{9D8B030D-6E8A-4147-A177-3AD203B41FA5}">
                      <a16:colId xmlns:a16="http://schemas.microsoft.com/office/drawing/2014/main" val="3599015421"/>
                    </a:ext>
                  </a:extLst>
                </a:gridCol>
                <a:gridCol w="6413327">
                  <a:extLst>
                    <a:ext uri="{9D8B030D-6E8A-4147-A177-3AD203B41FA5}">
                      <a16:colId xmlns:a16="http://schemas.microsoft.com/office/drawing/2014/main" val="2847329317"/>
                    </a:ext>
                  </a:extLst>
                </a:gridCol>
              </a:tblGrid>
              <a:tr h="232403">
                <a:tc gridSpan="3">
                  <a:txBody>
                    <a:bodyPr/>
                    <a:lstStyle/>
                    <a:p>
                      <a:r>
                        <a:rPr lang="en-US" sz="1200" b="1" dirty="0">
                          <a:solidFill>
                            <a:schemeClr val="tx1"/>
                          </a:solidFill>
                          <a:latin typeface="+mn-lt"/>
                          <a:cs typeface="Calibri" panose="020F0502020204030204" pitchFamily="34" charset="0"/>
                        </a:rPr>
                        <a:t>Class: Grade 7 ELA</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sz="1200" b="1" dirty="0">
                        <a:solidFill>
                          <a:schemeClr val="tx1"/>
                        </a:solidFill>
                        <a:latin typeface="+mn-lt"/>
                        <a:cs typeface="Calibri" panose="020F050202020403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b="1" dirty="0">
                          <a:solidFill>
                            <a:schemeClr val="tx1"/>
                          </a:solidFill>
                          <a:latin typeface="+mn-lt"/>
                          <a:cs typeface="Calibri" panose="020F0502020204030204" pitchFamily="34" charset="0"/>
                        </a:rPr>
                        <a:t>Subject</a:t>
                      </a:r>
                      <a:r>
                        <a:rPr lang="en-US" sz="1200" b="1" baseline="0" dirty="0">
                          <a:solidFill>
                            <a:schemeClr val="tx1"/>
                          </a:solidFill>
                          <a:latin typeface="+mn-lt"/>
                          <a:cs typeface="Calibri" panose="020F0502020204030204" pitchFamily="34" charset="0"/>
                        </a:rPr>
                        <a:t>/Topic(s): Anchor Text - The Giver</a:t>
                      </a:r>
                      <a:endParaRPr lang="en-US" sz="1200" b="1" dirty="0">
                        <a:solidFill>
                          <a:schemeClr val="tx1"/>
                        </a:solidFill>
                        <a:latin typeface="+mn-lt"/>
                        <a:cs typeface="Calibri" panose="020F050202020403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b="1">
                          <a:solidFill>
                            <a:schemeClr val="tx1"/>
                          </a:solidFill>
                          <a:latin typeface="+mn-lt"/>
                          <a:cs typeface="Calibri" panose="020F0502020204030204" pitchFamily="34" charset="0"/>
                        </a:rPr>
                        <a:t>Planning Team: P &amp; S</a:t>
                      </a:r>
                      <a:endParaRPr lang="en-US" sz="1200" b="1" dirty="0">
                        <a:solidFill>
                          <a:schemeClr val="tx1"/>
                        </a:solidFill>
                        <a:latin typeface="+mn-lt"/>
                        <a:cs typeface="Calibri" panose="020F050202020403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81542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solidFill>
                            <a:schemeClr val="tx1"/>
                          </a:solidFill>
                          <a:latin typeface="+mn-lt"/>
                          <a:cs typeface="Calibri" panose="020F0502020204030204" pitchFamily="34" charset="0"/>
                        </a:rPr>
                        <a:t>Big Idea: </a:t>
                      </a:r>
                      <a:r>
                        <a:rPr lang="en-CA" sz="1200" b="0" i="0" u="none" strike="noStrike" kern="1200" dirty="0">
                          <a:solidFill>
                            <a:schemeClr val="dk1"/>
                          </a:solidFill>
                          <a:effectLst/>
                          <a:latin typeface="+mn-lt"/>
                          <a:ea typeface="+mn-ea"/>
                          <a:cs typeface="+mn-cs"/>
                        </a:rPr>
                        <a:t>Questioning what we hear, read, and view contributes to our ability to be educated and engaged citizens</a:t>
                      </a:r>
                      <a:endParaRPr lang="en-US" sz="1200" b="1" dirty="0">
                        <a:solidFill>
                          <a:schemeClr val="tx1"/>
                        </a:solidFill>
                        <a:latin typeface="+mn-lt"/>
                        <a:cs typeface="Calibri" panose="020F050202020403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hMerge="1">
                  <a:txBody>
                    <a:bodyPr/>
                    <a:lstStyle/>
                    <a:p>
                      <a:endParaRPr lang="en-US"/>
                    </a:p>
                  </a:txBody>
                  <a:tcPr/>
                </a:tc>
                <a:tc hMerge="1">
                  <a:txBody>
                    <a:bodyPr/>
                    <a:lstStyle/>
                    <a:p>
                      <a:endParaRPr lang="en-US"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Calibri" panose="020F0502020204030204" pitchFamily="34" charset="0"/>
                        </a:rPr>
                        <a:t>Unit Guiding Question(s):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What does it mean to be “educated”? Who decides that?</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What are the risks of accepting information without questioning it?</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Who controls knowledge in a society, and why might they do that?</a:t>
                      </a:r>
                      <a:endParaRPr lang="en-US" sz="1200" b="1" dirty="0">
                        <a:solidFill>
                          <a:schemeClr val="tx1"/>
                        </a:solidFill>
                        <a:latin typeface="+mn-lt"/>
                        <a:cs typeface="Calibri" panose="020F050202020403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442657">
                <a:tc gridSpan="5">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200" b="1" i="0" u="none" strike="noStrike" kern="1200" dirty="0">
                          <a:solidFill>
                            <a:schemeClr val="tx1"/>
                          </a:solidFill>
                          <a:effectLst/>
                          <a:latin typeface="+mn-lt"/>
                          <a:ea typeface="+mn-ea"/>
                          <a:cs typeface="Calibri" panose="020F0502020204030204" pitchFamily="34" charset="0"/>
                        </a:rPr>
                        <a:t>Vocabulary to know and use: </a:t>
                      </a:r>
                      <a:r>
                        <a:rPr lang="en-CA" sz="1200" b="0" i="0" u="none" strike="noStrike" kern="1200" dirty="0">
                          <a:solidFill>
                            <a:schemeClr val="tx1"/>
                          </a:solidFill>
                          <a:effectLst/>
                          <a:latin typeface="+mn-lt"/>
                          <a:ea typeface="+mn-ea"/>
                          <a:cs typeface="Calibri" panose="020F0502020204030204" pitchFamily="34" charset="0"/>
                        </a:rPr>
                        <a:t>text, story, genre, function, genre, reading strategies, understand text, recognize, forms, purpose, audience, message, think crucially, reflectively, creatively, make connections, personally meaningful, perspectives, share my ideas, shared understanding, extend my thinking, critical and reflective thinker</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lnL w="381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2562752725"/>
                  </a:ext>
                </a:extLst>
              </a:tr>
              <a:tr h="388929">
                <a:tc gridSpan="2">
                  <a:txBody>
                    <a:bodyPr/>
                    <a:lstStyle/>
                    <a:p>
                      <a:r>
                        <a:rPr lang="en-US" sz="1200" b="1" dirty="0">
                          <a:solidFill>
                            <a:schemeClr val="bg1"/>
                          </a:solidFill>
                          <a:latin typeface="+mn-lt"/>
                          <a:cs typeface="Calibri" panose="020F0502020204030204" pitchFamily="34" charset="0"/>
                        </a:rPr>
                        <a:t>Unit Goals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hMerge="1">
                  <a:txBody>
                    <a:bodyPr/>
                    <a:lstStyle/>
                    <a:p>
                      <a:endParaRPr lang="en-US"/>
                    </a:p>
                  </a:txBody>
                  <a:tcPr/>
                </a:tc>
                <a:tc gridSpan="2">
                  <a:txBody>
                    <a:bodyPr/>
                    <a:lstStyle/>
                    <a:p>
                      <a:r>
                        <a:rPr lang="en-CA" sz="1200" b="1" dirty="0">
                          <a:solidFill>
                            <a:schemeClr val="bg1"/>
                          </a:solidFill>
                          <a:latin typeface="+mn-lt"/>
                          <a:cs typeface="Calibri" panose="020F0502020204030204" pitchFamily="34" charset="0"/>
                        </a:rPr>
                        <a:t>Learning Standards: Curricular Language</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000" b="1" dirty="0">
                          <a:solidFill>
                            <a:schemeClr val="bg1"/>
                          </a:solidFill>
                          <a:latin typeface="+mn-lt"/>
                          <a:cs typeface="Calibri" panose="020F0502020204030204" pitchFamily="34" charset="0"/>
                        </a:rPr>
                        <a:t>Curricular Language</a:t>
                      </a:r>
                      <a:endParaRPr lang="en-CA" sz="1200" b="0" dirty="0"/>
                    </a:p>
                  </a:txBody>
                  <a:tcPr marL="68580" marR="68580" marT="34290" marB="3429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3"/>
                    </a:solidFill>
                  </a:tcPr>
                </a:tc>
                <a:tc>
                  <a:txBody>
                    <a:bodyPr/>
                    <a:lstStyle/>
                    <a:p>
                      <a:r>
                        <a:rPr lang="en-US" sz="1200" b="1" dirty="0">
                          <a:solidFill>
                            <a:schemeClr val="bg1"/>
                          </a:solidFill>
                          <a:latin typeface="+mn-lt"/>
                          <a:cs typeface="Calibri" panose="020F0502020204030204" pitchFamily="34" charset="0"/>
                        </a:rPr>
                        <a:t>Learning Goals: Student friendly language</a:t>
                      </a:r>
                    </a:p>
                    <a:p>
                      <a:r>
                        <a:rPr lang="en-US" sz="1200" b="1" dirty="0">
                          <a:solidFill>
                            <a:schemeClr val="bg1"/>
                          </a:solidFill>
                          <a:latin typeface="+mn-lt"/>
                          <a:cs typeface="Calibri" panose="020F0502020204030204" pitchFamily="34" charset="0"/>
                        </a:rPr>
                        <a:t>What do students need to know and do?</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3809539396"/>
                  </a:ext>
                </a:extLst>
              </a:tr>
              <a:tr h="629038">
                <a:tc gridSpan="2">
                  <a:txBody>
                    <a:bodyPr/>
                    <a:lstStyle/>
                    <a:p>
                      <a:r>
                        <a:rPr lang="en-US" sz="1200" b="1" dirty="0">
                          <a:solidFill>
                            <a:schemeClr val="tx1"/>
                          </a:solidFill>
                          <a:latin typeface="+mn-lt"/>
                          <a:cs typeface="Calibri" panose="020F0502020204030204" pitchFamily="34" charset="0"/>
                        </a:rPr>
                        <a:t>Content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endParaRPr lang="en-US"/>
                    </a:p>
                  </a:txBody>
                  <a:tcPr/>
                </a:tc>
                <a:tc gridSpan="2">
                  <a:txBody>
                    <a:bodyPr/>
                    <a:lstStyle/>
                    <a:p>
                      <a:r>
                        <a:rPr lang="en-CA" sz="1200" b="0" i="0" u="none" strike="noStrike" kern="1200" dirty="0">
                          <a:solidFill>
                            <a:srgbClr val="FF0000"/>
                          </a:solidFill>
                          <a:effectLst/>
                          <a:latin typeface="+mn-lt"/>
                          <a:ea typeface="+mn-ea"/>
                          <a:cs typeface="+mn-cs"/>
                        </a:rPr>
                        <a:t>Story/text </a:t>
                      </a:r>
                      <a:br>
                        <a:rPr lang="en-CA" sz="1200" b="0" i="0" u="none" strike="noStrike" kern="1200" dirty="0">
                          <a:solidFill>
                            <a:schemeClr val="dk1"/>
                          </a:solidFill>
                          <a:effectLst/>
                          <a:latin typeface="+mn-lt"/>
                          <a:ea typeface="+mn-ea"/>
                          <a:cs typeface="+mn-cs"/>
                        </a:rPr>
                      </a:br>
                      <a:r>
                        <a:rPr lang="en-CA" sz="1200" b="0" i="0" u="sng" strike="noStrike" kern="1200" dirty="0">
                          <a:solidFill>
                            <a:schemeClr val="dk1"/>
                          </a:solidFill>
                          <a:effectLst/>
                          <a:latin typeface="+mn-lt"/>
                          <a:ea typeface="+mn-ea"/>
                          <a:cs typeface="+mn-cs"/>
                          <a:hlinkClick r:id="rId3"/>
                        </a:rPr>
                        <a:t>forms</a:t>
                      </a:r>
                      <a:r>
                        <a:rPr lang="en-CA" sz="1200" b="0" i="0" u="none" strike="noStrike" kern="1200" dirty="0">
                          <a:solidFill>
                            <a:schemeClr val="dk1"/>
                          </a:solidFill>
                          <a:effectLst/>
                          <a:latin typeface="+mn-lt"/>
                          <a:ea typeface="+mn-ea"/>
                          <a:cs typeface="+mn-cs"/>
                        </a:rPr>
                        <a:t>, </a:t>
                      </a:r>
                      <a:r>
                        <a:rPr lang="en-CA" sz="1200" b="0" i="0" u="sng" strike="noStrike" kern="1200" dirty="0">
                          <a:solidFill>
                            <a:srgbClr val="FF0000"/>
                          </a:solidFill>
                          <a:effectLst/>
                          <a:latin typeface="+mn-lt"/>
                          <a:ea typeface="+mn-ea"/>
                          <a:cs typeface="+mn-cs"/>
                          <a:hlinkClick r:id="rId3">
                            <a:extLst>
                              <a:ext uri="{A12FA001-AC4F-418D-AE19-62706E023703}">
                                <ahyp:hlinkClr xmlns:ahyp="http://schemas.microsoft.com/office/drawing/2018/hyperlinkcolor" val="tx"/>
                              </a:ext>
                            </a:extLst>
                          </a:hlinkClick>
                        </a:rPr>
                        <a:t>functions</a:t>
                      </a:r>
                      <a:r>
                        <a:rPr lang="en-CA" sz="1200" b="0" i="0" u="none" strike="noStrike" kern="1200" dirty="0">
                          <a:solidFill>
                            <a:schemeClr val="dk1"/>
                          </a:solidFill>
                          <a:effectLst/>
                          <a:latin typeface="+mn-lt"/>
                          <a:ea typeface="+mn-ea"/>
                          <a:cs typeface="+mn-cs"/>
                        </a:rPr>
                        <a:t>, and </a:t>
                      </a:r>
                      <a:r>
                        <a:rPr lang="en-CA" sz="1200" b="0" i="0" u="sng" strike="noStrike" kern="1200" dirty="0">
                          <a:solidFill>
                            <a:srgbClr val="FF0000"/>
                          </a:solidFill>
                          <a:effectLst/>
                          <a:latin typeface="+mn-lt"/>
                          <a:ea typeface="+mn-ea"/>
                          <a:cs typeface="+mn-cs"/>
                          <a:hlinkClick r:id="rId3">
                            <a:extLst>
                              <a:ext uri="{A12FA001-AC4F-418D-AE19-62706E023703}">
                                <ahyp:hlinkClr xmlns:ahyp="http://schemas.microsoft.com/office/drawing/2018/hyperlinkcolor" val="tx"/>
                              </a:ext>
                            </a:extLst>
                          </a:hlinkClick>
                        </a:rPr>
                        <a:t>genres</a:t>
                      </a:r>
                      <a:r>
                        <a:rPr lang="en-CA" sz="1200" b="0" i="0" u="none" strike="noStrike" kern="1200" dirty="0">
                          <a:solidFill>
                            <a:schemeClr val="dk1"/>
                          </a:solidFill>
                          <a:effectLst/>
                          <a:latin typeface="+mn-lt"/>
                          <a:ea typeface="+mn-ea"/>
                          <a:cs typeface="+mn-cs"/>
                        </a:rPr>
                        <a:t> of </a:t>
                      </a:r>
                      <a:r>
                        <a:rPr lang="en-CA" sz="1200" b="0" i="0" u="sng" strike="noStrike" kern="1200" dirty="0">
                          <a:solidFill>
                            <a:srgbClr val="FF0000"/>
                          </a:solidFill>
                          <a:effectLst/>
                          <a:latin typeface="+mn-lt"/>
                          <a:ea typeface="+mn-ea"/>
                          <a:cs typeface="+mn-cs"/>
                          <a:hlinkClick r:id="rId3">
                            <a:extLst>
                              <a:ext uri="{A12FA001-AC4F-418D-AE19-62706E023703}">
                                <ahyp:hlinkClr xmlns:ahyp="http://schemas.microsoft.com/office/drawing/2018/hyperlinkcolor" val="tx"/>
                              </a:ext>
                            </a:extLst>
                          </a:hlinkClick>
                        </a:rPr>
                        <a:t>text</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n-US" sz="1200" b="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dirty="0"/>
                        <a:t>I know what a </a:t>
                      </a:r>
                      <a:r>
                        <a:rPr lang="en-US" sz="1200" dirty="0">
                          <a:solidFill>
                            <a:srgbClr val="FF0000"/>
                          </a:solidFill>
                        </a:rPr>
                        <a:t>text</a:t>
                      </a:r>
                      <a:r>
                        <a:rPr lang="en-US" sz="1200" dirty="0"/>
                        <a:t>, I know that </a:t>
                      </a:r>
                      <a:r>
                        <a:rPr lang="en-US" sz="1200" dirty="0">
                          <a:solidFill>
                            <a:srgbClr val="FF0000"/>
                          </a:solidFill>
                        </a:rPr>
                        <a:t>story</a:t>
                      </a:r>
                      <a:r>
                        <a:rPr lang="en-US" sz="1200" dirty="0"/>
                        <a:t> is a form of </a:t>
                      </a:r>
                      <a:r>
                        <a:rPr lang="en-US" sz="1200" dirty="0">
                          <a:solidFill>
                            <a:srgbClr val="FF0000"/>
                          </a:solidFill>
                        </a:rPr>
                        <a:t>text</a:t>
                      </a:r>
                    </a:p>
                    <a:p>
                      <a:r>
                        <a:rPr lang="en-US" sz="1200" dirty="0"/>
                        <a:t>I know what </a:t>
                      </a:r>
                      <a:r>
                        <a:rPr lang="en-US" sz="1200" dirty="0">
                          <a:solidFill>
                            <a:srgbClr val="FF0000"/>
                          </a:solidFill>
                        </a:rPr>
                        <a:t>genre</a:t>
                      </a:r>
                      <a:r>
                        <a:rPr lang="en-US" sz="1200" dirty="0"/>
                        <a:t> is</a:t>
                      </a:r>
                    </a:p>
                    <a:p>
                      <a:r>
                        <a:rPr lang="en-US" sz="1200" dirty="0"/>
                        <a:t>I know how </a:t>
                      </a:r>
                      <a:r>
                        <a:rPr lang="en-US" sz="1200" dirty="0">
                          <a:solidFill>
                            <a:srgbClr val="FF0000"/>
                          </a:solidFill>
                        </a:rPr>
                        <a:t>function</a:t>
                      </a:r>
                      <a:r>
                        <a:rPr lang="en-US" sz="1200" dirty="0"/>
                        <a:t> influenced </a:t>
                      </a:r>
                      <a:r>
                        <a:rPr lang="en-US" sz="1200" dirty="0">
                          <a:solidFill>
                            <a:srgbClr val="FF0000"/>
                          </a:solidFill>
                        </a:rPr>
                        <a:t>genres</a:t>
                      </a: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2"/>
                  </a:ext>
                </a:extLst>
              </a:tr>
              <a:tr h="62903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Calibri" panose="020F0502020204030204" pitchFamily="34" charset="0"/>
                        </a:rPr>
                        <a:t>Content</a:t>
                      </a:r>
                    </a:p>
                    <a:p>
                      <a:endParaRPr lang="en-US" sz="1200" b="1" dirty="0">
                        <a:solidFill>
                          <a:schemeClr val="tx1"/>
                        </a:solidFill>
                        <a:latin typeface="+mn-lt"/>
                        <a:cs typeface="Calibri" panose="020F050202020403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endParaRPr lang="en-US"/>
                    </a:p>
                  </a:txBody>
                  <a:tcPr/>
                </a:tc>
                <a:tc gridSpan="2">
                  <a:txBody>
                    <a:bodyPr/>
                    <a:lstStyle/>
                    <a:p>
                      <a:r>
                        <a:rPr lang="en-CA" sz="1200" b="0" i="0" u="none" strike="noStrike" kern="1200" dirty="0">
                          <a:solidFill>
                            <a:schemeClr val="dk1"/>
                          </a:solidFill>
                          <a:effectLst/>
                          <a:latin typeface="+mn-lt"/>
                          <a:ea typeface="+mn-ea"/>
                          <a:cs typeface="+mn-cs"/>
                        </a:rPr>
                        <a:t>Strategies and processes </a:t>
                      </a:r>
                      <a:r>
                        <a:rPr lang="en-CA" sz="1200" b="0" i="0" u="sng" strike="noStrike" kern="1200" dirty="0">
                          <a:solidFill>
                            <a:srgbClr val="FF0000"/>
                          </a:solidFill>
                          <a:effectLst/>
                          <a:latin typeface="+mn-lt"/>
                          <a:ea typeface="+mn-ea"/>
                          <a:cs typeface="+mn-cs"/>
                          <a:hlinkClick r:id="rId3">
                            <a:extLst>
                              <a:ext uri="{A12FA001-AC4F-418D-AE19-62706E023703}">
                                <ahyp:hlinkClr xmlns:ahyp="http://schemas.microsoft.com/office/drawing/2018/hyperlinkcolor" val="tx"/>
                              </a:ext>
                            </a:extLst>
                          </a:hlinkClick>
                        </a:rPr>
                        <a:t>reading strategies</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n-US"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dirty="0"/>
                        <a:t>I know different kinds of </a:t>
                      </a:r>
                      <a:r>
                        <a:rPr lang="en-US" sz="1200" dirty="0">
                          <a:solidFill>
                            <a:srgbClr val="FF0000"/>
                          </a:solidFill>
                        </a:rPr>
                        <a:t>reading strategies </a:t>
                      </a:r>
                      <a:r>
                        <a:rPr lang="en-US" sz="1200" dirty="0"/>
                        <a:t>and how to use them to help me better </a:t>
                      </a:r>
                      <a:r>
                        <a:rPr lang="en-US" sz="1200" dirty="0">
                          <a:solidFill>
                            <a:srgbClr val="FF0000"/>
                          </a:solidFill>
                        </a:rPr>
                        <a:t>understand text</a:t>
                      </a:r>
                      <a:br>
                        <a:rPr lang="en-US" sz="1200" dirty="0">
                          <a:solidFill>
                            <a:srgbClr val="FF0000"/>
                          </a:solidFill>
                        </a:rPr>
                      </a:b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716179538"/>
                  </a:ext>
                </a:extLst>
              </a:tr>
              <a:tr h="629038">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Calibri" panose="020F0502020204030204" pitchFamily="34" charset="0"/>
                        </a:rPr>
                        <a:t>Curricular Competencies</a:t>
                      </a:r>
                    </a:p>
                  </a:txBody>
                  <a:tcPr marL="68580" marR="68580" marT="34290" marB="3429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Calibri" panose="020F0502020204030204" pitchFamily="34" charset="0"/>
                        </a:rPr>
                        <a:t>Comprehend &amp; Connect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gridSpan="2">
                  <a:txBody>
                    <a:bodyPr/>
                    <a:lstStyle/>
                    <a:p>
                      <a:r>
                        <a:rPr lang="en-CA" sz="1200" b="0" i="0" u="none" strike="noStrike" kern="1200" dirty="0">
                          <a:solidFill>
                            <a:schemeClr val="dk1"/>
                          </a:solidFill>
                          <a:effectLst/>
                          <a:latin typeface="+mn-lt"/>
                          <a:ea typeface="+mn-ea"/>
                          <a:cs typeface="+mn-cs"/>
                        </a:rPr>
                        <a:t>Recognize and appreciate how </a:t>
                      </a:r>
                      <a:r>
                        <a:rPr lang="en-CA" sz="1200" b="0" i="0" u="sng" kern="1200" dirty="0">
                          <a:solidFill>
                            <a:schemeClr val="dk1"/>
                          </a:solidFill>
                          <a:effectLst/>
                          <a:latin typeface="+mn-lt"/>
                          <a:ea typeface="+mn-ea"/>
                          <a:cs typeface="+mn-cs"/>
                          <a:hlinkClick r:id="rId4"/>
                        </a:rPr>
                        <a:t>different features, forms, and genres of texts</a:t>
                      </a:r>
                      <a:r>
                        <a:rPr lang="en-CA" sz="1200" b="0" i="0" u="none" strike="noStrike" kern="1200" dirty="0">
                          <a:solidFill>
                            <a:schemeClr val="dk1"/>
                          </a:solidFill>
                          <a:effectLst/>
                          <a:latin typeface="+mn-lt"/>
                          <a:ea typeface="+mn-ea"/>
                          <a:cs typeface="+mn-cs"/>
                        </a:rPr>
                        <a:t> reflect different purposes, audiences, and messages</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sz="1200" b="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a:t>I can </a:t>
                      </a:r>
                      <a:r>
                        <a:rPr lang="en-US" sz="1200">
                          <a:solidFill>
                            <a:srgbClr val="FF0000"/>
                          </a:solidFill>
                        </a:rPr>
                        <a:t>recognize</a:t>
                      </a:r>
                      <a:r>
                        <a:rPr lang="en-US" sz="1200"/>
                        <a:t> how different </a:t>
                      </a:r>
                      <a:r>
                        <a:rPr lang="en-US" sz="1200">
                          <a:solidFill>
                            <a:srgbClr val="FF0000"/>
                          </a:solidFill>
                        </a:rPr>
                        <a:t>features</a:t>
                      </a:r>
                      <a:r>
                        <a:rPr lang="en-US" sz="1200"/>
                        <a:t>, </a:t>
                      </a:r>
                      <a:r>
                        <a:rPr lang="en-US" sz="1200">
                          <a:solidFill>
                            <a:srgbClr val="FF0000"/>
                          </a:solidFill>
                        </a:rPr>
                        <a:t>forms</a:t>
                      </a:r>
                      <a:r>
                        <a:rPr lang="en-US" sz="1200"/>
                        <a:t> and </a:t>
                      </a:r>
                      <a:r>
                        <a:rPr lang="en-US" sz="1200">
                          <a:solidFill>
                            <a:srgbClr val="FF0000"/>
                          </a:solidFill>
                        </a:rPr>
                        <a:t>genres</a:t>
                      </a:r>
                      <a:r>
                        <a:rPr lang="en-US" sz="1200"/>
                        <a:t> of </a:t>
                      </a:r>
                      <a:r>
                        <a:rPr lang="en-US" sz="1200">
                          <a:solidFill>
                            <a:srgbClr val="FF0000"/>
                          </a:solidFill>
                        </a:rPr>
                        <a:t>text</a:t>
                      </a:r>
                      <a:r>
                        <a:rPr lang="en-US" sz="1200"/>
                        <a:t> are used depending on the </a:t>
                      </a:r>
                      <a:r>
                        <a:rPr lang="en-US" sz="1200">
                          <a:solidFill>
                            <a:srgbClr val="FF0000"/>
                          </a:solidFill>
                        </a:rPr>
                        <a:t>purpose</a:t>
                      </a:r>
                      <a:r>
                        <a:rPr lang="en-US" sz="1200"/>
                        <a:t>, </a:t>
                      </a:r>
                      <a:r>
                        <a:rPr lang="en-US" sz="1200">
                          <a:solidFill>
                            <a:srgbClr val="FF0000"/>
                          </a:solidFill>
                        </a:rPr>
                        <a:t>audience</a:t>
                      </a:r>
                      <a:r>
                        <a:rPr lang="en-US" sz="1200"/>
                        <a:t> and </a:t>
                      </a:r>
                      <a:r>
                        <a:rPr lang="en-US" sz="1200">
                          <a:solidFill>
                            <a:srgbClr val="FF0000"/>
                          </a:solidFill>
                        </a:rPr>
                        <a:t>message</a:t>
                      </a: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12071562"/>
                  </a:ext>
                </a:extLst>
              </a:tr>
              <a:tr h="600660">
                <a:tc vMerge="1">
                  <a:txBody>
                    <a:bodyPr/>
                    <a:lstStyle/>
                    <a:p>
                      <a:endParaRPr lang="en-US" sz="1200" b="0" dirty="0">
                        <a:solidFill>
                          <a:schemeClr val="tx1"/>
                        </a:solidFill>
                        <a:latin typeface="+mn-lt"/>
                        <a:cs typeface="Calibri" panose="020F0502020204030204" pitchFamily="34" charset="0"/>
                      </a:endParaRP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200" b="1" dirty="0">
                          <a:solidFill>
                            <a:schemeClr val="tx1"/>
                          </a:solidFill>
                          <a:latin typeface="+mn-lt"/>
                          <a:cs typeface="Calibri" panose="020F0502020204030204" pitchFamily="34" charset="0"/>
                        </a:rPr>
                        <a:t>Comprehend &amp; Connect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gridSpan="2">
                  <a:txBody>
                    <a:bodyPr/>
                    <a:lstStyle/>
                    <a:p>
                      <a:r>
                        <a:rPr lang="en-CA" sz="1200" b="0" i="0" u="sng" kern="1200" dirty="0">
                          <a:solidFill>
                            <a:schemeClr val="dk1"/>
                          </a:solidFill>
                          <a:effectLst/>
                          <a:latin typeface="+mn-lt"/>
                          <a:ea typeface="+mn-ea"/>
                          <a:cs typeface="+mn-cs"/>
                          <a:hlinkClick r:id="rId4"/>
                        </a:rPr>
                        <a:t>Think critically, creatively, and reflectively</a:t>
                      </a:r>
                      <a:r>
                        <a:rPr lang="en-CA" sz="1200" b="0" i="0" u="sng" kern="1200" dirty="0">
                          <a:solidFill>
                            <a:schemeClr val="dk1"/>
                          </a:solidFill>
                          <a:effectLst/>
                          <a:latin typeface="+mn-lt"/>
                          <a:ea typeface="+mn-ea"/>
                          <a:cs typeface="+mn-cs"/>
                        </a:rPr>
                        <a:t> </a:t>
                      </a:r>
                      <a:r>
                        <a:rPr lang="en-CA" sz="1200" b="0" i="0" u="none" strike="noStrike" kern="1200" dirty="0">
                          <a:solidFill>
                            <a:schemeClr val="dk1"/>
                          </a:solidFill>
                          <a:effectLst/>
                          <a:latin typeface="+mn-lt"/>
                          <a:ea typeface="+mn-ea"/>
                          <a:cs typeface="+mn-cs"/>
                        </a:rPr>
                        <a:t>to explore ideas within, between, and beyond texts</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sz="1200" b="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dirty="0"/>
                        <a:t>I can </a:t>
                      </a:r>
                      <a:r>
                        <a:rPr lang="en-US" sz="1200" dirty="0">
                          <a:solidFill>
                            <a:srgbClr val="FF0000"/>
                          </a:solidFill>
                        </a:rPr>
                        <a:t>think critically</a:t>
                      </a:r>
                      <a:r>
                        <a:rPr lang="en-US" sz="1200" dirty="0"/>
                        <a:t>, </a:t>
                      </a:r>
                      <a:r>
                        <a:rPr lang="en-US" sz="1200" dirty="0">
                          <a:solidFill>
                            <a:srgbClr val="FF0000"/>
                          </a:solidFill>
                        </a:rPr>
                        <a:t>reflectively</a:t>
                      </a:r>
                      <a:r>
                        <a:rPr lang="en-US" sz="1200" dirty="0"/>
                        <a:t> and </a:t>
                      </a:r>
                      <a:r>
                        <a:rPr lang="en-US" sz="1200" dirty="0">
                          <a:solidFill>
                            <a:srgbClr val="FF0000"/>
                          </a:solidFill>
                        </a:rPr>
                        <a:t>creatively</a:t>
                      </a:r>
                      <a:r>
                        <a:rPr lang="en-US" sz="1200" dirty="0"/>
                        <a:t> about ideas that I</a:t>
                      </a:r>
                      <a:r>
                        <a:rPr lang="en-US" sz="1200" dirty="0">
                          <a:solidFill>
                            <a:srgbClr val="FF0000"/>
                          </a:solidFill>
                        </a:rPr>
                        <a:t> connect </a:t>
                      </a:r>
                      <a:r>
                        <a:rPr lang="en-US" sz="1200" dirty="0"/>
                        <a:t>to in </a:t>
                      </a:r>
                      <a:r>
                        <a:rPr lang="en-US" sz="1200" dirty="0">
                          <a:solidFill>
                            <a:srgbClr val="FF0000"/>
                          </a:solidFill>
                        </a:rPr>
                        <a:t>text</a:t>
                      </a: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092908110"/>
                  </a:ext>
                </a:extLst>
              </a:tr>
              <a:tr h="600660">
                <a:tc vMerge="1">
                  <a:txBody>
                    <a:bodyPr/>
                    <a:lstStyle/>
                    <a:p>
                      <a:endParaRPr lang="en-US" sz="1200" b="0" dirty="0">
                        <a:solidFill>
                          <a:schemeClr val="tx1"/>
                        </a:solidFill>
                        <a:latin typeface="+mn-lt"/>
                        <a:cs typeface="Calibri" panose="020F0502020204030204" pitchFamily="34" charset="0"/>
                      </a:endParaRP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Calibri" panose="020F0502020204030204" pitchFamily="34" charset="0"/>
                        </a:rPr>
                        <a:t>Comprehend &amp; Connect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gridSpan="2">
                  <a:txBody>
                    <a:bodyPr/>
                    <a:lstStyle/>
                    <a:p>
                      <a:r>
                        <a:rPr lang="en-CA" sz="1200" b="0" i="0" u="none" strike="noStrike" kern="1200" dirty="0">
                          <a:solidFill>
                            <a:schemeClr val="dk1"/>
                          </a:solidFill>
                          <a:effectLst/>
                          <a:latin typeface="+mn-lt"/>
                          <a:ea typeface="+mn-ea"/>
                          <a:cs typeface="+mn-cs"/>
                        </a:rPr>
                        <a:t>Construct meaningful personal connections between self, </a:t>
                      </a:r>
                      <a:r>
                        <a:rPr lang="en-CA" sz="1200" b="0" i="0" u="sng" kern="1200" dirty="0">
                          <a:solidFill>
                            <a:schemeClr val="dk1"/>
                          </a:solidFill>
                          <a:effectLst/>
                          <a:latin typeface="+mn-lt"/>
                          <a:ea typeface="+mn-ea"/>
                          <a:cs typeface="+mn-cs"/>
                          <a:hlinkClick r:id="rId4"/>
                        </a:rPr>
                        <a:t>text</a:t>
                      </a:r>
                      <a:r>
                        <a:rPr lang="en-CA" sz="1200" b="0" i="0" u="none" strike="noStrike" kern="1200" dirty="0">
                          <a:solidFill>
                            <a:schemeClr val="dk1"/>
                          </a:solidFill>
                          <a:effectLst/>
                          <a:latin typeface="+mn-lt"/>
                          <a:ea typeface="+mn-ea"/>
                          <a:cs typeface="+mn-cs"/>
                        </a:rPr>
                        <a:t>, and world</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sz="1200" b="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dirty="0"/>
                        <a:t>I can </a:t>
                      </a:r>
                      <a:r>
                        <a:rPr lang="en-US" sz="1200" dirty="0">
                          <a:solidFill>
                            <a:srgbClr val="FF0000"/>
                          </a:solidFill>
                        </a:rPr>
                        <a:t>make connections </a:t>
                      </a:r>
                      <a:r>
                        <a:rPr lang="en-US" sz="1200" dirty="0"/>
                        <a:t>that are </a:t>
                      </a:r>
                      <a:r>
                        <a:rPr lang="en-US" sz="1200" dirty="0">
                          <a:solidFill>
                            <a:srgbClr val="FF0000"/>
                          </a:solidFill>
                        </a:rPr>
                        <a:t>personally meaningful </a:t>
                      </a:r>
                      <a:r>
                        <a:rPr lang="en-US" sz="1200" dirty="0"/>
                        <a:t>between myself, other </a:t>
                      </a:r>
                      <a:r>
                        <a:rPr lang="en-US" sz="1200" dirty="0">
                          <a:solidFill>
                            <a:srgbClr val="FF0000"/>
                          </a:solidFill>
                        </a:rPr>
                        <a:t>text</a:t>
                      </a:r>
                      <a:r>
                        <a:rPr lang="en-US" sz="1200" dirty="0"/>
                        <a:t> and the world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106299449"/>
                  </a:ext>
                </a:extLst>
              </a:tr>
              <a:tr h="600660">
                <a:tc vMerge="1">
                  <a:txBody>
                    <a:bodyPr/>
                    <a:lstStyle/>
                    <a:p>
                      <a:endParaRPr lang="en-US" sz="1200" b="0" dirty="0">
                        <a:solidFill>
                          <a:schemeClr val="tx1"/>
                        </a:solidFill>
                        <a:latin typeface="+mn-lt"/>
                        <a:cs typeface="Calibri" panose="020F0502020204030204" pitchFamily="34" charset="0"/>
                      </a:endParaRP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Calibri" panose="020F0502020204030204" pitchFamily="34" charset="0"/>
                        </a:rPr>
                        <a:t>Create and Communicate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u="sng" kern="1200" dirty="0">
                          <a:solidFill>
                            <a:schemeClr val="dk1"/>
                          </a:solidFill>
                          <a:effectLst/>
                          <a:latin typeface="+mn-lt"/>
                          <a:ea typeface="+mn-ea"/>
                          <a:cs typeface="+mn-cs"/>
                          <a:hlinkClick r:id="rId4"/>
                        </a:rPr>
                        <a:t>Exchange ideas and viewpoints</a:t>
                      </a:r>
                      <a:r>
                        <a:rPr lang="en-CA" sz="1200" b="0" i="0" u="none" strike="noStrike" kern="1200" dirty="0">
                          <a:solidFill>
                            <a:schemeClr val="dk1"/>
                          </a:solidFill>
                          <a:effectLst/>
                          <a:latin typeface="+mn-lt"/>
                          <a:ea typeface="+mn-ea"/>
                          <a:cs typeface="+mn-cs"/>
                        </a:rPr>
                        <a:t> to build shared understanding and extend thinking</a:t>
                      </a:r>
                      <a:endParaRPr lang="en-US" sz="12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I can </a:t>
                      </a:r>
                      <a:r>
                        <a:rPr lang="en-US" sz="1200" b="0" dirty="0">
                          <a:solidFill>
                            <a:srgbClr val="FF0000"/>
                          </a:solidFill>
                        </a:rPr>
                        <a:t>share my ideas </a:t>
                      </a:r>
                      <a:r>
                        <a:rPr lang="en-US" sz="1200" b="0" dirty="0"/>
                        <a:t>and learn from other </a:t>
                      </a:r>
                      <a:r>
                        <a:rPr lang="en-US" sz="1200" b="0" dirty="0">
                          <a:solidFill>
                            <a:srgbClr val="FF0000"/>
                          </a:solidFill>
                        </a:rPr>
                        <a:t>perspectives</a:t>
                      </a:r>
                      <a:r>
                        <a:rPr lang="en-US" sz="1200" b="0" dirty="0"/>
                        <a:t> to build a </a:t>
                      </a:r>
                      <a:r>
                        <a:rPr lang="en-US" sz="1200" b="0" dirty="0">
                          <a:solidFill>
                            <a:srgbClr val="FF0000"/>
                          </a:solidFill>
                        </a:rPr>
                        <a:t>shared understanding </a:t>
                      </a:r>
                      <a:r>
                        <a:rPr lang="en-US" sz="1200" b="0" dirty="0"/>
                        <a:t>and </a:t>
                      </a:r>
                      <a:r>
                        <a:rPr lang="en-US" sz="1200" b="0" dirty="0">
                          <a:solidFill>
                            <a:srgbClr val="FF0000"/>
                          </a:solidFill>
                        </a:rPr>
                        <a:t>extend my thinking</a:t>
                      </a: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69171807"/>
                  </a:ext>
                </a:extLst>
              </a:tr>
              <a:tr h="600660">
                <a:tc gridSpan="2">
                  <a:txBody>
                    <a:bodyPr/>
                    <a:lstStyle/>
                    <a:p>
                      <a:r>
                        <a:rPr lang="en-US" sz="1200" b="1" dirty="0">
                          <a:solidFill>
                            <a:schemeClr val="bg1"/>
                          </a:solidFill>
                          <a:latin typeface="+mn-lt"/>
                          <a:cs typeface="Calibri" panose="020F0502020204030204" pitchFamily="34" charset="0"/>
                        </a:rPr>
                        <a:t>Key Competencies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3285"/>
                    </a:solidFill>
                  </a:tcPr>
                </a:tc>
                <a:tc hMerge="1">
                  <a:txBody>
                    <a:bodyPr/>
                    <a:lstStyle/>
                    <a:p>
                      <a:endParaRPr lang="en-US"/>
                    </a:p>
                  </a:txBody>
                  <a:tcPr/>
                </a:tc>
                <a:tc gridSpan="2">
                  <a:txBody>
                    <a:bodyPr/>
                    <a:lstStyle/>
                    <a:p>
                      <a:r>
                        <a:rPr lang="en-CA" sz="1200" b="1" kern="1200" dirty="0">
                          <a:solidFill>
                            <a:schemeClr val="tx1"/>
                          </a:solidFill>
                          <a:effectLst/>
                          <a:latin typeface="+mn-lt"/>
                          <a:ea typeface="+mn-ea"/>
                          <a:cs typeface="+mn-cs"/>
                        </a:rPr>
                        <a:t>Nurture Who I Am and Who I Want to Be </a:t>
                      </a:r>
                      <a:endParaRPr lang="en-US" sz="120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CDE2"/>
                    </a:solidFill>
                  </a:tcPr>
                </a:tc>
                <a:tc hMerge="1">
                  <a:txBody>
                    <a:bodyPr/>
                    <a:lstStyle/>
                    <a:p>
                      <a:endParaRPr lang="en-US" sz="1200" b="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gn="l">
                        <a:buFont typeface="Arial" panose="020B0604020202020204" pitchFamily="34" charset="0"/>
                        <a:buChar char="•"/>
                      </a:pPr>
                      <a:r>
                        <a:rPr lang="en-CA" sz="1200" b="0" dirty="0">
                          <a:effectLst/>
                          <a:latin typeface="Calibri" panose="020F0502020204030204" pitchFamily="34" charset="0"/>
                          <a:cs typeface="Calibri" panose="020F0502020204030204" pitchFamily="34" charset="0"/>
                        </a:rPr>
                        <a:t>I can share a goal</a:t>
                      </a:r>
                    </a:p>
                    <a:p>
                      <a:pPr marL="171450" indent="-171450" algn="l">
                        <a:buFont typeface="Arial" panose="020B0604020202020204" pitchFamily="34" charset="0"/>
                        <a:buChar char="•"/>
                      </a:pPr>
                      <a:r>
                        <a:rPr lang="en-CA" sz="1200" b="0" dirty="0">
                          <a:effectLst/>
                          <a:latin typeface="Calibri" panose="020F0502020204030204" pitchFamily="34" charset="0"/>
                          <a:cs typeface="Calibri" panose="020F0502020204030204" pitchFamily="34" charset="0"/>
                        </a:rPr>
                        <a:t>I can articulate personal values, strengths, and needs</a:t>
                      </a:r>
                    </a:p>
                    <a:p>
                      <a:pPr marL="171450" indent="-171450" algn="l">
                        <a:buFont typeface="Arial" panose="020B0604020202020204" pitchFamily="34" charset="0"/>
                        <a:buChar char="•"/>
                      </a:pPr>
                      <a:r>
                        <a:rPr lang="en-CA" sz="1200" b="0" dirty="0">
                          <a:effectLst/>
                          <a:latin typeface="Calibri" panose="020F0502020204030204" pitchFamily="34" charset="0"/>
                          <a:cs typeface="Calibri" panose="020F0502020204030204" pitchFamily="34" charset="0"/>
                        </a:rPr>
                        <a:t>I can demonstrate cultural pride, integrity and self worth</a:t>
                      </a:r>
                    </a:p>
                    <a:p>
                      <a:pPr marL="171450" indent="-171450" algn="l">
                        <a:buFont typeface="Arial" panose="020B0604020202020204" pitchFamily="34" charset="0"/>
                        <a:buChar char="•"/>
                      </a:pPr>
                      <a:r>
                        <a:rPr lang="en-CA" sz="1200" b="0" dirty="0">
                          <a:effectLst/>
                          <a:latin typeface="Calibri" panose="020F0502020204030204" pitchFamily="34" charset="0"/>
                          <a:cs typeface="Calibri" panose="020F0502020204030204" pitchFamily="34" charset="0"/>
                        </a:rPr>
                        <a:t>I can belong to communities that enrich my identity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CDE2"/>
                    </a:solidFill>
                  </a:tcPr>
                </a:tc>
                <a:extLst>
                  <a:ext uri="{0D108BD9-81ED-4DB2-BD59-A6C34878D82A}">
                    <a16:rowId xmlns:a16="http://schemas.microsoft.com/office/drawing/2014/main" val="588258532"/>
                  </a:ext>
                </a:extLst>
              </a:tr>
            </a:tbl>
          </a:graphicData>
        </a:graphic>
      </p:graphicFrame>
      <p:sp>
        <p:nvSpPr>
          <p:cNvPr id="2" name="Rectangle 1">
            <a:extLst>
              <a:ext uri="{FF2B5EF4-FFF2-40B4-BE49-F238E27FC236}">
                <a16:creationId xmlns:a16="http://schemas.microsoft.com/office/drawing/2014/main" id="{89282BDB-8B6F-FB6C-ED8F-0EEDA980F0E4}"/>
              </a:ext>
            </a:extLst>
          </p:cNvPr>
          <p:cNvSpPr/>
          <p:nvPr/>
        </p:nvSpPr>
        <p:spPr>
          <a:xfrm>
            <a:off x="0" y="6631648"/>
            <a:ext cx="12192000" cy="230832"/>
          </a:xfrm>
          <a:prstGeom prst="rect">
            <a:avLst/>
          </a:prstGeom>
        </p:spPr>
        <p:txBody>
          <a:bodyPr wrap="square">
            <a:spAutoFit/>
          </a:bodyPr>
          <a:lstStyle/>
          <a:p>
            <a:r>
              <a:rPr lang="en-US" sz="900" dirty="0">
                <a:latin typeface="DM Sans" pitchFamily="2" charset="77"/>
              </a:rPr>
              <a:t>Backwards Design Planning with UDL (NWT Curriculum)								                    								        Dr. Shelley Moore, 2026</a:t>
            </a:r>
          </a:p>
        </p:txBody>
      </p:sp>
    </p:spTree>
    <p:extLst>
      <p:ext uri="{BB962C8B-B14F-4D97-AF65-F5344CB8AC3E}">
        <p14:creationId xmlns:p14="http://schemas.microsoft.com/office/powerpoint/2010/main" val="2155947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4ED82-8F15-50D5-E5B9-B62A93D3F453}"/>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B911B37-57F1-D31E-D6A7-C53A7E637CC9}"/>
              </a:ext>
            </a:extLst>
          </p:cNvPr>
          <p:cNvGraphicFramePr>
            <a:graphicFrameLocks noGrp="1"/>
          </p:cNvGraphicFramePr>
          <p:nvPr/>
        </p:nvGraphicFramePr>
        <p:xfrm>
          <a:off x="334824" y="280208"/>
          <a:ext cx="11522352" cy="6297584"/>
        </p:xfrm>
        <a:graphic>
          <a:graphicData uri="http://schemas.openxmlformats.org/drawingml/2006/table">
            <a:tbl>
              <a:tblPr firstRow="1" bandRow="1">
                <a:tableStyleId>{5C22544A-7EE6-4342-B048-85BDC9FD1C3A}</a:tableStyleId>
              </a:tblPr>
              <a:tblGrid>
                <a:gridCol w="2880588">
                  <a:extLst>
                    <a:ext uri="{9D8B030D-6E8A-4147-A177-3AD203B41FA5}">
                      <a16:colId xmlns:a16="http://schemas.microsoft.com/office/drawing/2014/main" val="2278505841"/>
                    </a:ext>
                  </a:extLst>
                </a:gridCol>
                <a:gridCol w="2880588">
                  <a:extLst>
                    <a:ext uri="{9D8B030D-6E8A-4147-A177-3AD203B41FA5}">
                      <a16:colId xmlns:a16="http://schemas.microsoft.com/office/drawing/2014/main" val="2145938417"/>
                    </a:ext>
                  </a:extLst>
                </a:gridCol>
                <a:gridCol w="2880588">
                  <a:extLst>
                    <a:ext uri="{9D8B030D-6E8A-4147-A177-3AD203B41FA5}">
                      <a16:colId xmlns:a16="http://schemas.microsoft.com/office/drawing/2014/main" val="1116472317"/>
                    </a:ext>
                  </a:extLst>
                </a:gridCol>
                <a:gridCol w="2880588">
                  <a:extLst>
                    <a:ext uri="{9D8B030D-6E8A-4147-A177-3AD203B41FA5}">
                      <a16:colId xmlns:a16="http://schemas.microsoft.com/office/drawing/2014/main" val="321664939"/>
                    </a:ext>
                  </a:extLst>
                </a:gridCol>
              </a:tblGrid>
              <a:tr h="411361">
                <a:tc gridSpan="4">
                  <a:txBody>
                    <a:bodyPr/>
                    <a:lstStyle/>
                    <a:p>
                      <a:pPr algn="ctr"/>
                      <a:r>
                        <a:rPr lang="en-CA" sz="1800" b="1" kern="1200" dirty="0">
                          <a:solidFill>
                            <a:schemeClr val="tx1"/>
                          </a:solidFill>
                          <a:effectLst/>
                          <a:latin typeface="+mn-lt"/>
                          <a:ea typeface="+mn-ea"/>
                          <a:cs typeface="+mn-cs"/>
                        </a:rPr>
                        <a:t>Being &amp; Becoming an NWT Capable Person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C02C"/>
                    </a:solidFill>
                  </a:tcPr>
                </a:tc>
                <a:tc hMerge="1">
                  <a:txBody>
                    <a:bodyPr/>
                    <a:lstStyle/>
                    <a:p>
                      <a:endParaRPr lang="en-CA" sz="1800" b="1" kern="1200" dirty="0">
                        <a:solidFill>
                          <a:schemeClr val="lt1"/>
                        </a:solidFill>
                        <a:effectLst/>
                        <a:latin typeface="+mn-lt"/>
                        <a:ea typeface="+mn-ea"/>
                        <a:cs typeface="+mn-cs"/>
                      </a:endParaRPr>
                    </a:p>
                  </a:txBody>
                  <a:tcPr/>
                </a:tc>
                <a:tc hMerge="1">
                  <a:txBody>
                    <a:bodyPr/>
                    <a:lstStyle/>
                    <a:p>
                      <a:endParaRPr lang="en-CA" sz="1800" b="1" kern="1200" dirty="0">
                        <a:solidFill>
                          <a:schemeClr val="lt1"/>
                        </a:solidFill>
                        <a:effectLst/>
                        <a:latin typeface="+mn-lt"/>
                        <a:ea typeface="+mn-ea"/>
                        <a:cs typeface="+mn-cs"/>
                      </a:endParaRPr>
                    </a:p>
                  </a:txBody>
                  <a:tcPr/>
                </a:tc>
                <a:tc hMerge="1">
                  <a:txBody>
                    <a:bodyPr/>
                    <a:lstStyle/>
                    <a:p>
                      <a:endParaRPr lang="en-CA" sz="1800" b="1" kern="1200" dirty="0">
                        <a:solidFill>
                          <a:schemeClr val="lt1"/>
                        </a:solidFill>
                        <a:effectLst/>
                        <a:latin typeface="+mn-lt"/>
                        <a:ea typeface="+mn-ea"/>
                        <a:cs typeface="+mn-cs"/>
                      </a:endParaRPr>
                    </a:p>
                  </a:txBody>
                  <a:tcPr/>
                </a:tc>
                <a:extLst>
                  <a:ext uri="{0D108BD9-81ED-4DB2-BD59-A6C34878D82A}">
                    <a16:rowId xmlns:a16="http://schemas.microsoft.com/office/drawing/2014/main" val="1566485072"/>
                  </a:ext>
                </a:extLst>
              </a:tr>
              <a:tr h="1014315">
                <a:tc>
                  <a:txBody>
                    <a:bodyPr/>
                    <a:lstStyle/>
                    <a:p>
                      <a:pPr algn="ctr"/>
                      <a:r>
                        <a:rPr lang="en-CA" sz="1800" b="1" kern="1200" dirty="0">
                          <a:solidFill>
                            <a:schemeClr val="lt1"/>
                          </a:solidFill>
                          <a:effectLst/>
                          <a:latin typeface="+mn-lt"/>
                          <a:ea typeface="+mn-ea"/>
                          <a:cs typeface="+mn-cs"/>
                        </a:rPr>
                        <a:t>Construct Ways of Being and Living Well Together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C1D7F"/>
                    </a:solidFill>
                  </a:tcPr>
                </a:tc>
                <a:tc>
                  <a:txBody>
                    <a:bodyPr/>
                    <a:lstStyle/>
                    <a:p>
                      <a:pPr algn="ctr"/>
                      <a:r>
                        <a:rPr lang="en-CA" sz="1800" b="1" kern="1200" dirty="0">
                          <a:solidFill>
                            <a:schemeClr val="lt1"/>
                          </a:solidFill>
                          <a:effectLst/>
                          <a:latin typeface="+mn-lt"/>
                          <a:ea typeface="+mn-ea"/>
                          <a:cs typeface="+mn-cs"/>
                        </a:rPr>
                        <a:t> Nurture Who I Am and Who I Want to Be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E3285"/>
                    </a:solidFill>
                  </a:tcPr>
                </a:tc>
                <a:tc>
                  <a:txBody>
                    <a:bodyPr/>
                    <a:lstStyle/>
                    <a:p>
                      <a:pPr algn="ctr"/>
                      <a:r>
                        <a:rPr lang="en-CA" sz="1800" b="1" kern="1200" dirty="0">
                          <a:solidFill>
                            <a:schemeClr val="lt1"/>
                          </a:solidFill>
                          <a:effectLst/>
                          <a:latin typeface="+mn-lt"/>
                          <a:ea typeface="+mn-ea"/>
                          <a:cs typeface="+mn-cs"/>
                        </a:rPr>
                        <a:t>Engage in the Complexity and Diversity of Persons and Ideas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98D3"/>
                    </a:solidFill>
                  </a:tcPr>
                </a:tc>
                <a:tc>
                  <a:txBody>
                    <a:bodyPr/>
                    <a:lstStyle/>
                    <a:p>
                      <a:pPr algn="ctr"/>
                      <a:r>
                        <a:rPr lang="en-CA" sz="1800" b="1" kern="1200" dirty="0">
                          <a:solidFill>
                            <a:schemeClr val="lt1"/>
                          </a:solidFill>
                          <a:effectLst/>
                          <a:latin typeface="+mn-lt"/>
                          <a:ea typeface="+mn-ea"/>
                          <a:cs typeface="+mn-cs"/>
                        </a:rPr>
                        <a:t>Negotiate Change and Challenge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081"/>
                    </a:solidFill>
                  </a:tcPr>
                </a:tc>
                <a:extLst>
                  <a:ext uri="{0D108BD9-81ED-4DB2-BD59-A6C34878D82A}">
                    <a16:rowId xmlns:a16="http://schemas.microsoft.com/office/drawing/2014/main" val="3731132405"/>
                  </a:ext>
                </a:extLst>
              </a:tr>
              <a:tr h="1217977">
                <a:tc>
                  <a:txBody>
                    <a:bodyPr/>
                    <a:lstStyle/>
                    <a:p>
                      <a:pPr algn="ctr">
                        <a:buNone/>
                      </a:pPr>
                      <a:r>
                        <a:rPr lang="en-CA" b="0" dirty="0">
                          <a:effectLst/>
                          <a:latin typeface="Arial" panose="020B0604020202020204" pitchFamily="34" charset="0"/>
                        </a:rPr>
                        <a:t>Building respectful, responsible relationships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0DD"/>
                    </a:solidFill>
                  </a:tcPr>
                </a:tc>
                <a:tc>
                  <a:txBody>
                    <a:bodyPr/>
                    <a:lstStyle/>
                    <a:p>
                      <a:pPr algn="ctr">
                        <a:buNone/>
                      </a:pPr>
                      <a:r>
                        <a:rPr lang="en-CA" b="0" dirty="0">
                          <a:effectLst/>
                          <a:latin typeface="Arial" panose="020B0604020202020204" pitchFamily="34" charset="0"/>
                        </a:rPr>
                        <a:t>Developing strong identity and self-respect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D2EB"/>
                    </a:solidFill>
                  </a:tcPr>
                </a:tc>
                <a:tc>
                  <a:txBody>
                    <a:bodyPr/>
                    <a:lstStyle/>
                    <a:p>
                      <a:pPr algn="ctr">
                        <a:buNone/>
                      </a:pPr>
                      <a:r>
                        <a:rPr lang="en-CA" b="0" dirty="0">
                          <a:effectLst/>
                          <a:latin typeface="Arial" panose="020B0604020202020204" pitchFamily="34" charset="0"/>
                        </a:rPr>
                        <a:t>Learning from Elders and knowledge holders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1D3E9"/>
                    </a:solidFill>
                  </a:tcPr>
                </a:tc>
                <a:tc>
                  <a:txBody>
                    <a:bodyPr/>
                    <a:lstStyle/>
                    <a:p>
                      <a:pPr algn="ctr">
                        <a:buNone/>
                      </a:pPr>
                      <a:r>
                        <a:rPr lang="en-CA" b="0" dirty="0">
                          <a:effectLst/>
                          <a:latin typeface="Arial" panose="020B0604020202020204" pitchFamily="34" charset="0"/>
                        </a:rPr>
                        <a:t>Facing adversity with resilience and adaptability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ACC"/>
                    </a:solidFill>
                  </a:tcPr>
                </a:tc>
                <a:extLst>
                  <a:ext uri="{0D108BD9-81ED-4DB2-BD59-A6C34878D82A}">
                    <a16:rowId xmlns:a16="http://schemas.microsoft.com/office/drawing/2014/main" val="3343998039"/>
                  </a:ext>
                </a:extLst>
              </a:tr>
              <a:tr h="1217977">
                <a:tc>
                  <a:txBody>
                    <a:bodyPr/>
                    <a:lstStyle/>
                    <a:p>
                      <a:pPr algn="ctr">
                        <a:buNone/>
                      </a:pPr>
                      <a:r>
                        <a:rPr lang="en-CA" b="0" dirty="0">
                          <a:effectLst/>
                          <a:latin typeface="Arial" panose="020B0604020202020204" pitchFamily="34" charset="0"/>
                        </a:rPr>
                        <a:t>Practicing generosity, reciprocity, and kindness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0DD"/>
                    </a:solidFill>
                  </a:tcPr>
                </a:tc>
                <a:tc>
                  <a:txBody>
                    <a:bodyPr/>
                    <a:lstStyle/>
                    <a:p>
                      <a:pPr algn="ctr">
                        <a:buNone/>
                      </a:pPr>
                      <a:r>
                        <a:rPr lang="en-CA" b="0" dirty="0">
                          <a:effectLst/>
                          <a:latin typeface="Arial" panose="020B0604020202020204" pitchFamily="34" charset="0"/>
                        </a:rPr>
                        <a:t>Recognizing personal gifts, talents, and responsibilities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D2EB"/>
                    </a:solidFill>
                  </a:tcPr>
                </a:tc>
                <a:tc>
                  <a:txBody>
                    <a:bodyPr/>
                    <a:lstStyle/>
                    <a:p>
                      <a:pPr algn="ctr">
                        <a:buNone/>
                      </a:pPr>
                      <a:r>
                        <a:rPr lang="en-CA" b="0" dirty="0">
                          <a:effectLst/>
                          <a:latin typeface="Arial" panose="020B0604020202020204" pitchFamily="34" charset="0"/>
                        </a:rPr>
                        <a:t>Embracing Indigenous &amp; Western worldviews (“Two-Eyed Seeing”)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1D3E9"/>
                    </a:solidFill>
                  </a:tcPr>
                </a:tc>
                <a:tc>
                  <a:txBody>
                    <a:bodyPr/>
                    <a:lstStyle/>
                    <a:p>
                      <a:pPr algn="ctr">
                        <a:buNone/>
                      </a:pPr>
                      <a:r>
                        <a:rPr lang="en-CA" b="0" dirty="0">
                          <a:effectLst/>
                          <a:latin typeface="Arial" panose="020B0604020202020204" pitchFamily="34" charset="0"/>
                        </a:rPr>
                        <a:t>Drawing upon teachings to solve problems and meet challenges (Elders, stories, laws, traditions)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ACC"/>
                    </a:solidFill>
                  </a:tcPr>
                </a:tc>
                <a:extLst>
                  <a:ext uri="{0D108BD9-81ED-4DB2-BD59-A6C34878D82A}">
                    <a16:rowId xmlns:a16="http://schemas.microsoft.com/office/drawing/2014/main" val="807357979"/>
                  </a:ext>
                </a:extLst>
              </a:tr>
              <a:tr h="1217977">
                <a:tc>
                  <a:txBody>
                    <a:bodyPr/>
                    <a:lstStyle/>
                    <a:p>
                      <a:pPr algn="ctr">
                        <a:buNone/>
                      </a:pPr>
                      <a:r>
                        <a:rPr lang="en-CA" b="0" dirty="0">
                          <a:effectLst/>
                          <a:latin typeface="Arial" panose="020B0604020202020204" pitchFamily="34" charset="0"/>
                        </a:rPr>
                        <a:t>Working with others for collective wellbeing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0DD"/>
                    </a:solidFill>
                  </a:tcPr>
                </a:tc>
                <a:tc>
                  <a:txBody>
                    <a:bodyPr/>
                    <a:lstStyle/>
                    <a:p>
                      <a:pPr algn="ctr">
                        <a:buNone/>
                      </a:pPr>
                      <a:r>
                        <a:rPr lang="en-CA" b="0" dirty="0">
                          <a:effectLst/>
                          <a:latin typeface="Arial" panose="020B0604020202020204" pitchFamily="34" charset="0"/>
                        </a:rPr>
                        <a:t>Striving for balance (physical, emotional, intellectual, spiritual)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D2EB"/>
                    </a:solidFill>
                  </a:tcPr>
                </a:tc>
                <a:tc>
                  <a:txBody>
                    <a:bodyPr/>
                    <a:lstStyle/>
                    <a:p>
                      <a:pPr algn="ctr">
                        <a:buNone/>
                      </a:pPr>
                      <a:r>
                        <a:rPr lang="en-CA" b="0" dirty="0">
                          <a:effectLst/>
                          <a:latin typeface="Arial" panose="020B0604020202020204" pitchFamily="34" charset="0"/>
                        </a:rPr>
                        <a:t>Respecting diversity of perspectives, beliefs, and cultures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1D3E9"/>
                    </a:solidFill>
                  </a:tcPr>
                </a:tc>
                <a:tc>
                  <a:txBody>
                    <a:bodyPr/>
                    <a:lstStyle/>
                    <a:p>
                      <a:pPr algn="ctr">
                        <a:buNone/>
                      </a:pPr>
                      <a:r>
                        <a:rPr lang="en-CA" b="0" dirty="0">
                          <a:effectLst/>
                          <a:latin typeface="Arial" panose="020B0604020202020204" pitchFamily="34" charset="0"/>
                        </a:rPr>
                        <a:t>Taking healthy risks to grow through new experiences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ACC"/>
                    </a:solidFill>
                  </a:tcPr>
                </a:tc>
                <a:extLst>
                  <a:ext uri="{0D108BD9-81ED-4DB2-BD59-A6C34878D82A}">
                    <a16:rowId xmlns:a16="http://schemas.microsoft.com/office/drawing/2014/main" val="2563542687"/>
                  </a:ext>
                </a:extLst>
              </a:tr>
              <a:tr h="1217977">
                <a:tc>
                  <a:txBody>
                    <a:bodyPr/>
                    <a:lstStyle/>
                    <a:p>
                      <a:pPr algn="ctr">
                        <a:buNone/>
                      </a:pPr>
                      <a:r>
                        <a:rPr lang="en-CA" b="0" dirty="0">
                          <a:effectLst/>
                          <a:latin typeface="Arial" panose="020B0604020202020204" pitchFamily="34" charset="0"/>
                        </a:rPr>
                        <a:t>Understanding how personal actions affect community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0DD"/>
                    </a:solidFill>
                  </a:tcPr>
                </a:tc>
                <a:tc>
                  <a:txBody>
                    <a:bodyPr/>
                    <a:lstStyle/>
                    <a:p>
                      <a:pPr algn="ctr">
                        <a:buNone/>
                      </a:pPr>
                      <a:r>
                        <a:rPr lang="en-CA" b="0" dirty="0">
                          <a:effectLst/>
                          <a:latin typeface="Arial" panose="020B0604020202020204" pitchFamily="34" charset="0"/>
                        </a:rPr>
                        <a:t>Cultivating humility, patience, and perseverance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D2EB"/>
                    </a:solidFill>
                  </a:tcPr>
                </a:tc>
                <a:tc>
                  <a:txBody>
                    <a:bodyPr/>
                    <a:lstStyle/>
                    <a:p>
                      <a:pPr algn="ctr">
                        <a:buNone/>
                      </a:pPr>
                      <a:r>
                        <a:rPr lang="en-CA" b="0" dirty="0">
                          <a:effectLst/>
                          <a:latin typeface="Arial" panose="020B0604020202020204" pitchFamily="34" charset="0"/>
                        </a:rPr>
                        <a:t>Thinking critically and adapting to multiple contexts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1D3E9"/>
                    </a:solidFill>
                  </a:tcPr>
                </a:tc>
                <a:tc>
                  <a:txBody>
                    <a:bodyPr/>
                    <a:lstStyle/>
                    <a:p>
                      <a:pPr algn="ctr">
                        <a:buNone/>
                      </a:pPr>
                      <a:r>
                        <a:rPr lang="en-CA" b="0" dirty="0">
                          <a:effectLst/>
                          <a:latin typeface="Arial" panose="020B0604020202020204" pitchFamily="34" charset="0"/>
                        </a:rPr>
                        <a:t>Practicing responsibility for self, family, community, and land </a:t>
                      </a: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ACC"/>
                    </a:solidFill>
                  </a:tcPr>
                </a:tc>
                <a:extLst>
                  <a:ext uri="{0D108BD9-81ED-4DB2-BD59-A6C34878D82A}">
                    <a16:rowId xmlns:a16="http://schemas.microsoft.com/office/drawing/2014/main" val="1956518144"/>
                  </a:ext>
                </a:extLst>
              </a:tr>
            </a:tbl>
          </a:graphicData>
        </a:graphic>
      </p:graphicFrame>
    </p:spTree>
    <p:extLst>
      <p:ext uri="{BB962C8B-B14F-4D97-AF65-F5344CB8AC3E}">
        <p14:creationId xmlns:p14="http://schemas.microsoft.com/office/powerpoint/2010/main" val="1285919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C86AD-B023-1C16-8FCC-D3E1E04DEB29}"/>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90B7BD3-1229-354F-8D81-92A55E3E4845}"/>
              </a:ext>
            </a:extLst>
          </p:cNvPr>
          <p:cNvGraphicFramePr>
            <a:graphicFrameLocks noGrp="1"/>
          </p:cNvGraphicFramePr>
          <p:nvPr/>
        </p:nvGraphicFramePr>
        <p:xfrm>
          <a:off x="0" y="34727"/>
          <a:ext cx="12191999" cy="6739301"/>
        </p:xfrm>
        <a:graphic>
          <a:graphicData uri="http://schemas.openxmlformats.org/drawingml/2006/table">
            <a:tbl>
              <a:tblPr firstRow="1" bandRow="1">
                <a:tableStyleId>{5C22544A-7EE6-4342-B048-85BDC9FD1C3A}</a:tableStyleId>
              </a:tblPr>
              <a:tblGrid>
                <a:gridCol w="405362">
                  <a:extLst>
                    <a:ext uri="{9D8B030D-6E8A-4147-A177-3AD203B41FA5}">
                      <a16:colId xmlns:a16="http://schemas.microsoft.com/office/drawing/2014/main" val="2524162558"/>
                    </a:ext>
                  </a:extLst>
                </a:gridCol>
                <a:gridCol w="2589371">
                  <a:extLst>
                    <a:ext uri="{9D8B030D-6E8A-4147-A177-3AD203B41FA5}">
                      <a16:colId xmlns:a16="http://schemas.microsoft.com/office/drawing/2014/main" val="2278505841"/>
                    </a:ext>
                  </a:extLst>
                </a:gridCol>
                <a:gridCol w="366944">
                  <a:extLst>
                    <a:ext uri="{9D8B030D-6E8A-4147-A177-3AD203B41FA5}">
                      <a16:colId xmlns:a16="http://schemas.microsoft.com/office/drawing/2014/main" val="1187071274"/>
                    </a:ext>
                  </a:extLst>
                </a:gridCol>
                <a:gridCol w="2864409">
                  <a:extLst>
                    <a:ext uri="{9D8B030D-6E8A-4147-A177-3AD203B41FA5}">
                      <a16:colId xmlns:a16="http://schemas.microsoft.com/office/drawing/2014/main" val="2145938417"/>
                    </a:ext>
                  </a:extLst>
                </a:gridCol>
                <a:gridCol w="354676">
                  <a:extLst>
                    <a:ext uri="{9D8B030D-6E8A-4147-A177-3AD203B41FA5}">
                      <a16:colId xmlns:a16="http://schemas.microsoft.com/office/drawing/2014/main" val="3474737386"/>
                    </a:ext>
                  </a:extLst>
                </a:gridCol>
                <a:gridCol w="2513916">
                  <a:extLst>
                    <a:ext uri="{9D8B030D-6E8A-4147-A177-3AD203B41FA5}">
                      <a16:colId xmlns:a16="http://schemas.microsoft.com/office/drawing/2014/main" val="1116472317"/>
                    </a:ext>
                  </a:extLst>
                </a:gridCol>
                <a:gridCol w="310008">
                  <a:extLst>
                    <a:ext uri="{9D8B030D-6E8A-4147-A177-3AD203B41FA5}">
                      <a16:colId xmlns:a16="http://schemas.microsoft.com/office/drawing/2014/main" val="2334858909"/>
                    </a:ext>
                  </a:extLst>
                </a:gridCol>
                <a:gridCol w="2787313">
                  <a:extLst>
                    <a:ext uri="{9D8B030D-6E8A-4147-A177-3AD203B41FA5}">
                      <a16:colId xmlns:a16="http://schemas.microsoft.com/office/drawing/2014/main" val="321664939"/>
                    </a:ext>
                  </a:extLst>
                </a:gridCol>
              </a:tblGrid>
              <a:tr h="222926">
                <a:tc gridSpan="8">
                  <a:txBody>
                    <a:bodyPr/>
                    <a:lstStyle/>
                    <a:p>
                      <a:pPr algn="ctr"/>
                      <a:r>
                        <a:rPr lang="en-CA" sz="900" b="1" kern="1200" dirty="0">
                          <a:solidFill>
                            <a:schemeClr val="tx1"/>
                          </a:solidFill>
                          <a:effectLst/>
                          <a:latin typeface="Calibri" panose="020F0502020204030204" pitchFamily="34" charset="0"/>
                          <a:ea typeface="+mn-ea"/>
                          <a:cs typeface="Calibri" panose="020F0502020204030204" pitchFamily="34" charset="0"/>
                        </a:rPr>
                        <a:t>Being &amp; Becoming an NWT Capable Person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C02C"/>
                    </a:solidFill>
                  </a:tcPr>
                </a:tc>
                <a:tc hMerge="1">
                  <a:txBody>
                    <a:bodyPr/>
                    <a:lstStyle/>
                    <a:p>
                      <a:endParaRP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C02C"/>
                    </a:solidFill>
                  </a:tcPr>
                </a:tc>
                <a:tc hMerge="1">
                  <a:txBody>
                    <a:bodyPr/>
                    <a:lstStyle/>
                    <a:p>
                      <a:endParaRPr lang="en-US"/>
                    </a:p>
                  </a:txBody>
                  <a:tcPr/>
                </a:tc>
                <a:tc hMerge="1">
                  <a:txBody>
                    <a:bodyPr/>
                    <a:lstStyle/>
                    <a:p>
                      <a:endParaRPr lang="en-CA" sz="1800" b="1" kern="1200" dirty="0">
                        <a:solidFill>
                          <a:schemeClr val="lt1"/>
                        </a:solidFill>
                        <a:effectLst/>
                        <a:latin typeface="+mn-lt"/>
                        <a:ea typeface="+mn-ea"/>
                        <a:cs typeface="+mn-cs"/>
                      </a:endParaRPr>
                    </a:p>
                  </a:txBody>
                  <a:tcPr/>
                </a:tc>
                <a:tc hMerge="1">
                  <a:txBody>
                    <a:bodyPr/>
                    <a:lstStyle/>
                    <a:p>
                      <a:endParaRPr lang="en-US"/>
                    </a:p>
                  </a:txBody>
                  <a:tcPr/>
                </a:tc>
                <a:tc hMerge="1">
                  <a:txBody>
                    <a:bodyPr/>
                    <a:lstStyle/>
                    <a:p>
                      <a:endParaRPr lang="en-CA" sz="1800" b="1" kern="1200" dirty="0">
                        <a:solidFill>
                          <a:schemeClr val="lt1"/>
                        </a:solidFill>
                        <a:effectLst/>
                        <a:latin typeface="+mn-lt"/>
                        <a:ea typeface="+mn-ea"/>
                        <a:cs typeface="+mn-cs"/>
                      </a:endParaRPr>
                    </a:p>
                  </a:txBody>
                  <a:tcPr/>
                </a:tc>
                <a:tc hMerge="1">
                  <a:txBody>
                    <a:bodyPr/>
                    <a:lstStyle/>
                    <a:p>
                      <a:endParaRPr lang="en-US"/>
                    </a:p>
                  </a:txBody>
                  <a:tcPr/>
                </a:tc>
                <a:tc hMerge="1">
                  <a:txBody>
                    <a:bodyPr/>
                    <a:lstStyle/>
                    <a:p>
                      <a:endParaRPr lang="en-CA" sz="1800" b="1" kern="1200" dirty="0">
                        <a:solidFill>
                          <a:schemeClr val="lt1"/>
                        </a:solidFill>
                        <a:effectLst/>
                        <a:latin typeface="+mn-lt"/>
                        <a:ea typeface="+mn-ea"/>
                        <a:cs typeface="+mn-cs"/>
                      </a:endParaRPr>
                    </a:p>
                  </a:txBody>
                  <a:tcPr/>
                </a:tc>
                <a:extLst>
                  <a:ext uri="{0D108BD9-81ED-4DB2-BD59-A6C34878D82A}">
                    <a16:rowId xmlns:a16="http://schemas.microsoft.com/office/drawing/2014/main" val="1566485072"/>
                  </a:ext>
                </a:extLst>
              </a:tr>
              <a:tr h="356681">
                <a:tc rowSpan="5">
                  <a:txBody>
                    <a:bodyPr/>
                    <a:lstStyle/>
                    <a:p>
                      <a:pPr algn="ctr"/>
                      <a:endParaRPr lang="en-CA" sz="900" b="1" kern="1200" dirty="0">
                        <a:solidFill>
                          <a:schemeClr val="lt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C1D7F"/>
                    </a:solidFill>
                  </a:tcPr>
                </a:tc>
                <a:tc>
                  <a:txBody>
                    <a:bodyPr/>
                    <a:lstStyle/>
                    <a:p>
                      <a:pPr algn="ctr"/>
                      <a:r>
                        <a:rPr lang="en-CA" sz="900" b="1" kern="1200" dirty="0">
                          <a:solidFill>
                            <a:schemeClr val="lt1"/>
                          </a:solidFill>
                          <a:effectLst/>
                          <a:latin typeface="Calibri" panose="020F0502020204030204" pitchFamily="34" charset="0"/>
                          <a:ea typeface="+mn-ea"/>
                          <a:cs typeface="Calibri" panose="020F0502020204030204" pitchFamily="34" charset="0"/>
                        </a:rPr>
                        <a:t>Construct Ways of Being and Living Well Together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C1D7F"/>
                    </a:solidFill>
                  </a:tcPr>
                </a:tc>
                <a:tc rowSpan="5">
                  <a:txBody>
                    <a:bodyPr/>
                    <a:lstStyle/>
                    <a:p>
                      <a:pPr algn="ctr"/>
                      <a:endParaRPr lang="en-CA" sz="900" b="1" kern="1200" dirty="0">
                        <a:solidFill>
                          <a:schemeClr val="lt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E3285"/>
                    </a:solidFill>
                  </a:tcPr>
                </a:tc>
                <a:tc>
                  <a:txBody>
                    <a:bodyPr/>
                    <a:lstStyle/>
                    <a:p>
                      <a:pPr algn="ctr"/>
                      <a:r>
                        <a:rPr lang="en-CA" sz="900" b="1" kern="1200" dirty="0">
                          <a:solidFill>
                            <a:schemeClr val="lt1"/>
                          </a:solidFill>
                          <a:effectLst/>
                          <a:latin typeface="Calibri" panose="020F0502020204030204" pitchFamily="34" charset="0"/>
                          <a:ea typeface="+mn-ea"/>
                          <a:cs typeface="Calibri" panose="020F0502020204030204" pitchFamily="34" charset="0"/>
                        </a:rPr>
                        <a:t> Nurture Who I Am and Who I Want to Be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E3285"/>
                    </a:solidFill>
                  </a:tcPr>
                </a:tc>
                <a:tc rowSpan="5">
                  <a:txBody>
                    <a:bodyPr/>
                    <a:lstStyle/>
                    <a:p>
                      <a:pPr algn="ctr"/>
                      <a:endParaRPr lang="en-CA" sz="900" b="1" kern="1200" dirty="0">
                        <a:solidFill>
                          <a:schemeClr val="lt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98D3"/>
                    </a:solidFill>
                  </a:tcPr>
                </a:tc>
                <a:tc>
                  <a:txBody>
                    <a:bodyPr/>
                    <a:lstStyle/>
                    <a:p>
                      <a:pPr algn="ctr"/>
                      <a:r>
                        <a:rPr lang="en-CA" sz="900" b="1" kern="1200" dirty="0">
                          <a:solidFill>
                            <a:schemeClr val="lt1"/>
                          </a:solidFill>
                          <a:effectLst/>
                          <a:latin typeface="Calibri" panose="020F0502020204030204" pitchFamily="34" charset="0"/>
                          <a:ea typeface="+mn-ea"/>
                          <a:cs typeface="Calibri" panose="020F0502020204030204" pitchFamily="34" charset="0"/>
                        </a:rPr>
                        <a:t>Engage in the Complexity and Diversity of Persons and Ideas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98D3"/>
                    </a:solidFill>
                  </a:tcPr>
                </a:tc>
                <a:tc rowSpan="5">
                  <a:txBody>
                    <a:bodyPr/>
                    <a:lstStyle/>
                    <a:p>
                      <a:pPr algn="ctr"/>
                      <a:endParaRPr lang="en-CA" sz="900" b="1" kern="1200" dirty="0">
                        <a:solidFill>
                          <a:schemeClr val="lt1"/>
                        </a:solidFill>
                        <a:effectLst/>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081"/>
                    </a:solidFill>
                  </a:tcPr>
                </a:tc>
                <a:tc>
                  <a:txBody>
                    <a:bodyPr/>
                    <a:lstStyle/>
                    <a:p>
                      <a:pPr algn="ctr"/>
                      <a:r>
                        <a:rPr lang="en-CA" sz="900" b="1" kern="1200" dirty="0">
                          <a:solidFill>
                            <a:schemeClr val="lt1"/>
                          </a:solidFill>
                          <a:effectLst/>
                          <a:latin typeface="Calibri" panose="020F0502020204030204" pitchFamily="34" charset="0"/>
                          <a:ea typeface="+mn-ea"/>
                          <a:cs typeface="Calibri" panose="020F0502020204030204" pitchFamily="34" charset="0"/>
                        </a:rPr>
                        <a:t>Negotiate Change and Challenge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081"/>
                    </a:solidFill>
                  </a:tcPr>
                </a:tc>
                <a:extLst>
                  <a:ext uri="{0D108BD9-81ED-4DB2-BD59-A6C34878D82A}">
                    <a16:rowId xmlns:a16="http://schemas.microsoft.com/office/drawing/2014/main" val="3731132405"/>
                  </a:ext>
                </a:extLst>
              </a:tr>
              <a:tr h="1337555">
                <a:tc vMerge="1">
                  <a:txBody>
                    <a:bodyPr/>
                    <a:lstStyle/>
                    <a:p>
                      <a:pPr algn="l">
                        <a:buNone/>
                      </a:pPr>
                      <a:endParaRPr lang="en-CA" sz="800" b="0" dirty="0">
                        <a:effectLst/>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0DD"/>
                    </a:solidFill>
                  </a:tcPr>
                </a:tc>
                <a:tc>
                  <a:txBody>
                    <a:bodyPr/>
                    <a:lstStyle/>
                    <a:p>
                      <a:pPr algn="l">
                        <a:buNone/>
                      </a:pPr>
                      <a:r>
                        <a:rPr lang="en-CA" sz="900" b="1" dirty="0">
                          <a:effectLst/>
                          <a:latin typeface="Calibri" panose="020F0502020204030204" pitchFamily="34" charset="0"/>
                          <a:cs typeface="Calibri" panose="020F0502020204030204" pitchFamily="34" charset="0"/>
                        </a:rPr>
                        <a:t>Building respectful, responsible relationships </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build and maintain friendships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900" dirty="0">
                          <a:latin typeface="Calibri" panose="020F0502020204030204" pitchFamily="34" charset="0"/>
                          <a:cs typeface="Calibri" panose="020F0502020204030204" pitchFamily="34" charset="0"/>
                        </a:rPr>
                        <a:t>I can be respectful and responsible in my interactions with others by</a:t>
                      </a:r>
                      <a:endParaRPr lang="en-CA" sz="900" b="0" dirty="0">
                        <a:effectLst/>
                        <a:latin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900" b="0" dirty="0">
                          <a:effectLst/>
                          <a:latin typeface="Calibri" panose="020F0502020204030204" pitchFamily="34" charset="0"/>
                          <a:cs typeface="Calibri" panose="020F0502020204030204" pitchFamily="34" charset="0"/>
                        </a:rPr>
                        <a:t>I can create and respect boundaries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900" b="0" dirty="0">
                          <a:effectLst/>
                          <a:latin typeface="Calibri" panose="020F0502020204030204" pitchFamily="34" charset="0"/>
                          <a:cs typeface="Calibri" panose="020F0502020204030204" pitchFamily="34" charset="0"/>
                        </a:rPr>
                        <a:t>I can mediate and resolve conflict by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900" dirty="0">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0DD"/>
                    </a:solidFill>
                  </a:tcPr>
                </a:tc>
                <a:tc vMerge="1">
                  <a:txBody>
                    <a:bodyPr/>
                    <a:lstStyle/>
                    <a:p>
                      <a:pPr algn="l">
                        <a:buNone/>
                      </a:pPr>
                      <a:endParaRPr lang="en-CA" sz="800" b="0" dirty="0">
                        <a:effectLst/>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D2EB"/>
                    </a:solidFill>
                  </a:tcPr>
                </a:tc>
                <a:tc>
                  <a:txBody>
                    <a:bodyPr/>
                    <a:lstStyle/>
                    <a:p>
                      <a:pPr algn="l">
                        <a:buNone/>
                      </a:pPr>
                      <a:r>
                        <a:rPr lang="en-CA" sz="900" b="1" dirty="0">
                          <a:effectLst/>
                          <a:latin typeface="Calibri" panose="020F0502020204030204" pitchFamily="34" charset="0"/>
                          <a:cs typeface="Calibri" panose="020F0502020204030204" pitchFamily="34" charset="0"/>
                        </a:rPr>
                        <a:t>Developing strong identity and self-respect </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know my name, my family/community</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know what I like</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share my interests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share a goal</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articulate personal values, strengths, and needs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demonstrate cultural pride, integrity and self worth</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belong to communities that enrich my identity</a:t>
                      </a: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D2EB"/>
                    </a:solidFill>
                  </a:tcPr>
                </a:tc>
                <a:tc vMerge="1">
                  <a:txBody>
                    <a:bodyPr/>
                    <a:lstStyle/>
                    <a:p>
                      <a:pPr algn="l">
                        <a:buNone/>
                      </a:pPr>
                      <a:endParaRPr lang="en-CA" sz="800" b="1" dirty="0">
                        <a:effectLst/>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1D3E9"/>
                    </a:solidFill>
                  </a:tcPr>
                </a:tc>
                <a:tc>
                  <a:txBody>
                    <a:bodyPr/>
                    <a:lstStyle/>
                    <a:p>
                      <a:pPr algn="l">
                        <a:buNone/>
                      </a:pPr>
                      <a:r>
                        <a:rPr lang="en-CA" sz="900" b="1" dirty="0">
                          <a:effectLst/>
                          <a:latin typeface="Calibri" panose="020F0502020204030204" pitchFamily="34" charset="0"/>
                          <a:cs typeface="Calibri" panose="020F0502020204030204" pitchFamily="34" charset="0"/>
                        </a:rPr>
                        <a:t>Learning from Elders and knowledge holders </a:t>
                      </a:r>
                    </a:p>
                    <a:p>
                      <a:pPr marL="182563" lvl="0"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listen to stories</a:t>
                      </a:r>
                    </a:p>
                    <a:p>
                      <a:pPr marL="182563" lvl="0"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ask or retell teachings</a:t>
                      </a:r>
                    </a:p>
                    <a:p>
                      <a:pPr marL="182563" lvl="0"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connect Elders’ teaching to daily life</a:t>
                      </a:r>
                    </a:p>
                    <a:p>
                      <a:pPr marL="182563" lvl="0"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actively seek out and apply Elders’ wisdom in new contexts</a:t>
                      </a:r>
                    </a:p>
                    <a:p>
                      <a:pPr marL="182563" lvl="0"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maintain a spirit of investigation</a:t>
                      </a:r>
                    </a:p>
                    <a:p>
                      <a:pPr algn="l">
                        <a:buNone/>
                      </a:pPr>
                      <a:endParaRPr lang="en-CA" sz="900" b="1" dirty="0">
                        <a:effectLst/>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1D3E9"/>
                    </a:solidFill>
                  </a:tcPr>
                </a:tc>
                <a:tc vMerge="1">
                  <a:txBody>
                    <a:bodyPr/>
                    <a:lstStyle/>
                    <a:p>
                      <a:pPr algn="ctr">
                        <a:buNone/>
                      </a:pPr>
                      <a:endParaRPr lang="en-CA" sz="800" b="1" dirty="0">
                        <a:effectLst/>
                        <a:latin typeface="Calibri" panose="020F0502020204030204" pitchFamily="34" charset="0"/>
                        <a:cs typeface="Calibri" panose="020F0502020204030204" pitchFamily="34" charset="0"/>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ACC"/>
                    </a:solidFill>
                  </a:tcPr>
                </a:tc>
                <a:tc>
                  <a:txBody>
                    <a:bodyPr/>
                    <a:lstStyle/>
                    <a:p>
                      <a:pPr algn="l">
                        <a:buNone/>
                      </a:pPr>
                      <a:r>
                        <a:rPr lang="en-CA" sz="900" b="1" dirty="0">
                          <a:effectLst/>
                          <a:latin typeface="Calibri" panose="020F0502020204030204" pitchFamily="34" charset="0"/>
                          <a:cs typeface="Calibri" panose="020F0502020204030204" pitchFamily="34" charset="0"/>
                        </a:rPr>
                        <a:t>Facing adversity with resilience and adaptability </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face change</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try new strategies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adapt to challenges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model resilience</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find my way with the roles that I have to play</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thrive in uncertainty</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encourage others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build resilience</a:t>
                      </a:r>
                    </a:p>
                    <a:p>
                      <a:pPr marL="171450" indent="-171450" algn="l">
                        <a:buFont typeface="Arial" panose="020B0604020202020204" pitchFamily="34" charset="0"/>
                        <a:buChar char="•"/>
                      </a:pPr>
                      <a:endParaRPr lang="en-CA" sz="900" b="0" dirty="0">
                        <a:effectLst/>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ACC"/>
                    </a:solidFill>
                  </a:tcPr>
                </a:tc>
                <a:extLst>
                  <a:ext uri="{0D108BD9-81ED-4DB2-BD59-A6C34878D82A}">
                    <a16:rowId xmlns:a16="http://schemas.microsoft.com/office/drawing/2014/main" val="3343998039"/>
                  </a:ext>
                </a:extLst>
              </a:tr>
              <a:tr h="1605065">
                <a:tc vMerge="1">
                  <a:txBody>
                    <a:bodyPr/>
                    <a:lstStyle/>
                    <a:p>
                      <a:pPr algn="l">
                        <a:buNone/>
                      </a:pPr>
                      <a:endParaRPr lang="en-CA" sz="800" b="1" dirty="0">
                        <a:effectLst/>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0DD"/>
                    </a:solidFill>
                  </a:tcPr>
                </a:tc>
                <a:tc>
                  <a:txBody>
                    <a:bodyPr/>
                    <a:lstStyle/>
                    <a:p>
                      <a:pPr algn="l">
                        <a:buNone/>
                      </a:pPr>
                      <a:r>
                        <a:rPr lang="en-CA" sz="900" b="1" dirty="0">
                          <a:effectLst/>
                          <a:latin typeface="Calibri" panose="020F0502020204030204" pitchFamily="34" charset="0"/>
                          <a:cs typeface="Calibri" panose="020F0502020204030204" pitchFamily="34" charset="0"/>
                        </a:rPr>
                        <a:t>Practicing generosity, reciprocity, and kindness </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share</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offer help</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show kindness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show give-and-take</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show generosity</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support others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900" dirty="0">
                          <a:latin typeface="Calibri" panose="020F0502020204030204" pitchFamily="34" charset="0"/>
                          <a:cs typeface="Calibri" panose="020F0502020204030204" pitchFamily="34" charset="0"/>
                        </a:rPr>
                        <a:t>I can encourage and support people to belong</a:t>
                      </a:r>
                      <a:endParaRPr lang="en-CA" sz="900" b="0" dirty="0">
                        <a:effectLst/>
                        <a:latin typeface="Calibri" panose="020F0502020204030204" pitchFamily="34" charset="0"/>
                        <a:cs typeface="Calibri" panose="020F0502020204030204" pitchFamily="34" charset="0"/>
                      </a:endParaRPr>
                    </a:p>
                    <a:p>
                      <a:pPr algn="l">
                        <a:buNone/>
                      </a:pPr>
                      <a:endParaRPr lang="en-CA" sz="900" b="1" dirty="0">
                        <a:effectLst/>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0DD"/>
                    </a:solidFill>
                  </a:tcPr>
                </a:tc>
                <a:tc vMerge="1">
                  <a:txBody>
                    <a:bodyPr/>
                    <a:lstStyle/>
                    <a:p>
                      <a:pPr algn="l">
                        <a:buNone/>
                      </a:pPr>
                      <a:endParaRPr lang="en-CA" sz="800" b="0" dirty="0">
                        <a:effectLst/>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D2EB"/>
                    </a:solidFill>
                  </a:tcPr>
                </a:tc>
                <a:tc>
                  <a:txBody>
                    <a:bodyPr/>
                    <a:lstStyle/>
                    <a:p>
                      <a:pPr algn="l">
                        <a:buNone/>
                      </a:pPr>
                      <a:r>
                        <a:rPr lang="en-CA" sz="900" b="1" dirty="0">
                          <a:effectLst/>
                          <a:latin typeface="Calibri" panose="020F0502020204030204" pitchFamily="34" charset="0"/>
                          <a:cs typeface="Calibri" panose="020F0502020204030204" pitchFamily="34" charset="0"/>
                        </a:rPr>
                        <a:t>Recognizing personal gifts, talents, and responsibilities </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show enjoyment</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identify areas of interest and skills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take responsibility for practicing my talents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share my talents with others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use my gift to serve the community and accept responsibility tied to them</a:t>
                      </a:r>
                    </a:p>
                    <a:p>
                      <a:pPr marL="171450" indent="-171450" algn="l">
                        <a:buFont typeface="Arial" panose="020B0604020202020204" pitchFamily="34" charset="0"/>
                        <a:buChar char="•"/>
                      </a:pPr>
                      <a:r>
                        <a:rPr lang="en-CA" sz="900" dirty="0">
                          <a:latin typeface="Calibri" panose="020F0502020204030204" pitchFamily="34" charset="0"/>
                          <a:cs typeface="Calibri" panose="020F0502020204030204" pitchFamily="34" charset="0"/>
                        </a:rPr>
                        <a:t>I can share my gifts, act on my rights, fulfill my responsibilities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adapt to people and places</a:t>
                      </a: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D2EB"/>
                    </a:solidFill>
                  </a:tcPr>
                </a:tc>
                <a:tc vMerge="1">
                  <a:txBody>
                    <a:bodyPr/>
                    <a:lstStyle/>
                    <a:p>
                      <a:pPr marL="225425" indent="0" algn="l">
                        <a:buFont typeface="Arial" panose="020B0604020202020204" pitchFamily="34" charset="0"/>
                        <a:buNone/>
                        <a:tabLst/>
                      </a:pPr>
                      <a:endParaRPr lang="en-CA" sz="800" b="0" dirty="0">
                        <a:effectLst/>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1D3E9"/>
                    </a:solidFill>
                  </a:tcPr>
                </a:tc>
                <a:tc>
                  <a:txBody>
                    <a:bodyPr/>
                    <a:lstStyle/>
                    <a:p>
                      <a:pPr algn="l">
                        <a:buNone/>
                      </a:pPr>
                      <a:r>
                        <a:rPr lang="en-CA" sz="900" b="1" dirty="0">
                          <a:effectLst/>
                          <a:latin typeface="Calibri" panose="020F0502020204030204" pitchFamily="34" charset="0"/>
                          <a:cs typeface="Calibri" panose="020F0502020204030204" pitchFamily="34" charset="0"/>
                        </a:rPr>
                        <a:t>Embracing Indigenous &amp; Western worldviews (“Two-Eyed Seeing”) </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recognize different ways of knowing</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compare Indigenous and Western ideas</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apply strategies or knowledge from both contexts</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integrate both worldviews</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teach how to bridge perspectives</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consider without judging</a:t>
                      </a: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1D3E9"/>
                    </a:solidFill>
                  </a:tcPr>
                </a:tc>
                <a:tc vMerge="1">
                  <a:txBody>
                    <a:bodyPr/>
                    <a:lstStyle/>
                    <a:p>
                      <a:pPr algn="ctr">
                        <a:buNone/>
                      </a:pPr>
                      <a:endParaRPr lang="en-CA" sz="800" b="1" dirty="0">
                        <a:effectLst/>
                        <a:latin typeface="Calibri" panose="020F0502020204030204" pitchFamily="34" charset="0"/>
                        <a:cs typeface="Calibri" panose="020F0502020204030204" pitchFamily="34" charset="0"/>
                      </a:endParaRPr>
                    </a:p>
                  </a:txBody>
                  <a:tcPr marL="47625" marR="476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ACC"/>
                    </a:solidFill>
                  </a:tcPr>
                </a:tc>
                <a:tc>
                  <a:txBody>
                    <a:bodyPr/>
                    <a:lstStyle/>
                    <a:p>
                      <a:pPr algn="l">
                        <a:buNone/>
                      </a:pPr>
                      <a:r>
                        <a:rPr lang="en-CA" sz="900" b="1" dirty="0">
                          <a:effectLst/>
                          <a:latin typeface="Calibri" panose="020F0502020204030204" pitchFamily="34" charset="0"/>
                          <a:cs typeface="Calibri" panose="020F0502020204030204" pitchFamily="34" charset="0"/>
                        </a:rPr>
                        <a:t>Drawing upon teachings to solve problems and meet challenges (Elders, stories, laws, traditions) </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listen to cultural stories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apply teaching in my life</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use teachings to guide choices and solve problems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live by teaching</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apply teachings to new problems and challenges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use teachings to mentor others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understand the power of my privilege and respond</a:t>
                      </a: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ACC"/>
                    </a:solidFill>
                  </a:tcPr>
                </a:tc>
                <a:extLst>
                  <a:ext uri="{0D108BD9-81ED-4DB2-BD59-A6C34878D82A}">
                    <a16:rowId xmlns:a16="http://schemas.microsoft.com/office/drawing/2014/main" val="807357979"/>
                  </a:ext>
                </a:extLst>
              </a:tr>
              <a:tr h="1605065">
                <a:tc vMerge="1">
                  <a:txBody>
                    <a:bodyPr/>
                    <a:lstStyle/>
                    <a:p>
                      <a:endParaRPr lang="en-US"/>
                    </a:p>
                  </a:txBody>
                  <a:tcPr/>
                </a:tc>
                <a:tc>
                  <a:txBody>
                    <a:bodyPr/>
                    <a:lstStyle/>
                    <a:p>
                      <a:pPr algn="l">
                        <a:buNone/>
                      </a:pPr>
                      <a:r>
                        <a:rPr lang="en-CA" sz="900" b="1" dirty="0">
                          <a:effectLst/>
                          <a:latin typeface="Calibri" panose="020F0502020204030204" pitchFamily="34" charset="0"/>
                          <a:cs typeface="Calibri" panose="020F0502020204030204" pitchFamily="34" charset="0"/>
                        </a:rPr>
                        <a:t>Working with others for collective wellbeing </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participate when included</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contribute ideas and effort in groups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collaborate, listen, and compromise in community and educational groups work</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initiate and lead collective efforts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prioritize group needs</a:t>
                      </a:r>
                    </a:p>
                    <a:p>
                      <a:pPr marL="171450" indent="-171450" algn="l">
                        <a:buFont typeface="Arial" panose="020B0604020202020204" pitchFamily="34" charset="0"/>
                        <a:buChar char="•"/>
                      </a:pPr>
                      <a:r>
                        <a:rPr lang="en-CA" sz="900" dirty="0">
                          <a:latin typeface="Calibri" panose="020F0502020204030204" pitchFamily="34" charset="0"/>
                          <a:cs typeface="Calibri" panose="020F0502020204030204" pitchFamily="34" charset="0"/>
                        </a:rPr>
                        <a:t>I can collaborate for a shared purpose and future</a:t>
                      </a:r>
                    </a:p>
                    <a:p>
                      <a:pPr marL="171450" indent="-171450" algn="l">
                        <a:buFont typeface="Arial" panose="020B0604020202020204" pitchFamily="34" charset="0"/>
                        <a:buChar char="•"/>
                      </a:pPr>
                      <a:r>
                        <a:rPr lang="en-CA" sz="900" dirty="0">
                          <a:latin typeface="Calibri" panose="020F0502020204030204" pitchFamily="34" charset="0"/>
                          <a:cs typeface="Calibri" panose="020F0502020204030204" pitchFamily="34" charset="0"/>
                        </a:rPr>
                        <a:t>I can assume leadership when needed and trust others in their roles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address bias and perspectives</a:t>
                      </a:r>
                      <a:endParaRPr lang="en-CA" sz="900" b="1" dirty="0">
                        <a:effectLst/>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0DD"/>
                    </a:solidFill>
                  </a:tcPr>
                </a:tc>
                <a:tc vMerge="1">
                  <a:txBody>
                    <a:bodyPr/>
                    <a:lstStyle/>
                    <a:p>
                      <a:endParaRPr lang="en-US"/>
                    </a:p>
                  </a:txBody>
                  <a:tcPr/>
                </a:tc>
                <a:tc>
                  <a:txBody>
                    <a:bodyPr/>
                    <a:lstStyle/>
                    <a:p>
                      <a:pPr algn="l">
                        <a:buNone/>
                      </a:pPr>
                      <a:r>
                        <a:rPr lang="en-CA" sz="900" b="1" dirty="0">
                          <a:effectLst/>
                          <a:latin typeface="Calibri" panose="020F0502020204030204" pitchFamily="34" charset="0"/>
                          <a:cs typeface="Calibri" panose="020F0502020204030204" pitchFamily="34" charset="0"/>
                        </a:rPr>
                        <a:t>Striving for balance (physical, emotional, intellectual, spiritual) </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play</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express my feelings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recognize my need for rest calm or reflection</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balance school, friendships, wellness and connections to the land</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maintain holistic balance</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support others to maintain balance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900" dirty="0">
                          <a:latin typeface="Calibri" panose="020F0502020204030204" pitchFamily="34" charset="0"/>
                          <a:cs typeface="Calibri" panose="020F0502020204030204" pitchFamily="34" charset="0"/>
                        </a:rPr>
                        <a:t>I can pursue personal wellness</a:t>
                      </a:r>
                      <a:endParaRPr lang="en-CA" sz="900" b="0" dirty="0">
                        <a:effectLst/>
                        <a:latin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900" b="0" dirty="0">
                          <a:effectLst/>
                          <a:latin typeface="Calibri" panose="020F0502020204030204" pitchFamily="34" charset="0"/>
                          <a:cs typeface="Calibri" panose="020F0502020204030204" pitchFamily="34" charset="0"/>
                        </a:rPr>
                        <a:t>I can d</a:t>
                      </a:r>
                      <a:r>
                        <a:rPr lang="en-CA" sz="900" dirty="0">
                          <a:latin typeface="Calibri" panose="020F0502020204030204" pitchFamily="34" charset="0"/>
                          <a:cs typeface="Calibri" panose="020F0502020204030204" pitchFamily="34" charset="0"/>
                        </a:rPr>
                        <a:t>eepen close relationship with self, the spiritual world, people, and the land</a:t>
                      </a:r>
                      <a:endParaRPr lang="en-CA" sz="900" b="0" dirty="0">
                        <a:effectLst/>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D2EB"/>
                    </a:solidFill>
                  </a:tcPr>
                </a:tc>
                <a:tc vMerge="1">
                  <a:txBody>
                    <a:bodyPr/>
                    <a:lstStyle/>
                    <a:p>
                      <a:endParaRPr lang="en-US"/>
                    </a:p>
                  </a:txBody>
                  <a:tcPr/>
                </a:tc>
                <a:tc>
                  <a:txBody>
                    <a:bodyPr/>
                    <a:lstStyle/>
                    <a:p>
                      <a:pPr algn="l">
                        <a:buNone/>
                      </a:pPr>
                      <a:r>
                        <a:rPr lang="en-CA" sz="900" b="1" dirty="0">
                          <a:effectLst/>
                          <a:latin typeface="Calibri" panose="020F0502020204030204" pitchFamily="34" charset="0"/>
                          <a:cs typeface="Calibri" panose="020F0502020204030204" pitchFamily="34" charset="0"/>
                        </a:rPr>
                        <a:t>Respecting diversity of perspectives, beliefs, and cultures </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notice differences between people</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learn practices of respect (e.g. listening, sharing)</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demonstrate inclusive behaviours; values; differences</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advocate for equity and respect in diverse communities</a:t>
                      </a:r>
                    </a:p>
                    <a:p>
                      <a:pPr marL="1825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900" b="0" dirty="0">
                          <a:effectLst/>
                          <a:latin typeface="Calibri" panose="020F0502020204030204" pitchFamily="34" charset="0"/>
                          <a:cs typeface="Calibri" panose="020F0502020204030204" pitchFamily="34" charset="0"/>
                        </a:rPr>
                        <a:t>I m</a:t>
                      </a:r>
                      <a:r>
                        <a:rPr lang="en-CA" sz="900" dirty="0">
                          <a:latin typeface="Calibri" panose="020F0502020204030204" pitchFamily="34" charset="0"/>
                          <a:cs typeface="Calibri" panose="020F0502020204030204" pitchFamily="34" charset="0"/>
                        </a:rPr>
                        <a:t>ake sense of diverse signs, landmarks, symbols, and languages</a:t>
                      </a:r>
                    </a:p>
                    <a:p>
                      <a:pPr marL="1825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900" b="0" dirty="0">
                          <a:effectLst/>
                          <a:latin typeface="Calibri" panose="020F0502020204030204" pitchFamily="34" charset="0"/>
                          <a:cs typeface="Calibri" panose="020F0502020204030204" pitchFamily="34" charset="0"/>
                        </a:rPr>
                        <a:t>I can co-construct knowledge</a:t>
                      </a: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1D3E9"/>
                    </a:solidFill>
                  </a:tcPr>
                </a:tc>
                <a:tc vMerge="1">
                  <a:txBody>
                    <a:bodyPr/>
                    <a:lstStyle/>
                    <a:p>
                      <a:endParaRPr lang="en-US"/>
                    </a:p>
                  </a:txBody>
                  <a:tcPr/>
                </a:tc>
                <a:tc>
                  <a:txBody>
                    <a:bodyPr/>
                    <a:lstStyle/>
                    <a:p>
                      <a:pPr algn="l">
                        <a:buNone/>
                      </a:pPr>
                      <a:r>
                        <a:rPr lang="en-CA" sz="900" b="1" dirty="0">
                          <a:effectLst/>
                          <a:latin typeface="Calibri" panose="020F0502020204030204" pitchFamily="34" charset="0"/>
                          <a:cs typeface="Calibri" panose="020F0502020204030204" pitchFamily="34" charset="0"/>
                        </a:rPr>
                        <a:t>Taking healthy risks to grow through new experiences </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try new things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take risks in learning</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engage in new challenges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reflect on outcomes of challenges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seek growth</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inspire others to take healthy risks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advocate and create opportunities for success</a:t>
                      </a: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ACC"/>
                    </a:solidFill>
                  </a:tcPr>
                </a:tc>
                <a:extLst>
                  <a:ext uri="{0D108BD9-81ED-4DB2-BD59-A6C34878D82A}">
                    <a16:rowId xmlns:a16="http://schemas.microsoft.com/office/drawing/2014/main" val="3083877080"/>
                  </a:ext>
                </a:extLst>
              </a:tr>
              <a:tr h="1522356">
                <a:tc vMerge="1">
                  <a:txBody>
                    <a:bodyPr/>
                    <a:lstStyle/>
                    <a:p>
                      <a:endParaRPr lang="en-US"/>
                    </a:p>
                  </a:txBody>
                  <a:tcPr/>
                </a:tc>
                <a:tc>
                  <a:txBody>
                    <a:bodyPr/>
                    <a:lstStyle/>
                    <a:p>
                      <a:pPr algn="l">
                        <a:buNone/>
                      </a:pPr>
                      <a:r>
                        <a:rPr lang="en-CA" sz="900" b="1" dirty="0">
                          <a:effectLst/>
                          <a:latin typeface="Calibri" panose="020F0502020204030204" pitchFamily="34" charset="0"/>
                          <a:cs typeface="Calibri" panose="020F0502020204030204" pitchFamily="34" charset="0"/>
                        </a:rPr>
                        <a:t>Understanding how personal actions affect community </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notice reactions of others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connect personal choices with others’ feelings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reflect on the consequences of actions in group setting</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consider community impact when making decisions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r</a:t>
                      </a:r>
                      <a:r>
                        <a:rPr lang="en-CA" sz="900" dirty="0">
                          <a:latin typeface="Calibri" panose="020F0502020204030204" pitchFamily="34" charset="0"/>
                          <a:cs typeface="Calibri" panose="020F0502020204030204" pitchFamily="34" charset="0"/>
                        </a:rPr>
                        <a:t>econcile histories</a:t>
                      </a:r>
                    </a:p>
                    <a:p>
                      <a:pPr marL="171450" indent="-171450" algn="l">
                        <a:buFont typeface="Arial" panose="020B0604020202020204" pitchFamily="34" charset="0"/>
                        <a:buChar char="•"/>
                      </a:pPr>
                      <a:r>
                        <a:rPr lang="en-CA" sz="900" dirty="0">
                          <a:latin typeface="Calibri" panose="020F0502020204030204" pitchFamily="34" charset="0"/>
                          <a:cs typeface="Calibri" panose="020F0502020204030204" pitchFamily="34" charset="0"/>
                        </a:rPr>
                        <a:t>I can take technology and globalism into account</a:t>
                      </a:r>
                      <a:endParaRPr lang="en-CA" sz="900" b="1" dirty="0">
                        <a:effectLst/>
                        <a:latin typeface="Calibri" panose="020F0502020204030204" pitchFamily="34" charset="0"/>
                        <a:cs typeface="Calibri" panose="020F0502020204030204" pitchFamily="34" charset="0"/>
                      </a:endParaRP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0DD"/>
                    </a:solidFill>
                  </a:tcPr>
                </a:tc>
                <a:tc vMerge="1">
                  <a:txBody>
                    <a:bodyPr/>
                    <a:lstStyle/>
                    <a:p>
                      <a:endParaRPr lang="en-US"/>
                    </a:p>
                  </a:txBody>
                  <a:tcPr/>
                </a:tc>
                <a:tc>
                  <a:txBody>
                    <a:bodyPr/>
                    <a:lstStyle/>
                    <a:p>
                      <a:pPr algn="l">
                        <a:buNone/>
                      </a:pPr>
                      <a:r>
                        <a:rPr lang="en-CA" sz="900" b="1" dirty="0">
                          <a:effectLst/>
                          <a:latin typeface="Calibri" panose="020F0502020204030204" pitchFamily="34" charset="0"/>
                          <a:cs typeface="Calibri" panose="020F0502020204030204" pitchFamily="34" charset="0"/>
                        </a:rPr>
                        <a:t>Cultivating humility, patience, and perseverance </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wait my turn</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try again after a set back</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practice patience and resilience in challenges at school, home and in the community</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demonstrate humility, persistence and strength in school, at home and in community roles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assess and take risks</a:t>
                      </a: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D2EB"/>
                    </a:solidFill>
                  </a:tcPr>
                </a:tc>
                <a:tc vMerge="1">
                  <a:txBody>
                    <a:bodyPr/>
                    <a:lstStyle/>
                    <a:p>
                      <a:endParaRPr lang="en-US"/>
                    </a:p>
                  </a:txBody>
                  <a:tcPr/>
                </a:tc>
                <a:tc>
                  <a:txBody>
                    <a:bodyPr/>
                    <a:lstStyle/>
                    <a:p>
                      <a:pPr algn="l">
                        <a:buNone/>
                      </a:pPr>
                      <a:r>
                        <a:rPr lang="en-CA" sz="900" b="1" dirty="0">
                          <a:effectLst/>
                          <a:latin typeface="Calibri" panose="020F0502020204030204" pitchFamily="34" charset="0"/>
                          <a:cs typeface="Calibri" panose="020F0502020204030204" pitchFamily="34" charset="0"/>
                        </a:rPr>
                        <a:t>Thinking critically and adapting to multiple contexts </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accept information given</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question and compare ideas</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evaluate different perspectives and adapt behaviour</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apply critical thinking in complex situations</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mentor others in adaptation</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analyze and synthesize</a:t>
                      </a:r>
                    </a:p>
                    <a:p>
                      <a:pPr marL="182563" indent="-171450" algn="l">
                        <a:buFont typeface="Arial" panose="020B0604020202020204" pitchFamily="34" charset="0"/>
                        <a:buChar char="•"/>
                        <a:tabLst/>
                      </a:pPr>
                      <a:r>
                        <a:rPr lang="en-CA" sz="900" b="0" dirty="0">
                          <a:effectLst/>
                          <a:latin typeface="Calibri" panose="020F0502020204030204" pitchFamily="34" charset="0"/>
                          <a:cs typeface="Calibri" panose="020F0502020204030204" pitchFamily="34" charset="0"/>
                        </a:rPr>
                        <a:t>I can create and innovate</a:t>
                      </a: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1D3E9"/>
                    </a:solidFill>
                  </a:tcPr>
                </a:tc>
                <a:tc vMerge="1">
                  <a:txBody>
                    <a:bodyPr/>
                    <a:lstStyle/>
                    <a:p>
                      <a:endParaRPr lang="en-US"/>
                    </a:p>
                  </a:txBody>
                  <a:tcPr/>
                </a:tc>
                <a:tc>
                  <a:txBody>
                    <a:bodyPr/>
                    <a:lstStyle/>
                    <a:p>
                      <a:pPr algn="l">
                        <a:buNone/>
                      </a:pPr>
                      <a:r>
                        <a:rPr lang="en-CA" sz="900" b="1" dirty="0">
                          <a:effectLst/>
                          <a:latin typeface="Calibri" panose="020F0502020204030204" pitchFamily="34" charset="0"/>
                          <a:cs typeface="Calibri" panose="020F0502020204030204" pitchFamily="34" charset="0"/>
                        </a:rPr>
                        <a:t>Practicing responsibility for self, family, community, and land </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complete tasks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accept at home, school and in the community</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take responsibility</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take initiative in community responsibilities</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model stewardship of land and people</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e</a:t>
                      </a:r>
                      <a:r>
                        <a:rPr lang="en-CA" sz="900" dirty="0">
                          <a:latin typeface="Calibri" panose="020F0502020204030204" pitchFamily="34" charset="0"/>
                          <a:cs typeface="Calibri" panose="020F0502020204030204" pitchFamily="34" charset="0"/>
                        </a:rPr>
                        <a:t>nvision and work towards sustainability</a:t>
                      </a:r>
                    </a:p>
                    <a:p>
                      <a:pPr marL="171450" indent="-171450" algn="l">
                        <a:buFont typeface="Arial" panose="020B0604020202020204" pitchFamily="34" charset="0"/>
                        <a:buChar char="•"/>
                      </a:pPr>
                      <a:r>
                        <a:rPr lang="en-CA" sz="900" b="0" dirty="0">
                          <a:effectLst/>
                          <a:latin typeface="Calibri" panose="020F0502020204030204" pitchFamily="34" charset="0"/>
                          <a:cs typeface="Calibri" panose="020F0502020204030204" pitchFamily="34" charset="0"/>
                        </a:rPr>
                        <a:t>I can act ethically</a:t>
                      </a:r>
                    </a:p>
                  </a:txBody>
                  <a:tcPr marL="47625" marR="476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3DACC"/>
                    </a:solidFill>
                  </a:tcPr>
                </a:tc>
                <a:extLst>
                  <a:ext uri="{0D108BD9-81ED-4DB2-BD59-A6C34878D82A}">
                    <a16:rowId xmlns:a16="http://schemas.microsoft.com/office/drawing/2014/main" val="1518383229"/>
                  </a:ext>
                </a:extLst>
              </a:tr>
            </a:tbl>
          </a:graphicData>
        </a:graphic>
      </p:graphicFrame>
      <p:sp>
        <p:nvSpPr>
          <p:cNvPr id="2" name="Left-Right Arrow 1">
            <a:extLst>
              <a:ext uri="{FF2B5EF4-FFF2-40B4-BE49-F238E27FC236}">
                <a16:creationId xmlns:a16="http://schemas.microsoft.com/office/drawing/2014/main" id="{E3DEF65C-BC34-185D-CD38-05543B01D790}"/>
              </a:ext>
            </a:extLst>
          </p:cNvPr>
          <p:cNvSpPr/>
          <p:nvPr/>
        </p:nvSpPr>
        <p:spPr>
          <a:xfrm rot="5400000">
            <a:off x="-2826035" y="3517856"/>
            <a:ext cx="6081525" cy="274662"/>
          </a:xfrm>
          <a:prstGeom prst="leftRightArrow">
            <a:avLst>
              <a:gd name="adj1" fmla="val 50000"/>
              <a:gd name="adj2" fmla="val 53510"/>
            </a:avLst>
          </a:prstGeom>
          <a:solidFill>
            <a:srgbClr val="F0D0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Left-Right Arrow 2">
            <a:extLst>
              <a:ext uri="{FF2B5EF4-FFF2-40B4-BE49-F238E27FC236}">
                <a16:creationId xmlns:a16="http://schemas.microsoft.com/office/drawing/2014/main" id="{DC77FCD6-7063-5A68-BF00-86B55F784045}"/>
              </a:ext>
            </a:extLst>
          </p:cNvPr>
          <p:cNvSpPr/>
          <p:nvPr/>
        </p:nvSpPr>
        <p:spPr>
          <a:xfrm rot="5400000">
            <a:off x="128526" y="3535556"/>
            <a:ext cx="6093100" cy="250837"/>
          </a:xfrm>
          <a:prstGeom prst="leftRightArrow">
            <a:avLst>
              <a:gd name="adj1" fmla="val 50000"/>
              <a:gd name="adj2" fmla="val 53510"/>
            </a:avLst>
          </a:prstGeom>
          <a:solidFill>
            <a:srgbClr val="DBD2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eft-Right Arrow 4">
            <a:extLst>
              <a:ext uri="{FF2B5EF4-FFF2-40B4-BE49-F238E27FC236}">
                <a16:creationId xmlns:a16="http://schemas.microsoft.com/office/drawing/2014/main" id="{AD69617D-74BE-15FB-18DC-E5BFA3B7F8CF}"/>
              </a:ext>
            </a:extLst>
          </p:cNvPr>
          <p:cNvSpPr/>
          <p:nvPr/>
        </p:nvSpPr>
        <p:spPr>
          <a:xfrm rot="5400000">
            <a:off x="3359340" y="3535557"/>
            <a:ext cx="6093102" cy="250837"/>
          </a:xfrm>
          <a:prstGeom prst="leftRightArrow">
            <a:avLst>
              <a:gd name="adj1" fmla="val 50000"/>
              <a:gd name="adj2" fmla="val 53510"/>
            </a:avLst>
          </a:prstGeom>
          <a:solidFill>
            <a:srgbClr val="A1D3E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Right Arrow 5">
            <a:extLst>
              <a:ext uri="{FF2B5EF4-FFF2-40B4-BE49-F238E27FC236}">
                <a16:creationId xmlns:a16="http://schemas.microsoft.com/office/drawing/2014/main" id="{DED273FB-4EDC-6373-2662-7E7743F9E042}"/>
              </a:ext>
            </a:extLst>
          </p:cNvPr>
          <p:cNvSpPr/>
          <p:nvPr/>
        </p:nvSpPr>
        <p:spPr>
          <a:xfrm rot="5400000">
            <a:off x="6195471" y="3529769"/>
            <a:ext cx="6081527" cy="250838"/>
          </a:xfrm>
          <a:prstGeom prst="leftRightArrow">
            <a:avLst>
              <a:gd name="adj1" fmla="val 50000"/>
              <a:gd name="adj2" fmla="val 53510"/>
            </a:avLst>
          </a:prstGeom>
          <a:solidFill>
            <a:srgbClr val="A3DA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3901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8CD77F9-28EC-793F-527B-2F21CF8E7B1D}"/>
              </a:ext>
            </a:extLst>
          </p:cNvPr>
          <p:cNvGraphicFramePr>
            <a:graphicFrameLocks noGrp="1"/>
          </p:cNvGraphicFramePr>
          <p:nvPr/>
        </p:nvGraphicFramePr>
        <p:xfrm>
          <a:off x="99391" y="158726"/>
          <a:ext cx="11996535" cy="6549569"/>
        </p:xfrm>
        <a:graphic>
          <a:graphicData uri="http://schemas.openxmlformats.org/drawingml/2006/table">
            <a:tbl>
              <a:tblPr firstRow="1" bandRow="1">
                <a:tableStyleId>{5C22544A-7EE6-4342-B048-85BDC9FD1C3A}</a:tableStyleId>
              </a:tblPr>
              <a:tblGrid>
                <a:gridCol w="227180">
                  <a:extLst>
                    <a:ext uri="{9D8B030D-6E8A-4147-A177-3AD203B41FA5}">
                      <a16:colId xmlns:a16="http://schemas.microsoft.com/office/drawing/2014/main" val="1906041511"/>
                    </a:ext>
                  </a:extLst>
                </a:gridCol>
                <a:gridCol w="374294">
                  <a:extLst>
                    <a:ext uri="{9D8B030D-6E8A-4147-A177-3AD203B41FA5}">
                      <a16:colId xmlns:a16="http://schemas.microsoft.com/office/drawing/2014/main" val="1377030113"/>
                    </a:ext>
                  </a:extLst>
                </a:gridCol>
                <a:gridCol w="1710921">
                  <a:extLst>
                    <a:ext uri="{9D8B030D-6E8A-4147-A177-3AD203B41FA5}">
                      <a16:colId xmlns:a16="http://schemas.microsoft.com/office/drawing/2014/main" val="119946021"/>
                    </a:ext>
                  </a:extLst>
                </a:gridCol>
                <a:gridCol w="484207">
                  <a:extLst>
                    <a:ext uri="{9D8B030D-6E8A-4147-A177-3AD203B41FA5}">
                      <a16:colId xmlns:a16="http://schemas.microsoft.com/office/drawing/2014/main" val="3745379262"/>
                    </a:ext>
                  </a:extLst>
                </a:gridCol>
                <a:gridCol w="484207">
                  <a:extLst>
                    <a:ext uri="{9D8B030D-6E8A-4147-A177-3AD203B41FA5}">
                      <a16:colId xmlns:a16="http://schemas.microsoft.com/office/drawing/2014/main" val="2015924094"/>
                    </a:ext>
                  </a:extLst>
                </a:gridCol>
                <a:gridCol w="484207">
                  <a:extLst>
                    <a:ext uri="{9D8B030D-6E8A-4147-A177-3AD203B41FA5}">
                      <a16:colId xmlns:a16="http://schemas.microsoft.com/office/drawing/2014/main" val="1064470312"/>
                    </a:ext>
                  </a:extLst>
                </a:gridCol>
                <a:gridCol w="484207">
                  <a:extLst>
                    <a:ext uri="{9D8B030D-6E8A-4147-A177-3AD203B41FA5}">
                      <a16:colId xmlns:a16="http://schemas.microsoft.com/office/drawing/2014/main" val="978406304"/>
                    </a:ext>
                  </a:extLst>
                </a:gridCol>
                <a:gridCol w="484207">
                  <a:extLst>
                    <a:ext uri="{9D8B030D-6E8A-4147-A177-3AD203B41FA5}">
                      <a16:colId xmlns:a16="http://schemas.microsoft.com/office/drawing/2014/main" val="635783931"/>
                    </a:ext>
                  </a:extLst>
                </a:gridCol>
                <a:gridCol w="484207">
                  <a:extLst>
                    <a:ext uri="{9D8B030D-6E8A-4147-A177-3AD203B41FA5}">
                      <a16:colId xmlns:a16="http://schemas.microsoft.com/office/drawing/2014/main" val="3913068587"/>
                    </a:ext>
                  </a:extLst>
                </a:gridCol>
                <a:gridCol w="484207">
                  <a:extLst>
                    <a:ext uri="{9D8B030D-6E8A-4147-A177-3AD203B41FA5}">
                      <a16:colId xmlns:a16="http://schemas.microsoft.com/office/drawing/2014/main" val="3670357095"/>
                    </a:ext>
                  </a:extLst>
                </a:gridCol>
                <a:gridCol w="484207">
                  <a:extLst>
                    <a:ext uri="{9D8B030D-6E8A-4147-A177-3AD203B41FA5}">
                      <a16:colId xmlns:a16="http://schemas.microsoft.com/office/drawing/2014/main" val="2182770221"/>
                    </a:ext>
                  </a:extLst>
                </a:gridCol>
                <a:gridCol w="484207">
                  <a:extLst>
                    <a:ext uri="{9D8B030D-6E8A-4147-A177-3AD203B41FA5}">
                      <a16:colId xmlns:a16="http://schemas.microsoft.com/office/drawing/2014/main" val="3187483053"/>
                    </a:ext>
                  </a:extLst>
                </a:gridCol>
                <a:gridCol w="484207">
                  <a:extLst>
                    <a:ext uri="{9D8B030D-6E8A-4147-A177-3AD203B41FA5}">
                      <a16:colId xmlns:a16="http://schemas.microsoft.com/office/drawing/2014/main" val="2913615974"/>
                    </a:ext>
                  </a:extLst>
                </a:gridCol>
                <a:gridCol w="484207">
                  <a:extLst>
                    <a:ext uri="{9D8B030D-6E8A-4147-A177-3AD203B41FA5}">
                      <a16:colId xmlns:a16="http://schemas.microsoft.com/office/drawing/2014/main" val="1946031153"/>
                    </a:ext>
                  </a:extLst>
                </a:gridCol>
                <a:gridCol w="484207">
                  <a:extLst>
                    <a:ext uri="{9D8B030D-6E8A-4147-A177-3AD203B41FA5}">
                      <a16:colId xmlns:a16="http://schemas.microsoft.com/office/drawing/2014/main" val="3809124677"/>
                    </a:ext>
                  </a:extLst>
                </a:gridCol>
                <a:gridCol w="484207">
                  <a:extLst>
                    <a:ext uri="{9D8B030D-6E8A-4147-A177-3AD203B41FA5}">
                      <a16:colId xmlns:a16="http://schemas.microsoft.com/office/drawing/2014/main" val="3961745246"/>
                    </a:ext>
                  </a:extLst>
                </a:gridCol>
                <a:gridCol w="484207">
                  <a:extLst>
                    <a:ext uri="{9D8B030D-6E8A-4147-A177-3AD203B41FA5}">
                      <a16:colId xmlns:a16="http://schemas.microsoft.com/office/drawing/2014/main" val="3322040620"/>
                    </a:ext>
                  </a:extLst>
                </a:gridCol>
                <a:gridCol w="484207">
                  <a:extLst>
                    <a:ext uri="{9D8B030D-6E8A-4147-A177-3AD203B41FA5}">
                      <a16:colId xmlns:a16="http://schemas.microsoft.com/office/drawing/2014/main" val="1051370968"/>
                    </a:ext>
                  </a:extLst>
                </a:gridCol>
                <a:gridCol w="484207">
                  <a:extLst>
                    <a:ext uri="{9D8B030D-6E8A-4147-A177-3AD203B41FA5}">
                      <a16:colId xmlns:a16="http://schemas.microsoft.com/office/drawing/2014/main" val="3577156782"/>
                    </a:ext>
                  </a:extLst>
                </a:gridCol>
                <a:gridCol w="484207">
                  <a:extLst>
                    <a:ext uri="{9D8B030D-6E8A-4147-A177-3AD203B41FA5}">
                      <a16:colId xmlns:a16="http://schemas.microsoft.com/office/drawing/2014/main" val="3880346691"/>
                    </a:ext>
                  </a:extLst>
                </a:gridCol>
                <a:gridCol w="484207">
                  <a:extLst>
                    <a:ext uri="{9D8B030D-6E8A-4147-A177-3AD203B41FA5}">
                      <a16:colId xmlns:a16="http://schemas.microsoft.com/office/drawing/2014/main" val="2079448011"/>
                    </a:ext>
                  </a:extLst>
                </a:gridCol>
                <a:gridCol w="484207">
                  <a:extLst>
                    <a:ext uri="{9D8B030D-6E8A-4147-A177-3AD203B41FA5}">
                      <a16:colId xmlns:a16="http://schemas.microsoft.com/office/drawing/2014/main" val="1766468048"/>
                    </a:ext>
                  </a:extLst>
                </a:gridCol>
                <a:gridCol w="484207">
                  <a:extLst>
                    <a:ext uri="{9D8B030D-6E8A-4147-A177-3AD203B41FA5}">
                      <a16:colId xmlns:a16="http://schemas.microsoft.com/office/drawing/2014/main" val="893154927"/>
                    </a:ext>
                  </a:extLst>
                </a:gridCol>
              </a:tblGrid>
              <a:tr h="190428">
                <a:tc rowSpan="2" gridSpan="3">
                  <a:txBody>
                    <a:bodyPr/>
                    <a:lstStyle/>
                    <a:p>
                      <a:pPr algn="ctr"/>
                      <a:r>
                        <a:rPr lang="en-US" sz="900" dirty="0">
                          <a:solidFill>
                            <a:schemeClr val="tx1"/>
                          </a:solidFill>
                          <a:latin typeface="+mn-lt"/>
                        </a:rPr>
                        <a:t>Grade 7/8 ELA</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rowSpan="2" hMerge="1">
                  <a:txBody>
                    <a:bodyPr/>
                    <a:lstStyle/>
                    <a:p>
                      <a:endParaRPr lang="en-US"/>
                    </a:p>
                  </a:txBody>
                  <a:tcPr/>
                </a:tc>
                <a:tc rowSpan="2" hMerge="1">
                  <a:txBody>
                    <a:bodyPr/>
                    <a:lstStyle/>
                    <a:p>
                      <a:endParaRPr lang="en-US"/>
                    </a:p>
                  </a:txBody>
                  <a:tcPr/>
                </a:tc>
                <a:tc gridSpan="20">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900" b="1" dirty="0">
                          <a:solidFill>
                            <a:schemeClr val="tx1"/>
                          </a:solidFill>
                          <a:effectLst/>
                          <a:latin typeface="+mn-lt"/>
                        </a:rPr>
                        <a:t>Curricular Competencies (</a:t>
                      </a:r>
                      <a:r>
                        <a:rPr lang="en-CA" sz="900" b="0" i="1" kern="1200" dirty="0">
                          <a:solidFill>
                            <a:schemeClr val="dk1"/>
                          </a:solidFill>
                          <a:effectLst/>
                          <a:latin typeface="+mn-lt"/>
                          <a:ea typeface="+mn-ea"/>
                          <a:cs typeface="+mn-cs"/>
                        </a:rPr>
                        <a:t>Using oral, written, visual, and digital </a:t>
                      </a:r>
                      <a:r>
                        <a:rPr lang="en-CA" sz="900" b="0" i="1" u="none" strike="noStrike" kern="1200" dirty="0">
                          <a:solidFill>
                            <a:schemeClr val="dk1"/>
                          </a:solidFill>
                          <a:effectLst/>
                          <a:latin typeface="+mn-lt"/>
                          <a:ea typeface="+mn-ea"/>
                          <a:cs typeface="+mn-cs"/>
                        </a:rPr>
                        <a:t>texts</a:t>
                      </a:r>
                      <a:r>
                        <a:rPr lang="en-CA" sz="900" b="0" i="1" kern="1200" dirty="0">
                          <a:solidFill>
                            <a:schemeClr val="dk1"/>
                          </a:solidFill>
                          <a:effectLst/>
                          <a:latin typeface="+mn-lt"/>
                          <a:ea typeface="+mn-ea"/>
                          <a:cs typeface="+mn-cs"/>
                        </a:rPr>
                        <a:t>, students are expected individually and collaboratively to be able to:</a:t>
                      </a:r>
                      <a:r>
                        <a:rPr lang="en-CA" sz="900" b="1" dirty="0">
                          <a:solidFill>
                            <a:schemeClr val="tx1"/>
                          </a:solidFill>
                          <a:effectLst/>
                          <a:latin typeface="+mn-lt"/>
                        </a:rPr>
                        <a:t>)</a:t>
                      </a:r>
                    </a:p>
                  </a:txBody>
                  <a:tcPr marL="47625" marR="47625" marT="0" marB="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800" b="1" dirty="0">
                        <a:solidFill>
                          <a:schemeClr val="tx1"/>
                        </a:solidFill>
                        <a:effectLst/>
                        <a:latin typeface="+mn-lt"/>
                      </a:endParaRPr>
                    </a:p>
                  </a:txBody>
                  <a:tcPr marL="47625" marR="476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4">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48857640"/>
                  </a:ext>
                </a:extLst>
              </a:tr>
              <a:tr h="336640">
                <a:tc gridSpan="3" vMerge="1">
                  <a:txBody>
                    <a:bodyPr/>
                    <a:lstStyle/>
                    <a:p>
                      <a:endParaRPr dirty="0"/>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hMerge="1" vMerge="1">
                  <a:txBody>
                    <a:bodyPr/>
                    <a:lstStyle/>
                    <a:p>
                      <a:endParaRPr lang="en-US"/>
                    </a:p>
                  </a:txBody>
                  <a:tcPr/>
                </a:tc>
                <a:tc hMerge="1" vMerge="1">
                  <a:txBody>
                    <a:bodyPr/>
                    <a:lstStyle/>
                    <a:p>
                      <a:endParaRPr lang="en-US"/>
                    </a:p>
                  </a:txBody>
                  <a:tcPr/>
                </a:tc>
                <a:tc gridSpan="13">
                  <a:txBody>
                    <a:bodyPr/>
                    <a:lstStyle/>
                    <a:p>
                      <a:pPr algn="ctr">
                        <a:buNone/>
                      </a:pPr>
                      <a:r>
                        <a:rPr lang="en-CA" sz="900" b="1" dirty="0">
                          <a:solidFill>
                            <a:schemeClr val="tx1"/>
                          </a:solidFill>
                          <a:effectLst/>
                          <a:latin typeface="+mn-lt"/>
                        </a:rPr>
                        <a:t>I can comprehend and connect by…</a:t>
                      </a:r>
                    </a:p>
                    <a:p>
                      <a:pPr algn="ctr">
                        <a:buNone/>
                      </a:pPr>
                      <a:r>
                        <a:rPr lang="en-CA" sz="900" b="1" dirty="0">
                          <a:solidFill>
                            <a:schemeClr val="tx1"/>
                          </a:solidFill>
                          <a:effectLst/>
                          <a:latin typeface="+mn-lt"/>
                        </a:rPr>
                        <a:t>(reading, viewing, listening)</a:t>
                      </a:r>
                    </a:p>
                  </a:txBody>
                  <a:tcPr marL="47625" marR="476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gridSpan="7">
                  <a:txBody>
                    <a:bodyPr/>
                    <a:lstStyle/>
                    <a:p>
                      <a:pPr algn="ctr">
                        <a:buNone/>
                      </a:pPr>
                      <a:r>
                        <a:rPr lang="en-CA" sz="900" b="1" dirty="0">
                          <a:solidFill>
                            <a:schemeClr val="tx1"/>
                          </a:solidFill>
                          <a:effectLst/>
                          <a:latin typeface="+mn-lt"/>
                        </a:rPr>
                        <a:t>I can create and communicate by…</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900" b="1" dirty="0">
                          <a:solidFill>
                            <a:schemeClr val="tx1"/>
                          </a:solidFill>
                          <a:effectLst/>
                          <a:latin typeface="+mn-lt"/>
                        </a:rPr>
                        <a:t>(writing, speaking, representing)</a:t>
                      </a:r>
                    </a:p>
                  </a:txBody>
                  <a:tcPr marL="47625" marR="476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buNone/>
                      </a:pPr>
                      <a:endParaRPr lang="en-CA" sz="800" b="0" dirty="0">
                        <a:solidFill>
                          <a:schemeClr val="tx1"/>
                        </a:solidFill>
                        <a:effectLst/>
                        <a:latin typeface="+mn-lt"/>
                      </a:endParaRPr>
                    </a:p>
                  </a:txBody>
                  <a:tcPr marL="47625" marR="47625" marT="0" marB="0" vert="vert27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63384580"/>
                  </a:ext>
                </a:extLst>
              </a:tr>
              <a:tr h="296145">
                <a:tc rowSpan="5">
                  <a:txBody>
                    <a:bodyPr/>
                    <a:lstStyle/>
                    <a:p>
                      <a:pPr algn="ctr"/>
                      <a:r>
                        <a:rPr lang="en-US" sz="900" b="1" dirty="0">
                          <a:latin typeface="+mn-lt"/>
                        </a:rPr>
                        <a:t>Big Ideas</a:t>
                      </a:r>
                      <a:endParaRPr sz="900" dirty="0"/>
                    </a:p>
                  </a:txBody>
                  <a:tcPr vert="vert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solidFill>
                  </a:tcPr>
                </a:tc>
                <a:tc gridSpan="2">
                  <a:txBody>
                    <a:bodyPr/>
                    <a:lstStyle/>
                    <a:p>
                      <a:r>
                        <a:rPr lang="en-CA" sz="900" dirty="0">
                          <a:effectLst/>
                          <a:latin typeface="+mn-lt"/>
                        </a:rPr>
                        <a:t>I understand that language and text can be a source of creativity and joy.</a:t>
                      </a:r>
                      <a:endParaRPr lang="en-US" sz="900" dirty="0">
                        <a:latin typeface="+mn-lt"/>
                      </a:endParaRP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c rowSpan="5">
                  <a:txBody>
                    <a:bodyPr/>
                    <a:lstStyle/>
                    <a:p>
                      <a:pPr marL="3810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…accessing information and ideas for diverse purposes and from a variety of sources, and evaluate their relevance, accuracy, and reliability</a:t>
                      </a:r>
                    </a:p>
                    <a:p>
                      <a:pPr marL="38100" indent="0">
                        <a:buNone/>
                        <a:tabLst/>
                      </a:pPr>
                      <a:endParaRPr lang="en-CA" sz="800" b="0" dirty="0">
                        <a:solidFill>
                          <a:schemeClr val="tx1"/>
                        </a:solidFill>
                        <a:effectLst/>
                        <a:latin typeface="+mn-lt"/>
                      </a:endParaRPr>
                    </a:p>
                  </a:txBody>
                  <a:tcPr marL="47625" marR="47625" marT="0" marB="0" vert="vert27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42863"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 applying appropriate strategies to comprehend written, oral, and visual texts, guide inquiry, and extend thinking</a:t>
                      </a:r>
                    </a:p>
                    <a:p>
                      <a:pPr marL="42863" indent="0">
                        <a:buNone/>
                        <a:tabLst/>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19050" marR="0" lvl="0" indent="1905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Synthesize ideas from a variety of sources to build understanding</a:t>
                      </a:r>
                    </a:p>
                    <a:p>
                      <a:pPr marL="19050" indent="19050">
                        <a:buNone/>
                        <a:tabLst/>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68263" marR="0" lvl="0" indent="0" algn="l" defTabSz="914400" rtl="0" eaLnBrk="1" fontAlgn="auto" latinLnBrk="0" hangingPunct="1">
                        <a:lnSpc>
                          <a:spcPct val="100000"/>
                        </a:lnSpc>
                        <a:spcBef>
                          <a:spcPts val="0"/>
                        </a:spcBef>
                        <a:spcAft>
                          <a:spcPts val="0"/>
                        </a:spcAft>
                        <a:buClrTx/>
                        <a:buSzTx/>
                        <a:buFontTx/>
                        <a:buNone/>
                        <a:tabLst>
                          <a:tab pos="1879600" algn="l"/>
                        </a:tabLst>
                        <a:defRPr/>
                      </a:pPr>
                      <a:r>
                        <a:rPr lang="en-CA" sz="800" b="0" dirty="0">
                          <a:solidFill>
                            <a:schemeClr val="tx1"/>
                          </a:solidFill>
                          <a:effectLst/>
                          <a:latin typeface="+mn-lt"/>
                        </a:rPr>
                        <a:t> Recognize and appreciate how different features, forms, and genres of texts reflect different purposes, audiences, and messages</a:t>
                      </a:r>
                    </a:p>
                    <a:p>
                      <a:pPr marL="68263" indent="0">
                        <a:buNone/>
                        <a:tabLst>
                          <a:tab pos="1879600" algn="l"/>
                        </a:tabLst>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68263"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Think critically, creatively, and reflectively to explore ideas within, between, and beyond texts</a:t>
                      </a:r>
                    </a:p>
                    <a:p>
                      <a:pPr marL="68263" indent="0">
                        <a:buNone/>
                        <a:tabLst/>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Recognize and identify the role of personal, social, and cultural contexts, values, and perspectives in texts</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Recognize how language constructs personal, social, and cultural identity</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Construct meaningful personal connections between self, text, and world</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Respond to text in personal, creative, and critical ways</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Recognize how literary elements, techniques, and devices enhance and shape meaning</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Recognize an increasing range of text structures and how they contribute to meaning</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Recognize and appreciate the role of story, narrative, and oral tradition in expressing First Peoples perspectives, values, beliefs, and points of view</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Recognizing the validity of the First Peoples oral tradition for a range of purposes</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Exchange ideas and viewpoints to build shared understanding and extend thinking</a:t>
                      </a:r>
                    </a:p>
                    <a:p>
                      <a:pPr>
                        <a:buNone/>
                      </a:pPr>
                      <a:endParaRPr lang="en-CA" sz="800" b="0" dirty="0">
                        <a:solidFill>
                          <a:schemeClr val="tx1"/>
                        </a:solidFill>
                        <a:effectLst/>
                        <a:latin typeface="+mn-lt"/>
                      </a:endParaRPr>
                    </a:p>
                  </a:txBody>
                  <a:tcPr marL="47625" marR="47625" marT="0" marB="0" vert="vert27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Use writing and design processes to plan, develop, and create engaging and meaningful literary and informational texts for a variety of purposes and audiences</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Assess and refine texts to improve their clarity, effectiveness, and impact according to purpose, audience, and message</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Use an increasing repertoire of conventions of Canadian spelling, grammar, and punctuation</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Use and experiment with oral storytelling processes</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Select and use appropriate features, forms, and genres according to audience, purpose, and message</a:t>
                      </a:r>
                    </a:p>
                    <a:p>
                      <a:pPr>
                        <a:buNone/>
                      </a:pPr>
                      <a:endParaRPr lang="en-CA" sz="800" b="0" dirty="0">
                        <a:solidFill>
                          <a:schemeClr val="tx1"/>
                        </a:solidFill>
                        <a:effectLst/>
                        <a:latin typeface="+mn-lt"/>
                      </a:endParaRPr>
                    </a:p>
                  </a:txBody>
                  <a:tcPr marL="47625" marR="47625" marT="0" marB="0" vert="vert270">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800" b="0" dirty="0">
                          <a:solidFill>
                            <a:schemeClr val="tx1"/>
                          </a:solidFill>
                          <a:effectLst/>
                          <a:latin typeface="+mn-lt"/>
                        </a:rPr>
                        <a:t> Transform ideas and information to create original texts.</a:t>
                      </a:r>
                    </a:p>
                    <a:p>
                      <a:pPr>
                        <a:buNone/>
                      </a:pPr>
                      <a:endParaRPr lang="en-CA" sz="800" b="0" dirty="0">
                        <a:solidFill>
                          <a:schemeClr val="tx1"/>
                        </a:solidFill>
                        <a:effectLst/>
                        <a:latin typeface="+mn-lt"/>
                      </a:endParaRPr>
                    </a:p>
                  </a:txBody>
                  <a:tcPr marL="47625" marR="47625" marT="0" marB="0" vert="vert27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153013222"/>
                  </a:ext>
                </a:extLst>
              </a:tr>
              <a:tr h="592288">
                <a:tc vMerge="1">
                  <a:txBody>
                    <a:bodyPr/>
                    <a:lstStyle/>
                    <a:p>
                      <a:endParaRPr lang="en-US" sz="800" dirty="0">
                        <a:latin typeface="+mn-lt"/>
                      </a:endParaRPr>
                    </a:p>
                  </a:txBody>
                  <a:tcPr>
                    <a:lnT w="19050" cap="flat" cmpd="sng" algn="ctr">
                      <a:solidFill>
                        <a:schemeClr val="tx1"/>
                      </a:solidFill>
                      <a:prstDash val="solid"/>
                      <a:round/>
                      <a:headEnd type="none" w="med" len="med"/>
                      <a:tailEnd type="none" w="med" len="med"/>
                    </a:lnT>
                  </a:tcPr>
                </a:tc>
                <a:tc gridSpan="2">
                  <a:txBody>
                    <a:bodyPr/>
                    <a:lstStyle/>
                    <a:p>
                      <a:pPr>
                        <a:buNone/>
                      </a:pPr>
                      <a:r>
                        <a:rPr lang="en-CA" sz="900" dirty="0">
                          <a:effectLst/>
                          <a:latin typeface="+mn-lt"/>
                        </a:rPr>
                        <a:t>I understand that exploring stories and other texts helps us understand ourselves and make connections to others and to the world.</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c vMerge="1">
                  <a:txBody>
                    <a:bodyPr/>
                    <a:lstStyle/>
                    <a:p>
                      <a:endParaRPr lang="en-US" sz="800" dirty="0">
                        <a:latin typeface="+mn-lt"/>
                      </a:endParaRPr>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vMerge="1">
                  <a:txBody>
                    <a:bodyPr/>
                    <a:lstStyle/>
                    <a:p>
                      <a:endParaRPr lang="en-US" sz="800" dirty="0">
                        <a:latin typeface="+mn-lt"/>
                      </a:endParaRPr>
                    </a:p>
                  </a:txBody>
                  <a:tcPr>
                    <a:lnT w="19050" cap="flat" cmpd="sng" algn="ctr">
                      <a:solidFill>
                        <a:schemeClr val="tx1"/>
                      </a:solidFill>
                      <a:prstDash val="solid"/>
                      <a:round/>
                      <a:headEnd type="none" w="med" len="med"/>
                      <a:tailEnd type="none" w="med" len="med"/>
                    </a:lnT>
                  </a:tcPr>
                </a:tc>
                <a:tc vMerge="1">
                  <a:txBody>
                    <a:bodyPr/>
                    <a:lstStyle/>
                    <a:p>
                      <a:endParaRPr lang="en-US" sz="800" dirty="0">
                        <a:latin typeface="+mn-lt"/>
                      </a:endParaRPr>
                    </a:p>
                  </a:txBody>
                  <a:tcPr>
                    <a:lnT w="19050" cap="flat" cmpd="sng" algn="ctr">
                      <a:solidFill>
                        <a:schemeClr val="tx1"/>
                      </a:solidFill>
                      <a:prstDash val="solid"/>
                      <a:round/>
                      <a:headEnd type="none" w="med" len="med"/>
                      <a:tailEnd type="none" w="med" len="med"/>
                    </a:lnT>
                  </a:tcPr>
                </a:tc>
                <a:tc vMerge="1">
                  <a:txBody>
                    <a:bodyPr/>
                    <a:lstStyle/>
                    <a:p>
                      <a:endParaRPr lang="en-US" sz="800">
                        <a:latin typeface="+mn-lt"/>
                      </a:endParaRPr>
                    </a:p>
                  </a:txBody>
                  <a:tcPr>
                    <a:lnT w="19050" cap="flat" cmpd="sng" algn="ctr">
                      <a:solidFill>
                        <a:schemeClr val="tx1"/>
                      </a:solidFill>
                      <a:prstDash val="solid"/>
                      <a:round/>
                      <a:headEnd type="none" w="med" len="med"/>
                      <a:tailEnd type="none" w="med" len="med"/>
                    </a:lnT>
                  </a:tcPr>
                </a:tc>
                <a:tc vMerge="1">
                  <a:txBody>
                    <a:bodyPr/>
                    <a:lstStyle/>
                    <a:p>
                      <a:endParaRPr lang="en-US" sz="80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dirty="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dirty="0">
                        <a:latin typeface="+mn-lt"/>
                      </a:endParaRPr>
                    </a:p>
                  </a:txBody>
                  <a:tcPr vert="vert270">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vMerge="1">
                  <a:txBody>
                    <a:bodyPr/>
                    <a:lstStyle/>
                    <a:p>
                      <a:endParaRPr lang="en-US" sz="800" dirty="0">
                        <a:latin typeface="+mn-lt"/>
                      </a:endParaRPr>
                    </a:p>
                  </a:txBody>
                  <a:tcPr vert="vert270">
                    <a:lnL w="28575"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vMerge="1">
                  <a:txBody>
                    <a:bodyPr/>
                    <a:lstStyle/>
                    <a:p>
                      <a:endParaRPr lang="en-US" sz="800" dirty="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dirty="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dirty="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dirty="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dirty="0">
                        <a:latin typeface="+mn-lt"/>
                      </a:endParaRPr>
                    </a:p>
                  </a:txBody>
                  <a:tcPr vert="vert270">
                    <a:lnT w="19050" cap="flat" cmpd="sng" algn="ctr">
                      <a:solidFill>
                        <a:schemeClr val="tx1"/>
                      </a:solidFill>
                      <a:prstDash val="solid"/>
                      <a:round/>
                      <a:headEnd type="none" w="med" len="med"/>
                      <a:tailEnd type="none" w="med" len="med"/>
                    </a:lnT>
                  </a:tcPr>
                </a:tc>
                <a:tc vMerge="1">
                  <a:txBody>
                    <a:bodyPr/>
                    <a:lstStyle/>
                    <a:p>
                      <a:endParaRPr lang="en-US" sz="800" dirty="0">
                        <a:latin typeface="+mn-lt"/>
                      </a:endParaRPr>
                    </a:p>
                  </a:txBody>
                  <a:tcPr vert="vert270">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34156110"/>
                  </a:ext>
                </a:extLst>
              </a:tr>
              <a:tr h="418151">
                <a:tc vMerge="1">
                  <a:txBody>
                    <a:bodyPr/>
                    <a:lstStyle/>
                    <a:p>
                      <a:endParaRPr lang="en-US" sz="800" dirty="0">
                        <a:latin typeface="+mn-lt"/>
                      </a:endParaRPr>
                    </a:p>
                  </a:txBody>
                  <a:tcPr/>
                </a:tc>
                <a:tc gridSpan="2">
                  <a:txBody>
                    <a:bodyPr/>
                    <a:lstStyle/>
                    <a:p>
                      <a:pPr>
                        <a:buNone/>
                      </a:pPr>
                      <a:r>
                        <a:rPr lang="en-CA" sz="900" dirty="0">
                          <a:effectLst/>
                          <a:latin typeface="+mn-lt"/>
                        </a:rPr>
                        <a:t>I understand that exploring and sharing multiple perspectives extends our thinking.</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c vMerge="1">
                  <a:txBody>
                    <a:bodyPr/>
                    <a:lstStyle/>
                    <a:p>
                      <a:endParaRPr lang="en-US" sz="800" dirty="0">
                        <a:latin typeface="+mn-lt"/>
                      </a:endParaRPr>
                    </a:p>
                  </a:txBody>
                  <a:tcPr/>
                </a:tc>
                <a:tc vMerge="1">
                  <a:txBody>
                    <a:bodyPr/>
                    <a:lstStyle/>
                    <a:p>
                      <a:endParaRPr lang="en-US" sz="800" dirty="0">
                        <a:latin typeface="+mn-lt"/>
                      </a:endParaRPr>
                    </a:p>
                  </a:txBody>
                  <a:tcPr/>
                </a:tc>
                <a:tc vMerge="1">
                  <a:txBody>
                    <a:bodyPr/>
                    <a:lstStyle/>
                    <a:p>
                      <a:endParaRPr lang="en-US" sz="800" dirty="0">
                        <a:latin typeface="+mn-lt"/>
                      </a:endParaRPr>
                    </a:p>
                  </a:txBody>
                  <a:tcPr/>
                </a:tc>
                <a:tc vMerge="1">
                  <a:txBody>
                    <a:bodyPr/>
                    <a:lstStyle/>
                    <a:p>
                      <a:endParaRPr lang="en-US" sz="800" dirty="0">
                        <a:latin typeface="+mn-lt"/>
                      </a:endParaRPr>
                    </a:p>
                  </a:txBody>
                  <a:tcPr/>
                </a:tc>
                <a:tc vMerge="1">
                  <a:txBody>
                    <a:bodyPr/>
                    <a:lstStyle/>
                    <a:p>
                      <a:endParaRPr lang="en-US" sz="800">
                        <a:latin typeface="+mn-lt"/>
                      </a:endParaRPr>
                    </a:p>
                  </a:txBody>
                  <a:tcPr vert="vert270"/>
                </a:tc>
                <a:tc vMerge="1">
                  <a:txBody>
                    <a:bodyPr/>
                    <a:lstStyle/>
                    <a:p>
                      <a:endParaRPr lang="en-US" sz="800">
                        <a:latin typeface="+mn-lt"/>
                      </a:endParaRPr>
                    </a:p>
                  </a:txBody>
                  <a:tcPr vert="vert270"/>
                </a:tc>
                <a:tc vMerge="1">
                  <a:txBody>
                    <a:bodyPr/>
                    <a:lstStyle/>
                    <a:p>
                      <a:endParaRPr lang="en-US" sz="800">
                        <a:latin typeface="+mn-lt"/>
                      </a:endParaRPr>
                    </a:p>
                  </a:txBody>
                  <a:tcPr vert="vert270"/>
                </a:tc>
                <a:tc vMerge="1">
                  <a:txBody>
                    <a:bodyPr/>
                    <a:lstStyle/>
                    <a:p>
                      <a:endParaRPr lang="en-US" sz="800">
                        <a:latin typeface="+mn-lt"/>
                      </a:endParaRPr>
                    </a:p>
                  </a:txBody>
                  <a:tcPr vert="vert270"/>
                </a:tc>
                <a:tc vMerge="1">
                  <a:txBody>
                    <a:bodyPr/>
                    <a:lstStyle/>
                    <a:p>
                      <a:endParaRPr lang="en-US" sz="800">
                        <a:latin typeface="+mn-lt"/>
                      </a:endParaRPr>
                    </a:p>
                  </a:txBody>
                  <a:tcPr vert="vert270"/>
                </a:tc>
                <a:tc vMerge="1">
                  <a:txBody>
                    <a:bodyPr/>
                    <a:lstStyle/>
                    <a:p>
                      <a:endParaRPr lang="en-US" sz="800">
                        <a:latin typeface="+mn-lt"/>
                      </a:endParaRPr>
                    </a:p>
                  </a:txBody>
                  <a:tcPr vert="vert270"/>
                </a:tc>
                <a:tc vMerge="1">
                  <a:txBody>
                    <a:bodyPr/>
                    <a:lstStyle/>
                    <a:p>
                      <a:endParaRPr lang="en-US" sz="80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lnR w="28575" cap="flat" cmpd="sng" algn="ctr">
                      <a:solidFill>
                        <a:schemeClr val="tx1"/>
                      </a:solidFill>
                      <a:prstDash val="solid"/>
                      <a:round/>
                      <a:headEnd type="none" w="med" len="med"/>
                      <a:tailEnd type="none" w="med" len="med"/>
                    </a:lnR>
                  </a:tcPr>
                </a:tc>
                <a:tc vMerge="1">
                  <a:txBody>
                    <a:bodyPr/>
                    <a:lstStyle/>
                    <a:p>
                      <a:endParaRPr lang="en-US" sz="800" dirty="0">
                        <a:latin typeface="+mn-lt"/>
                      </a:endParaRPr>
                    </a:p>
                  </a:txBody>
                  <a:tcPr vert="vert270">
                    <a:lnL w="28575" cap="flat" cmpd="sng" algn="ctr">
                      <a:solidFill>
                        <a:schemeClr val="tx1"/>
                      </a:solidFill>
                      <a:prstDash val="solid"/>
                      <a:round/>
                      <a:headEnd type="none" w="med" len="med"/>
                      <a:tailEnd type="none" w="med" len="med"/>
                    </a:lnL>
                  </a:tcPr>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extLst>
                  <a:ext uri="{0D108BD9-81ED-4DB2-BD59-A6C34878D82A}">
                    <a16:rowId xmlns:a16="http://schemas.microsoft.com/office/drawing/2014/main" val="3536153760"/>
                  </a:ext>
                </a:extLst>
              </a:tr>
              <a:tr h="372148">
                <a:tc vMerge="1">
                  <a:txBody>
                    <a:bodyPr/>
                    <a:lstStyle/>
                    <a:p>
                      <a:endParaRPr lang="en-US" sz="800" dirty="0">
                        <a:latin typeface="+mn-lt"/>
                      </a:endParaRPr>
                    </a:p>
                  </a:txBody>
                  <a:tcPr/>
                </a:tc>
                <a:tc gridSpan="2">
                  <a:txBody>
                    <a:bodyPr/>
                    <a:lstStyle/>
                    <a:p>
                      <a:pPr>
                        <a:buNone/>
                      </a:pPr>
                      <a:r>
                        <a:rPr lang="en-CA" sz="900" dirty="0">
                          <a:effectLst/>
                          <a:latin typeface="+mn-lt"/>
                        </a:rPr>
                        <a:t>I understand that developing our understanding of how language world allows us to use it personally.</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c vMerge="1">
                  <a:txBody>
                    <a:bodyPr/>
                    <a:lstStyle/>
                    <a:p>
                      <a:endParaRPr lang="en-US" sz="800" dirty="0">
                        <a:latin typeface="+mn-lt"/>
                      </a:endParaRPr>
                    </a:p>
                  </a:txBody>
                  <a:tcPr/>
                </a:tc>
                <a:tc vMerge="1">
                  <a:txBody>
                    <a:bodyPr/>
                    <a:lstStyle/>
                    <a:p>
                      <a:endParaRPr lang="en-US" sz="800" dirty="0">
                        <a:latin typeface="+mn-lt"/>
                      </a:endParaRPr>
                    </a:p>
                  </a:txBody>
                  <a:tcPr/>
                </a:tc>
                <a:tc vMerge="1">
                  <a:txBody>
                    <a:bodyPr/>
                    <a:lstStyle/>
                    <a:p>
                      <a:endParaRPr lang="en-US" sz="800" dirty="0">
                        <a:latin typeface="+mn-lt"/>
                      </a:endParaRPr>
                    </a:p>
                  </a:txBody>
                  <a:tcPr/>
                </a:tc>
                <a:tc vMerge="1">
                  <a:txBody>
                    <a:bodyPr/>
                    <a:lstStyle/>
                    <a:p>
                      <a:endParaRPr lang="en-US" sz="800">
                        <a:latin typeface="+mn-lt"/>
                      </a:endParaRPr>
                    </a:p>
                  </a:txBody>
                  <a:tcPr/>
                </a:tc>
                <a:tc vMerge="1">
                  <a:txBody>
                    <a:bodyPr/>
                    <a:lstStyle/>
                    <a:p>
                      <a:endParaRPr lang="en-US" sz="800" dirty="0">
                        <a:latin typeface="+mn-lt"/>
                      </a:endParaRPr>
                    </a:p>
                  </a:txBody>
                  <a:tcPr vert="vert270"/>
                </a:tc>
                <a:tc vMerge="1">
                  <a:txBody>
                    <a:bodyPr/>
                    <a:lstStyle/>
                    <a:p>
                      <a:endParaRPr lang="en-US" sz="800">
                        <a:latin typeface="+mn-lt"/>
                      </a:endParaRPr>
                    </a:p>
                  </a:txBody>
                  <a:tcPr vert="vert270"/>
                </a:tc>
                <a:tc vMerge="1">
                  <a:txBody>
                    <a:bodyPr/>
                    <a:lstStyle/>
                    <a:p>
                      <a:endParaRPr lang="en-US" sz="800">
                        <a:latin typeface="+mn-lt"/>
                      </a:endParaRPr>
                    </a:p>
                  </a:txBody>
                  <a:tcPr vert="vert270"/>
                </a:tc>
                <a:tc vMerge="1">
                  <a:txBody>
                    <a:bodyPr/>
                    <a:lstStyle/>
                    <a:p>
                      <a:endParaRPr lang="en-US" sz="800">
                        <a:latin typeface="+mn-lt"/>
                      </a:endParaRPr>
                    </a:p>
                  </a:txBody>
                  <a:tcPr vert="vert270"/>
                </a:tc>
                <a:tc vMerge="1">
                  <a:txBody>
                    <a:bodyPr/>
                    <a:lstStyle/>
                    <a:p>
                      <a:endParaRPr lang="en-US" sz="800">
                        <a:latin typeface="+mn-lt"/>
                      </a:endParaRPr>
                    </a:p>
                  </a:txBody>
                  <a:tcPr vert="vert270"/>
                </a:tc>
                <a:tc vMerge="1">
                  <a:txBody>
                    <a:bodyPr/>
                    <a:lstStyle/>
                    <a:p>
                      <a:endParaRPr lang="en-US" sz="800">
                        <a:latin typeface="+mn-lt"/>
                      </a:endParaRPr>
                    </a:p>
                  </a:txBody>
                  <a:tcPr vert="vert270"/>
                </a:tc>
                <a:tc vMerge="1">
                  <a:txBody>
                    <a:bodyPr/>
                    <a:lstStyle/>
                    <a:p>
                      <a:endParaRPr lang="en-US" sz="80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lnR w="28575" cap="flat" cmpd="sng" algn="ctr">
                      <a:solidFill>
                        <a:schemeClr val="tx1"/>
                      </a:solidFill>
                      <a:prstDash val="solid"/>
                      <a:round/>
                      <a:headEnd type="none" w="med" len="med"/>
                      <a:tailEnd type="none" w="med" len="med"/>
                    </a:lnR>
                  </a:tcPr>
                </a:tc>
                <a:tc vMerge="1">
                  <a:txBody>
                    <a:bodyPr/>
                    <a:lstStyle/>
                    <a:p>
                      <a:endParaRPr lang="en-US" sz="800" dirty="0">
                        <a:latin typeface="+mn-lt"/>
                      </a:endParaRPr>
                    </a:p>
                  </a:txBody>
                  <a:tcPr vert="vert270">
                    <a:lnL w="28575" cap="flat" cmpd="sng" algn="ctr">
                      <a:solidFill>
                        <a:schemeClr val="tx1"/>
                      </a:solidFill>
                      <a:prstDash val="solid"/>
                      <a:round/>
                      <a:headEnd type="none" w="med" len="med"/>
                      <a:tailEnd type="none" w="med" len="med"/>
                    </a:lnL>
                  </a:tcPr>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extLst>
                  <a:ext uri="{0D108BD9-81ED-4DB2-BD59-A6C34878D82A}">
                    <a16:rowId xmlns:a16="http://schemas.microsoft.com/office/drawing/2014/main" val="3341592098"/>
                  </a:ext>
                </a:extLst>
              </a:tr>
              <a:tr h="496197">
                <a:tc vMerge="1">
                  <a:txBody>
                    <a:bodyPr/>
                    <a:lstStyle/>
                    <a:p>
                      <a:endParaRPr lang="en-US" sz="800" dirty="0">
                        <a:latin typeface="+mn-lt"/>
                      </a:endParaRPr>
                    </a:p>
                  </a:txBody>
                  <a:tcPr/>
                </a:tc>
                <a:tc gridSpan="2">
                  <a:txBody>
                    <a:bodyPr/>
                    <a:lstStyle/>
                    <a:p>
                      <a:pPr>
                        <a:buNone/>
                      </a:pPr>
                      <a:r>
                        <a:rPr lang="en-CA" sz="900" dirty="0">
                          <a:effectLst/>
                          <a:latin typeface="+mn-lt"/>
                        </a:rPr>
                        <a:t>I understand that questioning what we hear, read, and view contributes to our ability to be educated and engaged citizens.</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en-US"/>
                    </a:p>
                  </a:txBody>
                  <a:tcPr/>
                </a:tc>
                <a:tc vMerge="1">
                  <a:txBody>
                    <a:bodyPr/>
                    <a:lstStyle/>
                    <a:p>
                      <a:endParaRPr lang="en-US" sz="800" dirty="0">
                        <a:latin typeface="+mn-lt"/>
                      </a:endParaRPr>
                    </a:p>
                  </a:txBody>
                  <a:tcPr/>
                </a:tc>
                <a:tc vMerge="1">
                  <a:txBody>
                    <a:bodyPr/>
                    <a:lstStyle/>
                    <a:p>
                      <a:endParaRPr lang="en-US" sz="800" dirty="0">
                        <a:latin typeface="+mn-lt"/>
                      </a:endParaRPr>
                    </a:p>
                  </a:txBody>
                  <a:tcPr/>
                </a:tc>
                <a:tc vMerge="1">
                  <a:txBody>
                    <a:bodyPr/>
                    <a:lstStyle/>
                    <a:p>
                      <a:endParaRPr lang="en-US" sz="800" dirty="0">
                        <a:latin typeface="+mn-lt"/>
                      </a:endParaRPr>
                    </a:p>
                  </a:txBody>
                  <a:tcPr/>
                </a:tc>
                <a:tc vMerge="1">
                  <a:txBody>
                    <a:bodyPr/>
                    <a:lstStyle/>
                    <a:p>
                      <a:endParaRPr lang="en-US" sz="800" dirty="0">
                        <a:latin typeface="+mn-lt"/>
                      </a:endParaRPr>
                    </a:p>
                  </a:txBody>
                  <a:tcPr/>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lnR w="28575" cap="flat" cmpd="sng" algn="ctr">
                      <a:solidFill>
                        <a:schemeClr val="tx1"/>
                      </a:solidFill>
                      <a:prstDash val="solid"/>
                      <a:round/>
                      <a:headEnd type="none" w="med" len="med"/>
                      <a:tailEnd type="none" w="med" len="med"/>
                    </a:lnR>
                  </a:tcPr>
                </a:tc>
                <a:tc vMerge="1">
                  <a:txBody>
                    <a:bodyPr/>
                    <a:lstStyle/>
                    <a:p>
                      <a:endParaRPr lang="en-US" sz="800" dirty="0">
                        <a:latin typeface="+mn-lt"/>
                      </a:endParaRPr>
                    </a:p>
                  </a:txBody>
                  <a:tcPr vert="vert270">
                    <a:lnL w="28575" cap="flat" cmpd="sng" algn="ctr">
                      <a:solidFill>
                        <a:schemeClr val="tx1"/>
                      </a:solidFill>
                      <a:prstDash val="solid"/>
                      <a:round/>
                      <a:headEnd type="none" w="med" len="med"/>
                      <a:tailEnd type="none" w="med" len="med"/>
                    </a:lnL>
                  </a:tcPr>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tc vMerge="1">
                  <a:txBody>
                    <a:bodyPr/>
                    <a:lstStyle/>
                    <a:p>
                      <a:endParaRPr lang="en-US" sz="800" dirty="0">
                        <a:latin typeface="+mn-lt"/>
                      </a:endParaRPr>
                    </a:p>
                  </a:txBody>
                  <a:tcPr vert="vert270"/>
                </a:tc>
                <a:extLst>
                  <a:ext uri="{0D108BD9-81ED-4DB2-BD59-A6C34878D82A}">
                    <a16:rowId xmlns:a16="http://schemas.microsoft.com/office/drawing/2014/main" val="3541907823"/>
                  </a:ext>
                </a:extLst>
              </a:tr>
              <a:tr h="330798">
                <a:tc rowSpan="15">
                  <a:txBody>
                    <a:bodyPr/>
                    <a:lstStyle/>
                    <a:p>
                      <a:pPr algn="ctr"/>
                      <a:r>
                        <a:rPr lang="en-US" sz="900" b="1" dirty="0">
                          <a:latin typeface="+mn-lt"/>
                        </a:rPr>
                        <a:t>Content Learning Standards</a:t>
                      </a:r>
                    </a:p>
                  </a:txBody>
                  <a:tcPr vert="vert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5">
                  <a:txBody>
                    <a:bodyPr/>
                    <a:lstStyle/>
                    <a:p>
                      <a:pPr algn="ctr"/>
                      <a:r>
                        <a:rPr lang="en-US" sz="900" b="0" dirty="0">
                          <a:latin typeface="+mn-lt"/>
                        </a:rPr>
                        <a:t>I know how story and/or </a:t>
                      </a:r>
                    </a:p>
                    <a:p>
                      <a:pPr algn="ctr"/>
                      <a:r>
                        <a:rPr lang="en-US" sz="900" b="0" dirty="0">
                          <a:latin typeface="+mn-lt"/>
                        </a:rPr>
                        <a:t>text uses…</a:t>
                      </a:r>
                    </a:p>
                  </a:txBody>
                  <a:tcPr vert="vert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900" dirty="0">
                          <a:latin typeface="+mn-lt"/>
                        </a:rPr>
                        <a:t>…forms, functions, and genres of text</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sz="900" dirty="0">
                        <a:latin typeface="+mn-lt"/>
                      </a:endParaRPr>
                    </a:p>
                  </a:txBody>
                  <a:tcPr>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FFF00"/>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FFF00"/>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FFF00"/>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FFF00"/>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4518326"/>
                  </a:ext>
                </a:extLst>
              </a:tr>
              <a:tr h="259127">
                <a:tc vMerge="1">
                  <a:txBody>
                    <a:bodyPr/>
                    <a:lstStyle/>
                    <a:p>
                      <a:endParaRPr lang="en-US" sz="800">
                        <a:latin typeface="+mn-lt"/>
                      </a:endParaRPr>
                    </a:p>
                  </a:txBody>
                  <a:tcPr/>
                </a:tc>
                <a:tc vMerge="1">
                  <a:txBody>
                    <a:bodyPr/>
                    <a:lstStyle/>
                    <a:p>
                      <a:endParaRPr lang="en-US"/>
                    </a:p>
                  </a:txBody>
                  <a:tcPr/>
                </a:tc>
                <a:tc>
                  <a:txBody>
                    <a:bodyPr/>
                    <a:lstStyle/>
                    <a:p>
                      <a:r>
                        <a:rPr lang="en-US" sz="900" dirty="0">
                          <a:latin typeface="+mn-lt"/>
                        </a:rPr>
                        <a:t>… text features</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sz="900">
                        <a:latin typeface="+mn-lt"/>
                      </a:endParaRPr>
                    </a:p>
                  </a:txBody>
                  <a:tcPr>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6359703"/>
                  </a:ext>
                </a:extLst>
              </a:tr>
              <a:tr h="259127">
                <a:tc vMerge="1">
                  <a:txBody>
                    <a:bodyPr/>
                    <a:lstStyle/>
                    <a:p>
                      <a:endParaRPr lang="en-US" sz="800">
                        <a:latin typeface="+mn-lt"/>
                      </a:endParaRPr>
                    </a:p>
                  </a:txBody>
                  <a:tcPr/>
                </a:tc>
                <a:tc vMerge="1">
                  <a:txBody>
                    <a:bodyPr/>
                    <a:lstStyle/>
                    <a:p>
                      <a:endParaRPr lang="en-US"/>
                    </a:p>
                  </a:txBody>
                  <a:tcPr/>
                </a:tc>
                <a:tc>
                  <a:txBody>
                    <a:bodyPr/>
                    <a:lstStyle/>
                    <a:p>
                      <a:r>
                        <a:rPr lang="en-US" sz="900" dirty="0">
                          <a:latin typeface="+mn-lt"/>
                        </a:rPr>
                        <a:t>… literary elements</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sz="900" dirty="0">
                        <a:latin typeface="+mn-lt"/>
                      </a:endParaRPr>
                    </a:p>
                  </a:txBody>
                  <a:tcPr>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8874410"/>
                  </a:ext>
                </a:extLst>
              </a:tr>
              <a:tr h="206749">
                <a:tc vMerge="1">
                  <a:txBody>
                    <a:bodyPr/>
                    <a:lstStyle/>
                    <a:p>
                      <a:endParaRPr lang="en-US" sz="800" dirty="0">
                        <a:latin typeface="+mn-lt"/>
                      </a:endParaRPr>
                    </a:p>
                  </a:txBody>
                  <a:tcPr>
                    <a:lnT w="19050" cap="flat" cmpd="sng" algn="ctr">
                      <a:solidFill>
                        <a:schemeClr val="tx1"/>
                      </a:solidFill>
                      <a:prstDash val="solid"/>
                      <a:round/>
                      <a:headEnd type="none" w="med" len="med"/>
                      <a:tailEnd type="none" w="med" len="med"/>
                    </a:lnT>
                  </a:tcPr>
                </a:tc>
                <a:tc vMerge="1">
                  <a:txBody>
                    <a:bodyPr/>
                    <a:lstStyle/>
                    <a:p>
                      <a:endParaRPr lang="en-US"/>
                    </a:p>
                  </a:txBody>
                  <a:tcPr>
                    <a:lnT w="3175" cap="flat" cmpd="sng" algn="ctr">
                      <a:solidFill>
                        <a:schemeClr val="tx1"/>
                      </a:solidFill>
                      <a:prstDash val="solid"/>
                      <a:round/>
                      <a:headEnd type="none" w="med" len="med"/>
                      <a:tailEnd type="none" w="med" len="med"/>
                    </a:lnT>
                  </a:tcPr>
                </a:tc>
                <a:tc>
                  <a:txBody>
                    <a:bodyPr/>
                    <a:lstStyle/>
                    <a:p>
                      <a:r>
                        <a:rPr lang="en-US" sz="900" dirty="0">
                          <a:latin typeface="+mn-lt"/>
                        </a:rPr>
                        <a:t>… literary devices</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sz="900">
                        <a:latin typeface="+mn-lt"/>
                      </a:endParaRPr>
                    </a:p>
                  </a:txBody>
                  <a:tcPr>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0997316"/>
                  </a:ext>
                </a:extLst>
              </a:tr>
              <a:tr h="206749">
                <a:tc vMerge="1">
                  <a:txBody>
                    <a:bodyPr/>
                    <a:lstStyle/>
                    <a:p>
                      <a:endParaRPr lang="en-US" sz="800" dirty="0">
                        <a:latin typeface="+mn-lt"/>
                      </a:endParaRPr>
                    </a:p>
                  </a:txBody>
                  <a:tcPr>
                    <a:lnT w="3175" cap="flat" cmpd="sng" algn="ctr">
                      <a:solidFill>
                        <a:schemeClr val="tx1"/>
                      </a:solidFill>
                      <a:prstDash val="solid"/>
                      <a:round/>
                      <a:headEnd type="none" w="med" len="med"/>
                      <a:tailEnd type="none" w="med" len="med"/>
                    </a:lnT>
                  </a:tcPr>
                </a:tc>
                <a:tc vMerge="1">
                  <a:txBody>
                    <a:bodyPr/>
                    <a:lstStyle/>
                    <a:p>
                      <a:endParaRPr lang="en-US"/>
                    </a:p>
                  </a:txBody>
                  <a:tcPr>
                    <a:lnT w="3175" cap="flat" cmpd="sng" algn="ctr">
                      <a:solidFill>
                        <a:schemeClr val="tx1"/>
                      </a:solidFill>
                      <a:prstDash val="solid"/>
                      <a:round/>
                      <a:headEnd type="none" w="med" len="med"/>
                      <a:tailEnd type="none" w="med" len="med"/>
                    </a:lnT>
                  </a:tcPr>
                </a:tc>
                <a:tc>
                  <a:txBody>
                    <a:bodyPr/>
                    <a:lstStyle/>
                    <a:p>
                      <a:r>
                        <a:rPr lang="en-US" sz="900" dirty="0">
                          <a:latin typeface="+mn-lt"/>
                        </a:rPr>
                        <a:t>… argument</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sz="900" dirty="0">
                        <a:latin typeface="+mn-lt"/>
                      </a:endParaRPr>
                    </a:p>
                  </a:txBody>
                  <a:tcPr>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9680007"/>
                  </a:ext>
                </a:extLst>
              </a:tr>
              <a:tr h="237807">
                <a:tc vMerge="1">
                  <a:txBody>
                    <a:bodyPr/>
                    <a:lstStyle/>
                    <a:p>
                      <a:endParaRPr lang="en-US" sz="900" dirty="0">
                        <a:latin typeface="+mn-lt"/>
                      </a:endParaRPr>
                    </a:p>
                  </a:txBody>
                  <a:tcPr vert="vert27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mn-lt"/>
                        </a:rPr>
                        <a:t>I know strategies and process of </a:t>
                      </a:r>
                    </a:p>
                  </a:txBody>
                  <a:tcPr marL="47625" marR="47625" marT="0" marB="0" vert="vert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buNone/>
                      </a:pPr>
                      <a:r>
                        <a:rPr lang="en-CA" sz="900" dirty="0">
                          <a:effectLst/>
                          <a:latin typeface="+mn-lt"/>
                        </a:rPr>
                        <a:t>… reading strategies</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FFF00"/>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FFF00"/>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FFF00"/>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FFF00"/>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75654635"/>
                  </a:ext>
                </a:extLst>
              </a:tr>
              <a:tr h="237807">
                <a:tc vMerge="1">
                  <a:txBody>
                    <a:bodyPr/>
                    <a:lstStyle/>
                    <a:p>
                      <a:endParaRPr lang="en-US"/>
                    </a:p>
                  </a:txBody>
                  <a:tcPr/>
                </a:tc>
                <a:tc vMerge="1">
                  <a:txBody>
                    <a:bodyPr/>
                    <a:lstStyle/>
                    <a:p>
                      <a:endParaRPr lang="en-US"/>
                    </a:p>
                  </a:txBody>
                  <a:tcPr/>
                </a:tc>
                <a:tc>
                  <a:txBody>
                    <a:bodyPr/>
                    <a:lstStyle/>
                    <a:p>
                      <a:pPr>
                        <a:buNone/>
                      </a:pPr>
                      <a:r>
                        <a:rPr lang="en-CA" sz="900" dirty="0">
                          <a:effectLst/>
                          <a:latin typeface="+mn-lt"/>
                        </a:rPr>
                        <a:t>… oral language strategies</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5038730"/>
                  </a:ext>
                </a:extLst>
              </a:tr>
              <a:tr h="237807">
                <a:tc vMerge="1">
                  <a:txBody>
                    <a:bodyPr/>
                    <a:lstStyle/>
                    <a:p>
                      <a:endParaRPr lang="en-US"/>
                    </a:p>
                  </a:txBody>
                  <a:tcPr/>
                </a:tc>
                <a:tc vMerge="1">
                  <a:txBody>
                    <a:bodyPr/>
                    <a:lstStyle/>
                    <a:p>
                      <a:endParaRPr lang="en-US"/>
                    </a:p>
                  </a:txBody>
                  <a:tcPr/>
                </a:tc>
                <a:tc>
                  <a:txBody>
                    <a:bodyPr/>
                    <a:lstStyle/>
                    <a:p>
                      <a:pPr>
                        <a:buNone/>
                      </a:pPr>
                      <a:r>
                        <a:rPr lang="en-CA" sz="900" dirty="0">
                          <a:effectLst/>
                          <a:latin typeface="+mn-lt"/>
                        </a:rPr>
                        <a:t>… metacognitive strategies</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9462419"/>
                  </a:ext>
                </a:extLst>
              </a:tr>
              <a:tr h="237807">
                <a:tc vMerge="1">
                  <a:txBody>
                    <a:bodyPr/>
                    <a:lstStyle/>
                    <a:p>
                      <a:endParaRPr lang="en-US"/>
                    </a:p>
                  </a:txBody>
                  <a:tcPr/>
                </a:tc>
                <a:tc vMerge="1">
                  <a:txBody>
                    <a:bodyPr/>
                    <a:lstStyle/>
                    <a:p>
                      <a:endParaRPr lang="en-US"/>
                    </a:p>
                  </a:txBody>
                  <a:tcPr/>
                </a:tc>
                <a:tc>
                  <a:txBody>
                    <a:bodyPr/>
                    <a:lstStyle/>
                    <a:p>
                      <a:pPr>
                        <a:buNone/>
                      </a:pPr>
                      <a:r>
                        <a:rPr lang="en-CA" sz="900" dirty="0">
                          <a:effectLst/>
                          <a:latin typeface="+mn-lt"/>
                        </a:rPr>
                        <a:t>… writing processes</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7423946"/>
                  </a:ext>
                </a:extLst>
              </a:tr>
              <a:tr h="237807">
                <a:tc vMerge="1">
                  <a:txBody>
                    <a:bodyPr/>
                    <a:lstStyle/>
                    <a:p>
                      <a:endParaRPr lang="en-US" sz="900" dirty="0">
                        <a:latin typeface="+mn-lt"/>
                      </a:endParaRPr>
                    </a:p>
                  </a:txBody>
                  <a:tcPr vert="vert27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rowSpan="6">
                  <a:txBody>
                    <a:bodyPr/>
                    <a:lstStyle/>
                    <a:p>
                      <a:pPr algn="ctr">
                        <a:buNone/>
                      </a:pPr>
                      <a:r>
                        <a:rPr lang="en-CA" sz="900" b="0" dirty="0">
                          <a:effectLst/>
                          <a:latin typeface="+mn-lt"/>
                        </a:rPr>
                        <a:t>I know language features, structures and conventions of</a:t>
                      </a:r>
                    </a:p>
                  </a:txBody>
                  <a:tcPr marL="47625" marR="47625" marT="0" marB="0" vert="vert27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85000"/>
                      </a:schemeClr>
                    </a:solidFill>
                  </a:tcPr>
                </a:tc>
                <a:tc>
                  <a:txBody>
                    <a:bodyPr/>
                    <a:lstStyle/>
                    <a:p>
                      <a:pPr>
                        <a:buNone/>
                      </a:pPr>
                      <a:r>
                        <a:rPr lang="en-CA" sz="900" dirty="0">
                          <a:effectLst/>
                          <a:latin typeface="+mn-lt"/>
                        </a:rPr>
                        <a:t>… oral language</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616478"/>
                  </a:ext>
                </a:extLst>
              </a:tr>
              <a:tr h="237807">
                <a:tc vMerge="1">
                  <a:txBody>
                    <a:bodyPr/>
                    <a:lstStyle/>
                    <a:p>
                      <a:endParaRPr lang="en-US" sz="900" dirty="0">
                        <a:latin typeface="+mn-lt"/>
                      </a:endParaRPr>
                    </a:p>
                  </a:txBody>
                  <a:tcPr vert="vert27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pPr>
                        <a:buNone/>
                      </a:pPr>
                      <a:endParaRPr lang="en-CA" sz="900" dirty="0">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buNone/>
                      </a:pPr>
                      <a:r>
                        <a:rPr lang="en-CA" sz="900" dirty="0">
                          <a:effectLst/>
                          <a:latin typeface="+mn-lt"/>
                        </a:rPr>
                        <a:t>... paragraphing</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9176086"/>
                  </a:ext>
                </a:extLst>
              </a:tr>
              <a:tr h="237807">
                <a:tc vMerge="1">
                  <a:txBody>
                    <a:bodyPr/>
                    <a:lstStyle/>
                    <a:p>
                      <a:endParaRPr lang="en-US" sz="900" dirty="0">
                        <a:latin typeface="+mn-lt"/>
                      </a:endParaRPr>
                    </a:p>
                  </a:txBody>
                  <a:tcPr vert="vert27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pPr>
                        <a:buNone/>
                      </a:pPr>
                      <a:endParaRPr lang="en-CA" sz="900" dirty="0">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buNone/>
                      </a:pPr>
                      <a:r>
                        <a:rPr lang="en-CA" sz="900" dirty="0">
                          <a:effectLst/>
                          <a:latin typeface="+mn-lt"/>
                        </a:rPr>
                        <a:t>… language varieties</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2081909"/>
                  </a:ext>
                </a:extLst>
              </a:tr>
              <a:tr h="237807">
                <a:tc vMerge="1">
                  <a:txBody>
                    <a:bodyPr/>
                    <a:lstStyle/>
                    <a:p>
                      <a:endParaRPr lang="en-US" sz="900" dirty="0">
                        <a:latin typeface="+mn-lt"/>
                      </a:endParaRPr>
                    </a:p>
                  </a:txBody>
                  <a:tcPr vert="vert27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pPr>
                        <a:buNone/>
                      </a:pPr>
                      <a:endParaRPr lang="en-CA" sz="900" dirty="0">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buNone/>
                      </a:pPr>
                      <a:r>
                        <a:rPr lang="en-CA" sz="900" dirty="0">
                          <a:effectLst/>
                          <a:latin typeface="+mn-lt"/>
                        </a:rPr>
                        <a:t>… syntax and sentence fluency</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02115391"/>
                  </a:ext>
                </a:extLst>
              </a:tr>
              <a:tr h="248099">
                <a:tc vMerge="1">
                  <a:txBody>
                    <a:bodyPr/>
                    <a:lstStyle/>
                    <a:p>
                      <a:endParaRPr lang="en-US" sz="900" dirty="0">
                        <a:latin typeface="+mn-lt"/>
                      </a:endParaRPr>
                    </a:p>
                  </a:txBody>
                  <a:tcPr vert="vert27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vMerge="1">
                  <a:txBody>
                    <a:bodyPr/>
                    <a:lstStyle/>
                    <a:p>
                      <a:pPr>
                        <a:buNone/>
                      </a:pPr>
                      <a:endParaRPr lang="en-CA" sz="900" dirty="0">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buNone/>
                      </a:pPr>
                      <a:r>
                        <a:rPr lang="en-CA" sz="900" dirty="0">
                          <a:effectLst/>
                          <a:latin typeface="+mn-lt"/>
                        </a:rPr>
                        <a:t>… conventions (spelling and grammar)</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0193872"/>
                  </a:ext>
                </a:extLst>
              </a:tr>
              <a:tr h="237807">
                <a:tc vMerge="1">
                  <a:txBody>
                    <a:bodyPr/>
                    <a:lstStyle/>
                    <a:p>
                      <a:endParaRPr lang="en-US" sz="900" dirty="0">
                        <a:latin typeface="+mn-lt"/>
                      </a:endParaRPr>
                    </a:p>
                  </a:txBody>
                  <a:tcPr vert="vert27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vMerge="1">
                  <a:txBody>
                    <a:bodyPr/>
                    <a:lstStyle/>
                    <a:p>
                      <a:pPr>
                        <a:buNone/>
                      </a:pPr>
                      <a:endParaRPr lang="en-CA" sz="900" dirty="0">
                        <a:effectLst/>
                        <a:latin typeface="+mn-lt"/>
                      </a:endParaRPr>
                    </a:p>
                  </a:txBody>
                  <a:tcPr marL="47625" marR="47625" marT="0" marB="0" vert="vert27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buNone/>
                      </a:pPr>
                      <a:r>
                        <a:rPr lang="en-CA" sz="900" dirty="0">
                          <a:effectLst/>
                          <a:latin typeface="+mn-lt"/>
                        </a:rPr>
                        <a:t>… presentation techniques</a:t>
                      </a:r>
                    </a:p>
                  </a:txBody>
                  <a:tcPr marL="47625" marR="4762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1905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buNone/>
                      </a:pPr>
                      <a:endParaRPr lang="en-CA" sz="900" dirty="0">
                        <a:effectLst/>
                        <a:latin typeface="+mn-lt"/>
                      </a:endParaRPr>
                    </a:p>
                  </a:txBody>
                  <a:tcPr marL="47625" marR="4762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endParaRPr lang="en-US" sz="900" dirty="0">
                        <a:latin typeface="+mn-lt"/>
                      </a:endParaRPr>
                    </a:p>
                  </a:txBody>
                  <a:tcPr>
                    <a:lnL w="31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6323301"/>
                  </a:ext>
                </a:extLst>
              </a:tr>
            </a:tbl>
          </a:graphicData>
        </a:graphic>
      </p:graphicFrame>
    </p:spTree>
    <p:extLst>
      <p:ext uri="{BB962C8B-B14F-4D97-AF65-F5344CB8AC3E}">
        <p14:creationId xmlns:p14="http://schemas.microsoft.com/office/powerpoint/2010/main" val="2568323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EAA9B-0F89-6E56-DF41-2EAC309E1F8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1707256-5302-1FA6-1D9D-DF0B93B7768F}"/>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20F9549C-D1D1-430B-92FC-9002FEBB3B2A}"/>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C7E54D66-9F5F-C29B-2C8A-257A71FBE755}"/>
              </a:ext>
            </a:extLst>
          </p:cNvPr>
          <p:cNvGraphicFramePr>
            <a:graphicFrameLocks noGrp="1"/>
          </p:cNvGraphicFramePr>
          <p:nvPr>
            <p:extLst>
              <p:ext uri="{D42A27DB-BD31-4B8C-83A1-F6EECF244321}">
                <p14:modId xmlns:p14="http://schemas.microsoft.com/office/powerpoint/2010/main" val="3392158825"/>
              </p:ext>
            </p:extLst>
          </p:nvPr>
        </p:nvGraphicFramePr>
        <p:xfrm>
          <a:off x="190500" y="799957"/>
          <a:ext cx="11785600" cy="5366850"/>
        </p:xfrm>
        <a:graphic>
          <a:graphicData uri="http://schemas.openxmlformats.org/drawingml/2006/table">
            <a:tbl>
              <a:tblPr firstRow="1" firstCol="1" bandRow="1">
                <a:tableStyleId>{5940675A-B579-460E-94D1-54222C63F5DA}</a:tableStyleId>
              </a:tblPr>
              <a:tblGrid>
                <a:gridCol w="3300845">
                  <a:extLst>
                    <a:ext uri="{9D8B030D-6E8A-4147-A177-3AD203B41FA5}">
                      <a16:colId xmlns:a16="http://schemas.microsoft.com/office/drawing/2014/main" val="4256403372"/>
                    </a:ext>
                  </a:extLst>
                </a:gridCol>
                <a:gridCol w="2591955">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37206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ELA 7/8 Content Learning Standard: </a:t>
                      </a:r>
                      <a:r>
                        <a:rPr lang="en-CA" sz="1600" b="1" i="0" u="none" strike="noStrike" kern="1200" dirty="0">
                          <a:solidFill>
                            <a:schemeClr val="tx1"/>
                          </a:solidFill>
                          <a:effectLst/>
                          <a:latin typeface="+mn-lt"/>
                          <a:ea typeface="+mn-ea"/>
                          <a:cs typeface="+mn-cs"/>
                        </a:rPr>
                        <a:t>Story/text - forms, functions, and genres of text</a:t>
                      </a:r>
                      <a:endParaRPr lang="en-US" sz="1600" b="1" u="none" dirty="0">
                        <a:solidFill>
                          <a:schemeClr val="tx1"/>
                        </a:solidFill>
                      </a:endParaRP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440879">
                <a:tc gridSpan="4">
                  <a:txBody>
                    <a:bodyPr/>
                    <a:lstStyle/>
                    <a:p>
                      <a:r>
                        <a:rPr lang="en-US" sz="1600" b="1" i="1" u="none" dirty="0">
                          <a:solidFill>
                            <a:schemeClr val="tx1"/>
                          </a:solidFill>
                          <a:effectLst/>
                        </a:rPr>
                        <a:t>Student friendly: </a:t>
                      </a:r>
                      <a:r>
                        <a:rPr lang="en-US" sz="1600" b="1" u="none" dirty="0">
                          <a:solidFill>
                            <a:schemeClr val="tx1"/>
                          </a:solidFill>
                        </a:rPr>
                        <a:t>I know what a text is, I know that story is a form of text; I know what genre is; I know how function influenced genres</a:t>
                      </a: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06157">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287170">
                <a:tc>
                  <a:txBody>
                    <a:bodyPr/>
                    <a:lstStyle/>
                    <a:p>
                      <a:pPr algn="ctr"/>
                      <a:r>
                        <a:rPr lang="en-US" sz="1400" b="1" dirty="0">
                          <a:solidFill>
                            <a:schemeClr val="tx1"/>
                          </a:solidFill>
                          <a:effectLst/>
                        </a:rPr>
                        <a:t>Approaching (Emerging)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algn="ctr"/>
                      <a:r>
                        <a:rPr lang="en-US" sz="1400" b="1" dirty="0">
                          <a:solidFill>
                            <a:schemeClr val="tx1"/>
                          </a:solidFill>
                          <a:effectLst/>
                        </a:rPr>
                        <a:t>Essential (Developing)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algn="ctr"/>
                      <a:r>
                        <a:rPr lang="en-US" sz="1400" b="1" dirty="0">
                          <a:solidFill>
                            <a:schemeClr val="tx1"/>
                          </a:solidFill>
                          <a:effectLst/>
                        </a:rPr>
                        <a:t>Confident (Proficient)</a:t>
                      </a:r>
                      <a:endParaRPr lang="en-US" sz="1400" b="1" dirty="0">
                        <a:solidFill>
                          <a:schemeClr val="tx1"/>
                        </a:solidFill>
                      </a:endParaRPr>
                    </a:p>
                  </a:txBody>
                  <a:tcPr marL="50750" marR="50750" marT="0" marB="0" anchor="ctr">
                    <a:lnR w="12700" cap="flat" cmpd="sng" algn="ctr">
                      <a:solidFill>
                        <a:schemeClr val="tx1"/>
                      </a:solidFill>
                      <a:prstDash val="lgDash"/>
                      <a:round/>
                      <a:headEnd type="none" w="med" len="med"/>
                      <a:tailEnd type="none" w="med" len="med"/>
                    </a:lnR>
                    <a:solidFill>
                      <a:schemeClr val="bg2">
                        <a:lumMod val="90000"/>
                      </a:schemeClr>
                    </a:solidFill>
                  </a:tcPr>
                </a:tc>
                <a:tc>
                  <a:txBody>
                    <a:bodyPr/>
                    <a:lstStyle/>
                    <a:p>
                      <a:pPr algn="ctr"/>
                      <a:r>
                        <a:rPr lang="en-US" sz="1400" b="1" dirty="0">
                          <a:solidFill>
                            <a:schemeClr val="tx1"/>
                          </a:solidFill>
                          <a:effectLst/>
                        </a:rPr>
                        <a:t>Extending</a:t>
                      </a:r>
                      <a:endParaRPr lang="en-US" sz="1400" b="1" dirty="0">
                        <a:solidFill>
                          <a:schemeClr val="tx1"/>
                        </a:solidFill>
                      </a:endParaRPr>
                    </a:p>
                  </a:txBody>
                  <a:tcPr marL="50750" marR="50750"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14934257"/>
                  </a:ext>
                </a:extLst>
              </a:tr>
              <a:tr h="1240210">
                <a:tc>
                  <a:txBody>
                    <a:bodyPr/>
                    <a:lstStyle/>
                    <a:p>
                      <a:pPr marL="0" indent="0" algn="l">
                        <a:buFont typeface="Arial" panose="020B0604020202020204" pitchFamily="34" charset="0"/>
                        <a:buNone/>
                        <a:tabLst/>
                      </a:pPr>
                      <a:r>
                        <a:rPr lang="en-CA" sz="1200" dirty="0">
                          <a:effectLst/>
                          <a:latin typeface="+mn-lt"/>
                          <a:ea typeface="Calibri" panose="020F0502020204030204" pitchFamily="34" charset="0"/>
                          <a:cs typeface="Times New Roman" panose="02020603050405020304" pitchFamily="18" charset="0"/>
                        </a:rPr>
                        <a:t>Early Emergent </a:t>
                      </a:r>
                    </a:p>
                    <a:p>
                      <a:pPr marL="0" indent="0" algn="l">
                        <a:buFont typeface="Arial" panose="020B0604020202020204" pitchFamily="34" charset="0"/>
                        <a:buNone/>
                        <a:tabLst/>
                      </a:pPr>
                      <a:r>
                        <a:rPr lang="en-CA" sz="1200" dirty="0"/>
                        <a:t>• I know that books have pictures and words.</a:t>
                      </a:r>
                      <a:br>
                        <a:rPr lang="en-CA" sz="1200" dirty="0"/>
                      </a:br>
                      <a:r>
                        <a:rPr lang="en-CA" sz="1200" dirty="0"/>
                        <a:t>• I know that people can share ideas through pictures, sounds, and stories.</a:t>
                      </a:r>
                      <a:br>
                        <a:rPr lang="en-CA" sz="1200" dirty="0"/>
                      </a:br>
                      <a:r>
                        <a:rPr lang="en-CA" sz="1200" dirty="0"/>
                        <a:t>• I know my favourite stories/texts</a:t>
                      </a: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rowSpan="3">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400" dirty="0"/>
                        <a:t>• I know what a text is.</a:t>
                      </a:r>
                      <a:br>
                        <a:rPr lang="en-CA" sz="1400" dirty="0"/>
                      </a:br>
                      <a:r>
                        <a:rPr lang="en-CA" sz="1400" dirty="0"/>
                        <a:t>• I know that a story is one kind of text.</a:t>
                      </a:r>
                      <a:br>
                        <a:rPr lang="en-CA" sz="1400" dirty="0"/>
                      </a:br>
                      <a:r>
                        <a:rPr lang="en-CA" sz="1400" dirty="0"/>
                        <a:t>• I know that texts are created for different purposes.</a:t>
                      </a:r>
                      <a:br>
                        <a:rPr lang="en-CA" sz="1400" dirty="0"/>
                      </a:br>
                      <a:r>
                        <a:rPr lang="en-CA" sz="1400" dirty="0"/>
                        <a:t>• I know that genres help organize different kinds of texts.</a:t>
                      </a:r>
                      <a:endParaRPr lang="en-CA" sz="14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rowSpan="3">
                  <a:txBody>
                    <a:bodyPr/>
                    <a:lstStyle/>
                    <a:p>
                      <a:pPr marL="0" indent="0" algn="l">
                        <a:buFont typeface="Arial" panose="020B0604020202020204" pitchFamily="34" charset="0"/>
                        <a:buNone/>
                        <a:tabLst/>
                      </a:pPr>
                      <a:r>
                        <a:rPr lang="en-CA" sz="1400" dirty="0"/>
                        <a:t>• I know that a text's purpose influences its genre.</a:t>
                      </a:r>
                      <a:br>
                        <a:rPr lang="en-CA" sz="1400" dirty="0"/>
                      </a:br>
                      <a:r>
                        <a:rPr lang="en-CA" sz="1400" dirty="0"/>
                        <a:t>• I know that different genres have different features and structures.</a:t>
                      </a:r>
                      <a:br>
                        <a:rPr lang="en-CA" sz="1400" dirty="0"/>
                      </a:br>
                      <a:r>
                        <a:rPr lang="en-CA" sz="1400" dirty="0"/>
                        <a:t>• I know that authors choose genres to communicate with different audiences.</a:t>
                      </a:r>
                      <a:br>
                        <a:rPr lang="en-CA" sz="1400" dirty="0"/>
                      </a:br>
                      <a:r>
                        <a:rPr lang="en-CA" sz="1400" dirty="0"/>
                        <a:t>• I know that the same idea can be communicated through different genres.</a:t>
                      </a:r>
                      <a:endParaRPr lang="en-CA" sz="14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rowSpan="3">
                  <a:txBody>
                    <a:bodyPr/>
                    <a:lstStyle/>
                    <a:p>
                      <a:pPr marL="0" indent="0" algn="l">
                        <a:buFont typeface="Arial" panose="020B0604020202020204" pitchFamily="34" charset="0"/>
                        <a:buNone/>
                        <a:tabLst/>
                      </a:pPr>
                      <a:r>
                        <a:rPr lang="en-CA" sz="1400" dirty="0"/>
                        <a:t>• I know that genres can change and evolve over time and across cultures.</a:t>
                      </a:r>
                      <a:br>
                        <a:rPr lang="en-CA" sz="1400" dirty="0"/>
                      </a:br>
                      <a:r>
                        <a:rPr lang="en-CA" sz="1400" dirty="0"/>
                        <a:t>• I know that authors sometimes combine or challenge genres to create meaning.</a:t>
                      </a:r>
                      <a:br>
                        <a:rPr lang="en-CA" sz="1400" dirty="0"/>
                      </a:br>
                      <a:r>
                        <a:rPr lang="en-CA" sz="1400" dirty="0"/>
                        <a:t>• I know that the relationship between form, function, genre, audience, and purpose shapes how messages are understood.</a:t>
                      </a:r>
                      <a:br>
                        <a:rPr lang="en-CA" sz="1400" dirty="0"/>
                      </a:br>
                      <a:r>
                        <a:rPr lang="en-CA" sz="1400" dirty="0"/>
                        <a:t>• I know that choosing a genre can influence how people think, feel, and respond to a message.</a:t>
                      </a:r>
                      <a:endParaRPr lang="en-CA" sz="14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r h="1240210">
                <a:tc>
                  <a:txBody>
                    <a:bodyPr/>
                    <a:lstStyle/>
                    <a:p>
                      <a:pPr marL="0" indent="0" algn="l">
                        <a:buFont typeface="Arial" panose="020B0604020202020204" pitchFamily="34" charset="0"/>
                        <a:buNone/>
                        <a:tabLst/>
                      </a:pPr>
                      <a:r>
                        <a:rPr lang="en-CA" sz="1200" dirty="0">
                          <a:effectLst/>
                          <a:latin typeface="+mn-lt"/>
                          <a:ea typeface="Calibri" panose="020F0502020204030204" pitchFamily="34" charset="0"/>
                          <a:cs typeface="Times New Roman" panose="02020603050405020304" pitchFamily="18" charset="0"/>
                        </a:rPr>
                        <a:t>Emergent</a:t>
                      </a:r>
                    </a:p>
                    <a:p>
                      <a:pPr marL="0" indent="0" algn="l">
                        <a:buFont typeface="Arial" panose="020B0604020202020204" pitchFamily="34" charset="0"/>
                        <a:buNone/>
                        <a:tabLst/>
                      </a:pPr>
                      <a:r>
                        <a:rPr lang="en-CA" sz="1200" dirty="0"/>
                        <a:t>• I know that books, signs, pictures, and videos are all texts.</a:t>
                      </a:r>
                      <a:br>
                        <a:rPr lang="en-CA" sz="1200" dirty="0"/>
                      </a:br>
                      <a:r>
                        <a:rPr lang="en-CA" sz="1200" dirty="0"/>
                        <a:t>• I know that some texts tell stories and some give information.</a:t>
                      </a:r>
                      <a:br>
                        <a:rPr lang="en-CA" sz="1200" dirty="0"/>
                      </a:br>
                      <a:r>
                        <a:rPr lang="en-CA" sz="1200" dirty="0"/>
                        <a:t>• I know that different texts help us do different things.</a:t>
                      </a: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15758066"/>
                  </a:ext>
                </a:extLst>
              </a:tr>
              <a:tr h="1240210">
                <a:tc>
                  <a:txBody>
                    <a:bodyPr/>
                    <a:lstStyle/>
                    <a:p>
                      <a:pPr marL="0" indent="0" algn="l">
                        <a:buFont typeface="Arial" panose="020B0604020202020204" pitchFamily="34" charset="0"/>
                        <a:buNone/>
                        <a:tabLst/>
                      </a:pPr>
                      <a:r>
                        <a:rPr lang="en-CA" sz="1200">
                          <a:effectLst/>
                          <a:latin typeface="+mn-lt"/>
                          <a:ea typeface="Calibri" panose="020F0502020204030204" pitchFamily="34" charset="0"/>
                          <a:cs typeface="Times New Roman" panose="02020603050405020304" pitchFamily="18" charset="0"/>
                        </a:rPr>
                        <a:t>Transitional</a:t>
                      </a:r>
                      <a:br>
                        <a:rPr lang="en-CA" sz="1200" dirty="0"/>
                      </a:br>
                      <a:r>
                        <a:rPr lang="en-CA" sz="1200" dirty="0"/>
                        <a:t>• I know that there are different kinds of texts called genres.</a:t>
                      </a:r>
                      <a:br>
                        <a:rPr lang="en-CA" sz="1200" dirty="0"/>
                      </a:br>
                      <a:r>
                        <a:rPr lang="en-CA" sz="1200" dirty="0"/>
                        <a:t>• I know that authors create different kinds of texts for different reasons</a:t>
                      </a: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862284752"/>
                  </a:ext>
                </a:extLst>
              </a:tr>
            </a:tbl>
          </a:graphicData>
        </a:graphic>
      </p:graphicFrame>
      <p:cxnSp>
        <p:nvCxnSpPr>
          <p:cNvPr id="7" name="Straight Arrow Connector 6">
            <a:extLst>
              <a:ext uri="{FF2B5EF4-FFF2-40B4-BE49-F238E27FC236}">
                <a16:creationId xmlns:a16="http://schemas.microsoft.com/office/drawing/2014/main" id="{A6C0D7D0-DB46-B261-5654-572B2BD0705E}"/>
              </a:ext>
            </a:extLst>
          </p:cNvPr>
          <p:cNvCxnSpPr>
            <a:cxnSpLocks/>
          </p:cNvCxnSpPr>
          <p:nvPr/>
        </p:nvCxnSpPr>
        <p:spPr>
          <a:xfrm>
            <a:off x="676546" y="1851783"/>
            <a:ext cx="1089315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0B5550DE-C28E-CE2D-8E6D-D115096D59A8}"/>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9728480C-3348-13D9-FDF4-51E57DACDA39}"/>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AF574CE0-B80F-B4A8-9BCB-A064D0B80C3C}"/>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1028684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D13D7-0182-1A96-ABB8-FD723E674D7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56C0820-6A59-3AA3-8A72-1BFD34F4C5E3}"/>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735FB32A-61B7-BC6E-3662-B4985C2341C8}"/>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6274AE65-3D9E-8384-B123-0A2E948BC8DD}"/>
              </a:ext>
            </a:extLst>
          </p:cNvPr>
          <p:cNvGraphicFramePr>
            <a:graphicFrameLocks noGrp="1"/>
          </p:cNvGraphicFramePr>
          <p:nvPr/>
        </p:nvGraphicFramePr>
        <p:xfrm>
          <a:off x="190500" y="799957"/>
          <a:ext cx="11785600" cy="5326900"/>
        </p:xfrm>
        <a:graphic>
          <a:graphicData uri="http://schemas.openxmlformats.org/drawingml/2006/table">
            <a:tbl>
              <a:tblPr firstRow="1" firstCol="1" bandRow="1">
                <a:tableStyleId>{5940675A-B579-460E-94D1-54222C63F5DA}</a:tableStyleId>
              </a:tblPr>
              <a:tblGrid>
                <a:gridCol w="2946400">
                  <a:extLst>
                    <a:ext uri="{9D8B030D-6E8A-4147-A177-3AD203B41FA5}">
                      <a16:colId xmlns:a16="http://schemas.microsoft.com/office/drawing/2014/main" val="4256403372"/>
                    </a:ext>
                  </a:extLst>
                </a:gridCol>
                <a:gridCol w="2946400">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37206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ELA 7/8 Content Learning Standard: </a:t>
                      </a:r>
                      <a:r>
                        <a:rPr lang="en-CA" sz="1600" b="1" i="0" u="none" strike="noStrike" kern="1200" dirty="0">
                          <a:solidFill>
                            <a:schemeClr val="tx1"/>
                          </a:solidFill>
                          <a:effectLst/>
                          <a:latin typeface="+mn-lt"/>
                          <a:ea typeface="+mn-ea"/>
                          <a:cs typeface="+mn-cs"/>
                        </a:rPr>
                        <a:t>Strategies and processes reading strategies</a:t>
                      </a:r>
                      <a:endParaRPr lang="en-US" sz="1600" b="1" u="none" dirty="0">
                        <a:solidFill>
                          <a:schemeClr val="tx1"/>
                        </a:solidFill>
                      </a:endParaRP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440879">
                <a:tc gridSpan="4">
                  <a:txBody>
                    <a:bodyPr/>
                    <a:lstStyle/>
                    <a:p>
                      <a:r>
                        <a:rPr lang="en-US" sz="1600" b="1" i="1" u="none" dirty="0">
                          <a:solidFill>
                            <a:schemeClr val="tx1"/>
                          </a:solidFill>
                          <a:effectLst/>
                        </a:rPr>
                        <a:t>Student friendly: </a:t>
                      </a:r>
                      <a:r>
                        <a:rPr lang="en-US" sz="1600" b="1" dirty="0">
                          <a:solidFill>
                            <a:schemeClr val="tx1"/>
                          </a:solidFill>
                        </a:rPr>
                        <a:t>I know different kinds of reading strategies and how to use them to help me better understand text</a:t>
                      </a:r>
                      <a:endParaRPr lang="en-US" sz="1600" b="1" u="none" dirty="0">
                        <a:solidFill>
                          <a:schemeClr val="tx1"/>
                        </a:solidFill>
                      </a:endParaRP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06157">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287170">
                <a:tc>
                  <a:txBody>
                    <a:bodyPr/>
                    <a:lstStyle/>
                    <a:p>
                      <a:pPr algn="ctr"/>
                      <a:r>
                        <a:rPr lang="en-US" sz="1400" b="1" dirty="0">
                          <a:solidFill>
                            <a:schemeClr val="tx1"/>
                          </a:solidFill>
                          <a:effectLst/>
                        </a:rPr>
                        <a:t>Approaching (Emerging)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algn="ctr"/>
                      <a:r>
                        <a:rPr lang="en-US" sz="1400" b="1" dirty="0">
                          <a:solidFill>
                            <a:schemeClr val="tx1"/>
                          </a:solidFill>
                          <a:effectLst/>
                        </a:rPr>
                        <a:t>Essential (Developing)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algn="ctr"/>
                      <a:r>
                        <a:rPr lang="en-US" sz="1400" b="1" dirty="0">
                          <a:solidFill>
                            <a:schemeClr val="tx1"/>
                          </a:solidFill>
                          <a:effectLst/>
                        </a:rPr>
                        <a:t>Confident (Proficient)</a:t>
                      </a:r>
                      <a:endParaRPr lang="en-US" sz="1400" b="1" dirty="0">
                        <a:solidFill>
                          <a:schemeClr val="tx1"/>
                        </a:solidFill>
                      </a:endParaRPr>
                    </a:p>
                  </a:txBody>
                  <a:tcPr marL="50750" marR="50750" marT="0" marB="0" anchor="ctr">
                    <a:lnR w="12700" cap="flat" cmpd="sng" algn="ctr">
                      <a:solidFill>
                        <a:schemeClr val="tx1"/>
                      </a:solidFill>
                      <a:prstDash val="lgDash"/>
                      <a:round/>
                      <a:headEnd type="none" w="med" len="med"/>
                      <a:tailEnd type="none" w="med" len="med"/>
                    </a:lnR>
                    <a:solidFill>
                      <a:schemeClr val="bg2">
                        <a:lumMod val="90000"/>
                      </a:schemeClr>
                    </a:solidFill>
                  </a:tcPr>
                </a:tc>
                <a:tc>
                  <a:txBody>
                    <a:bodyPr/>
                    <a:lstStyle/>
                    <a:p>
                      <a:pPr algn="ctr"/>
                      <a:r>
                        <a:rPr lang="en-US" sz="1400" b="1" dirty="0">
                          <a:solidFill>
                            <a:schemeClr val="tx1"/>
                          </a:solidFill>
                          <a:effectLst/>
                        </a:rPr>
                        <a:t>Extending</a:t>
                      </a:r>
                      <a:endParaRPr lang="en-US" sz="1400" b="1" dirty="0">
                        <a:solidFill>
                          <a:schemeClr val="tx1"/>
                        </a:solidFill>
                      </a:endParaRPr>
                    </a:p>
                  </a:txBody>
                  <a:tcPr marL="50750" marR="50750"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14934257"/>
                  </a:ext>
                </a:extLst>
              </a:tr>
              <a:tr h="372063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bl>
          </a:graphicData>
        </a:graphic>
      </p:graphicFrame>
      <p:cxnSp>
        <p:nvCxnSpPr>
          <p:cNvPr id="7" name="Straight Arrow Connector 6">
            <a:extLst>
              <a:ext uri="{FF2B5EF4-FFF2-40B4-BE49-F238E27FC236}">
                <a16:creationId xmlns:a16="http://schemas.microsoft.com/office/drawing/2014/main" id="{51E8D803-D7D5-DCAF-1033-1BD2D1EFBEEA}"/>
              </a:ext>
            </a:extLst>
          </p:cNvPr>
          <p:cNvCxnSpPr>
            <a:cxnSpLocks/>
          </p:cNvCxnSpPr>
          <p:nvPr/>
        </p:nvCxnSpPr>
        <p:spPr>
          <a:xfrm>
            <a:off x="676546" y="1851783"/>
            <a:ext cx="1089315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721B3331-12B2-011C-3FB3-85B77B9BC166}"/>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98EF08C4-517B-D544-FC15-E0DB1E19F7A2}"/>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17AEB237-70D0-1E8A-1B15-16E1A791E38F}"/>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3082185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C2D47-0E36-E9B3-D1C8-868A545C468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CF56769-BBC8-F510-6727-9EB9D90540D6}"/>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9084B680-B93B-0C68-C8E4-CE139E4E7B43}"/>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191DE874-A122-D4E5-58D5-20091DF9F4F3}"/>
              </a:ext>
            </a:extLst>
          </p:cNvPr>
          <p:cNvGraphicFramePr>
            <a:graphicFrameLocks noGrp="1"/>
          </p:cNvGraphicFramePr>
          <p:nvPr/>
        </p:nvGraphicFramePr>
        <p:xfrm>
          <a:off x="190500" y="799957"/>
          <a:ext cx="11785600" cy="5442516"/>
        </p:xfrm>
        <a:graphic>
          <a:graphicData uri="http://schemas.openxmlformats.org/drawingml/2006/table">
            <a:tbl>
              <a:tblPr firstRow="1" firstCol="1" bandRow="1">
                <a:tableStyleId>{5940675A-B579-460E-94D1-54222C63F5DA}</a:tableStyleId>
              </a:tblPr>
              <a:tblGrid>
                <a:gridCol w="2946400">
                  <a:extLst>
                    <a:ext uri="{9D8B030D-6E8A-4147-A177-3AD203B41FA5}">
                      <a16:colId xmlns:a16="http://schemas.microsoft.com/office/drawing/2014/main" val="4256403372"/>
                    </a:ext>
                  </a:extLst>
                </a:gridCol>
                <a:gridCol w="2946400">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37206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ELA 7/8 Curricular Competency Standard: </a:t>
                      </a:r>
                      <a:r>
                        <a:rPr lang="en-US" sz="1600" b="0" dirty="0">
                          <a:solidFill>
                            <a:schemeClr val="tx1"/>
                          </a:solidFill>
                          <a:latin typeface="+mn-lt"/>
                          <a:cs typeface="Calibri" panose="020F0502020204030204" pitchFamily="34" charset="0"/>
                        </a:rPr>
                        <a:t>Comprehend &amp; Connect - </a:t>
                      </a:r>
                      <a:r>
                        <a:rPr lang="en-CA" sz="1600" b="0" i="0" u="none" strike="noStrike" kern="1200" dirty="0">
                          <a:solidFill>
                            <a:schemeClr val="dk1"/>
                          </a:solidFill>
                          <a:effectLst/>
                          <a:latin typeface="+mn-lt"/>
                          <a:ea typeface="+mn-ea"/>
                          <a:cs typeface="+mn-cs"/>
                        </a:rPr>
                        <a:t>Recognize and appreciate how </a:t>
                      </a:r>
                      <a:r>
                        <a:rPr lang="en-CA" sz="1600" b="0" i="0" u="sng" kern="1200" dirty="0">
                          <a:solidFill>
                            <a:schemeClr val="dk1"/>
                          </a:solidFill>
                          <a:effectLst/>
                          <a:latin typeface="+mn-lt"/>
                          <a:ea typeface="+mn-ea"/>
                          <a:cs typeface="+mn-cs"/>
                          <a:hlinkClick r:id="rId4"/>
                        </a:rPr>
                        <a:t>different features, forms, and genres of texts</a:t>
                      </a:r>
                      <a:r>
                        <a:rPr lang="en-CA" sz="1600" b="0" i="0" u="none" strike="noStrike" kern="1200" dirty="0">
                          <a:solidFill>
                            <a:schemeClr val="dk1"/>
                          </a:solidFill>
                          <a:effectLst/>
                          <a:latin typeface="+mn-lt"/>
                          <a:ea typeface="+mn-ea"/>
                          <a:cs typeface="+mn-cs"/>
                        </a:rPr>
                        <a:t> reflect different purposes, audiences, and messages</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44087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u="none" dirty="0">
                          <a:solidFill>
                            <a:schemeClr val="tx1"/>
                          </a:solidFill>
                          <a:effectLst/>
                        </a:rPr>
                        <a:t>Student friendly: </a:t>
                      </a:r>
                      <a:r>
                        <a:rPr lang="en-US" sz="1600" dirty="0"/>
                        <a:t>I can </a:t>
                      </a:r>
                      <a:r>
                        <a:rPr lang="en-US" sz="1600" dirty="0">
                          <a:solidFill>
                            <a:srgbClr val="FF0000"/>
                          </a:solidFill>
                        </a:rPr>
                        <a:t>recognize</a:t>
                      </a:r>
                      <a:r>
                        <a:rPr lang="en-US" sz="1600" dirty="0"/>
                        <a:t> how different </a:t>
                      </a:r>
                      <a:r>
                        <a:rPr lang="en-US" sz="1600" dirty="0">
                          <a:solidFill>
                            <a:srgbClr val="FF0000"/>
                          </a:solidFill>
                        </a:rPr>
                        <a:t>features</a:t>
                      </a:r>
                      <a:r>
                        <a:rPr lang="en-US" sz="1600" dirty="0"/>
                        <a:t>, </a:t>
                      </a:r>
                      <a:r>
                        <a:rPr lang="en-US" sz="1600" dirty="0">
                          <a:solidFill>
                            <a:srgbClr val="FF0000"/>
                          </a:solidFill>
                        </a:rPr>
                        <a:t>forms</a:t>
                      </a:r>
                      <a:r>
                        <a:rPr lang="en-US" sz="1600" dirty="0"/>
                        <a:t> and </a:t>
                      </a:r>
                      <a:r>
                        <a:rPr lang="en-US" sz="1600" dirty="0">
                          <a:solidFill>
                            <a:srgbClr val="FF0000"/>
                          </a:solidFill>
                        </a:rPr>
                        <a:t>genres</a:t>
                      </a:r>
                      <a:r>
                        <a:rPr lang="en-US" sz="1600" dirty="0"/>
                        <a:t> of </a:t>
                      </a:r>
                      <a:r>
                        <a:rPr lang="en-US" sz="1600" dirty="0">
                          <a:solidFill>
                            <a:srgbClr val="FF0000"/>
                          </a:solidFill>
                        </a:rPr>
                        <a:t>text</a:t>
                      </a:r>
                      <a:r>
                        <a:rPr lang="en-US" sz="1600" dirty="0"/>
                        <a:t> are used depending on the </a:t>
                      </a:r>
                      <a:r>
                        <a:rPr lang="en-US" sz="1600" dirty="0">
                          <a:solidFill>
                            <a:srgbClr val="FF0000"/>
                          </a:solidFill>
                        </a:rPr>
                        <a:t>purpose</a:t>
                      </a:r>
                      <a:r>
                        <a:rPr lang="en-US" sz="1600" dirty="0"/>
                        <a:t>, </a:t>
                      </a:r>
                      <a:r>
                        <a:rPr lang="en-US" sz="1600" dirty="0">
                          <a:solidFill>
                            <a:srgbClr val="FF0000"/>
                          </a:solidFill>
                        </a:rPr>
                        <a:t>audience</a:t>
                      </a:r>
                      <a:r>
                        <a:rPr lang="en-US" sz="1600" dirty="0"/>
                        <a:t> and </a:t>
                      </a:r>
                      <a:r>
                        <a:rPr lang="en-US" sz="1600" dirty="0">
                          <a:solidFill>
                            <a:srgbClr val="FF0000"/>
                          </a:solidFill>
                        </a:rPr>
                        <a:t>message</a:t>
                      </a:r>
                      <a:endParaRPr lang="en-US" sz="1600" b="0" dirty="0">
                        <a:solidFill>
                          <a:srgbClr val="FF0000"/>
                        </a:solidFill>
                      </a:endParaRP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06157">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287170">
                <a:tc>
                  <a:txBody>
                    <a:bodyPr/>
                    <a:lstStyle/>
                    <a:p>
                      <a:pPr algn="ctr"/>
                      <a:r>
                        <a:rPr lang="en-US" sz="1400" b="1" dirty="0">
                          <a:solidFill>
                            <a:schemeClr val="tx1"/>
                          </a:solidFill>
                          <a:effectLst/>
                        </a:rPr>
                        <a:t>Approaching (Emerging)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algn="ctr"/>
                      <a:r>
                        <a:rPr lang="en-US" sz="1400" b="1" dirty="0">
                          <a:solidFill>
                            <a:schemeClr val="tx1"/>
                          </a:solidFill>
                          <a:effectLst/>
                        </a:rPr>
                        <a:t>Essential (Developing)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algn="ctr"/>
                      <a:r>
                        <a:rPr lang="en-US" sz="1400" b="1" dirty="0">
                          <a:solidFill>
                            <a:schemeClr val="tx1"/>
                          </a:solidFill>
                          <a:effectLst/>
                        </a:rPr>
                        <a:t>Confident (Proficient)</a:t>
                      </a:r>
                      <a:endParaRPr lang="en-US" sz="1400" b="1" dirty="0">
                        <a:solidFill>
                          <a:schemeClr val="tx1"/>
                        </a:solidFill>
                      </a:endParaRPr>
                    </a:p>
                  </a:txBody>
                  <a:tcPr marL="50750" marR="50750" marT="0" marB="0" anchor="ctr">
                    <a:lnR w="12700" cap="flat" cmpd="sng" algn="ctr">
                      <a:solidFill>
                        <a:schemeClr val="tx1"/>
                      </a:solidFill>
                      <a:prstDash val="lgDash"/>
                      <a:round/>
                      <a:headEnd type="none" w="med" len="med"/>
                      <a:tailEnd type="none" w="med" len="med"/>
                    </a:lnR>
                    <a:solidFill>
                      <a:schemeClr val="bg2">
                        <a:lumMod val="90000"/>
                      </a:schemeClr>
                    </a:solidFill>
                  </a:tcPr>
                </a:tc>
                <a:tc>
                  <a:txBody>
                    <a:bodyPr/>
                    <a:lstStyle/>
                    <a:p>
                      <a:pPr algn="ctr"/>
                      <a:r>
                        <a:rPr lang="en-US" sz="1400" b="1" dirty="0">
                          <a:solidFill>
                            <a:schemeClr val="tx1"/>
                          </a:solidFill>
                          <a:effectLst/>
                        </a:rPr>
                        <a:t>Extending</a:t>
                      </a:r>
                      <a:endParaRPr lang="en-US" sz="1400" b="1" dirty="0">
                        <a:solidFill>
                          <a:schemeClr val="tx1"/>
                        </a:solidFill>
                      </a:endParaRPr>
                    </a:p>
                  </a:txBody>
                  <a:tcPr marL="50750" marR="50750"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14934257"/>
                  </a:ext>
                </a:extLst>
              </a:tr>
              <a:tr h="372063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600" dirty="0"/>
                        <a:t>I can identify different features, forms, and genres of texts and recognize their purposes and audiences.</a:t>
                      </a:r>
                      <a:endParaRPr lang="en-CA" sz="16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marL="142875" indent="-142875" algn="l">
                        <a:buFont typeface="Arial" panose="020B0604020202020204" pitchFamily="34" charset="0"/>
                        <a:buChar char="•"/>
                        <a:tabLst/>
                      </a:pPr>
                      <a:r>
                        <a:rPr lang="en-CA" sz="1600" dirty="0"/>
                        <a:t>I can explain how features, forms, and genres shape messages for different purposes and audiences.</a:t>
                      </a:r>
                      <a:endParaRPr lang="en-CA" sz="16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marL="142875" indent="-142875" algn="l">
                        <a:buFont typeface="Arial" panose="020B0604020202020204" pitchFamily="34" charset="0"/>
                        <a:buChar char="•"/>
                        <a:tabLst/>
                      </a:pPr>
                      <a:r>
                        <a:rPr lang="en-CA" sz="1600" dirty="0"/>
                        <a:t>I can analyze how different text forms and genres influence people’s thinking, understanding, and communication</a:t>
                      </a:r>
                      <a:endParaRPr lang="en-CA" sz="16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bl>
          </a:graphicData>
        </a:graphic>
      </p:graphicFrame>
      <p:cxnSp>
        <p:nvCxnSpPr>
          <p:cNvPr id="7" name="Straight Arrow Connector 6">
            <a:extLst>
              <a:ext uri="{FF2B5EF4-FFF2-40B4-BE49-F238E27FC236}">
                <a16:creationId xmlns:a16="http://schemas.microsoft.com/office/drawing/2014/main" id="{7734E612-95AA-AD60-A77A-AEA16DFD40BE}"/>
              </a:ext>
            </a:extLst>
          </p:cNvPr>
          <p:cNvCxnSpPr>
            <a:cxnSpLocks/>
          </p:cNvCxnSpPr>
          <p:nvPr/>
        </p:nvCxnSpPr>
        <p:spPr>
          <a:xfrm>
            <a:off x="649423" y="1989569"/>
            <a:ext cx="1089315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ED0E24F8-1CF5-5194-AA4B-56CC41EA6100}"/>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A2046031-B915-4545-4292-0ED2202A039D}"/>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29C24FEC-02E8-C01A-6FDC-4EA47B2137E6}"/>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3546862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8E7B4-0C0A-EF59-887F-0705CABE962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905697B-4880-0001-58F2-492F8D34A358}"/>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C4371C62-08D9-5ACF-3E25-DA71E67F9EF3}"/>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78FBABCA-409C-7BE8-D629-7DB16A6C3CD8}"/>
              </a:ext>
            </a:extLst>
          </p:cNvPr>
          <p:cNvGraphicFramePr>
            <a:graphicFrameLocks noGrp="1"/>
          </p:cNvGraphicFramePr>
          <p:nvPr/>
        </p:nvGraphicFramePr>
        <p:xfrm>
          <a:off x="190500" y="799957"/>
          <a:ext cx="11785600" cy="5442516"/>
        </p:xfrm>
        <a:graphic>
          <a:graphicData uri="http://schemas.openxmlformats.org/drawingml/2006/table">
            <a:tbl>
              <a:tblPr firstRow="1" firstCol="1" bandRow="1">
                <a:tableStyleId>{5940675A-B579-460E-94D1-54222C63F5DA}</a:tableStyleId>
              </a:tblPr>
              <a:tblGrid>
                <a:gridCol w="2946400">
                  <a:extLst>
                    <a:ext uri="{9D8B030D-6E8A-4147-A177-3AD203B41FA5}">
                      <a16:colId xmlns:a16="http://schemas.microsoft.com/office/drawing/2014/main" val="4256403372"/>
                    </a:ext>
                  </a:extLst>
                </a:gridCol>
                <a:gridCol w="2946400">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37206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ELA 7/8 Curricular Competency Standard: </a:t>
                      </a:r>
                      <a:r>
                        <a:rPr lang="en-US" sz="1600" b="0" dirty="0">
                          <a:solidFill>
                            <a:schemeClr val="tx1"/>
                          </a:solidFill>
                          <a:latin typeface="+mn-lt"/>
                          <a:cs typeface="Calibri" panose="020F0502020204030204" pitchFamily="34" charset="0"/>
                        </a:rPr>
                        <a:t>Comprehend &amp; Connect - </a:t>
                      </a:r>
                      <a:r>
                        <a:rPr lang="en-CA" sz="1600" b="0" i="0" u="sng" kern="1200" dirty="0">
                          <a:solidFill>
                            <a:schemeClr val="dk1"/>
                          </a:solidFill>
                          <a:effectLst/>
                          <a:latin typeface="+mn-lt"/>
                          <a:ea typeface="+mn-ea"/>
                          <a:cs typeface="+mn-cs"/>
                          <a:hlinkClick r:id="rId4"/>
                        </a:rPr>
                        <a:t>Think critically, creatively, and reflectively</a:t>
                      </a:r>
                      <a:r>
                        <a:rPr lang="en-CA" sz="1600" b="0" i="0" u="sng" kern="1200" dirty="0">
                          <a:solidFill>
                            <a:schemeClr val="dk1"/>
                          </a:solidFill>
                          <a:effectLst/>
                          <a:latin typeface="+mn-lt"/>
                          <a:ea typeface="+mn-ea"/>
                          <a:cs typeface="+mn-cs"/>
                        </a:rPr>
                        <a:t> </a:t>
                      </a:r>
                      <a:r>
                        <a:rPr lang="en-CA" sz="1600" b="0" i="0" u="none" strike="noStrike" kern="1200" dirty="0">
                          <a:solidFill>
                            <a:schemeClr val="dk1"/>
                          </a:solidFill>
                          <a:effectLst/>
                          <a:latin typeface="+mn-lt"/>
                          <a:ea typeface="+mn-ea"/>
                          <a:cs typeface="+mn-cs"/>
                        </a:rPr>
                        <a:t>to explore ideas within, between, and beyond texts</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44087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u="none" dirty="0">
                          <a:solidFill>
                            <a:schemeClr val="tx1"/>
                          </a:solidFill>
                          <a:effectLst/>
                        </a:rPr>
                        <a:t>Student friendly: </a:t>
                      </a:r>
                      <a:r>
                        <a:rPr lang="en-US" sz="1600" dirty="0"/>
                        <a:t>I can </a:t>
                      </a:r>
                      <a:r>
                        <a:rPr lang="en-US" sz="1600" dirty="0">
                          <a:solidFill>
                            <a:srgbClr val="FF0000"/>
                          </a:solidFill>
                        </a:rPr>
                        <a:t>think critically</a:t>
                      </a:r>
                      <a:r>
                        <a:rPr lang="en-US" sz="1600" dirty="0"/>
                        <a:t>, </a:t>
                      </a:r>
                      <a:r>
                        <a:rPr lang="en-US" sz="1600" dirty="0">
                          <a:solidFill>
                            <a:srgbClr val="FF0000"/>
                          </a:solidFill>
                        </a:rPr>
                        <a:t>reflectively</a:t>
                      </a:r>
                      <a:r>
                        <a:rPr lang="en-US" sz="1600" dirty="0"/>
                        <a:t> and </a:t>
                      </a:r>
                      <a:r>
                        <a:rPr lang="en-US" sz="1600" dirty="0">
                          <a:solidFill>
                            <a:srgbClr val="FF0000"/>
                          </a:solidFill>
                        </a:rPr>
                        <a:t>creatively</a:t>
                      </a:r>
                      <a:r>
                        <a:rPr lang="en-US" sz="1600" dirty="0"/>
                        <a:t> about ideas that I</a:t>
                      </a:r>
                      <a:r>
                        <a:rPr lang="en-US" sz="1600" dirty="0">
                          <a:solidFill>
                            <a:srgbClr val="FF0000"/>
                          </a:solidFill>
                        </a:rPr>
                        <a:t> connect </a:t>
                      </a:r>
                      <a:r>
                        <a:rPr lang="en-US" sz="1600" dirty="0"/>
                        <a:t>to in </a:t>
                      </a:r>
                      <a:r>
                        <a:rPr lang="en-US" sz="1600" dirty="0">
                          <a:solidFill>
                            <a:srgbClr val="FF0000"/>
                          </a:solidFill>
                        </a:rPr>
                        <a:t>text</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06157">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287170">
                <a:tc>
                  <a:txBody>
                    <a:bodyPr/>
                    <a:lstStyle/>
                    <a:p>
                      <a:pPr algn="ctr"/>
                      <a:r>
                        <a:rPr lang="en-US" sz="1400" b="1" dirty="0">
                          <a:solidFill>
                            <a:schemeClr val="tx1"/>
                          </a:solidFill>
                          <a:effectLst/>
                        </a:rPr>
                        <a:t>Approaching (Emerging)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algn="ctr"/>
                      <a:r>
                        <a:rPr lang="en-US" sz="1400" b="1" dirty="0">
                          <a:solidFill>
                            <a:schemeClr val="tx1"/>
                          </a:solidFill>
                          <a:effectLst/>
                        </a:rPr>
                        <a:t>Essential (Developing)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algn="ctr"/>
                      <a:r>
                        <a:rPr lang="en-US" sz="1400" b="1" dirty="0">
                          <a:solidFill>
                            <a:schemeClr val="tx1"/>
                          </a:solidFill>
                          <a:effectLst/>
                        </a:rPr>
                        <a:t>Confident (Proficient)</a:t>
                      </a:r>
                      <a:endParaRPr lang="en-US" sz="1400" b="1" dirty="0">
                        <a:solidFill>
                          <a:schemeClr val="tx1"/>
                        </a:solidFill>
                      </a:endParaRPr>
                    </a:p>
                  </a:txBody>
                  <a:tcPr marL="50750" marR="50750" marT="0" marB="0" anchor="ctr">
                    <a:lnR w="12700" cap="flat" cmpd="sng" algn="ctr">
                      <a:solidFill>
                        <a:schemeClr val="tx1"/>
                      </a:solidFill>
                      <a:prstDash val="lgDash"/>
                      <a:round/>
                      <a:headEnd type="none" w="med" len="med"/>
                      <a:tailEnd type="none" w="med" len="med"/>
                    </a:lnR>
                    <a:solidFill>
                      <a:schemeClr val="bg2">
                        <a:lumMod val="90000"/>
                      </a:schemeClr>
                    </a:solidFill>
                  </a:tcPr>
                </a:tc>
                <a:tc>
                  <a:txBody>
                    <a:bodyPr/>
                    <a:lstStyle/>
                    <a:p>
                      <a:pPr algn="ctr"/>
                      <a:r>
                        <a:rPr lang="en-US" sz="1400" b="1" dirty="0">
                          <a:solidFill>
                            <a:schemeClr val="tx1"/>
                          </a:solidFill>
                          <a:effectLst/>
                        </a:rPr>
                        <a:t>Extending</a:t>
                      </a:r>
                      <a:endParaRPr lang="en-US" sz="1400" b="1" dirty="0">
                        <a:solidFill>
                          <a:schemeClr val="tx1"/>
                        </a:solidFill>
                      </a:endParaRPr>
                    </a:p>
                  </a:txBody>
                  <a:tcPr marL="50750" marR="50750"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14934257"/>
                  </a:ext>
                </a:extLst>
              </a:tr>
              <a:tr h="372063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bl>
          </a:graphicData>
        </a:graphic>
      </p:graphicFrame>
      <p:cxnSp>
        <p:nvCxnSpPr>
          <p:cNvPr id="7" name="Straight Arrow Connector 6">
            <a:extLst>
              <a:ext uri="{FF2B5EF4-FFF2-40B4-BE49-F238E27FC236}">
                <a16:creationId xmlns:a16="http://schemas.microsoft.com/office/drawing/2014/main" id="{74227066-86C1-D48C-D26C-C314E5EDB2C4}"/>
              </a:ext>
            </a:extLst>
          </p:cNvPr>
          <p:cNvCxnSpPr>
            <a:cxnSpLocks/>
          </p:cNvCxnSpPr>
          <p:nvPr/>
        </p:nvCxnSpPr>
        <p:spPr>
          <a:xfrm>
            <a:off x="649423" y="1989569"/>
            <a:ext cx="1089315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786A0F1C-DC77-D91C-C5B0-0288AB8F045B}"/>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3A796AD4-3EFA-04AF-8BFF-5A29E5E82D61}"/>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C08755B7-F20F-3395-8F96-3440E55DF97C}"/>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2225668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86CA3-57A7-70E5-3534-E5B0F700196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D8EA7F4-7F65-767A-7516-2A85F99E8F04}"/>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2BE1A020-0F80-6B20-8CE9-CBB1CF7B6AB4}"/>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37D52EFB-20FC-A83A-C0E4-F5AEC929BC18}"/>
              </a:ext>
            </a:extLst>
          </p:cNvPr>
          <p:cNvGraphicFramePr>
            <a:graphicFrameLocks noGrp="1"/>
          </p:cNvGraphicFramePr>
          <p:nvPr/>
        </p:nvGraphicFramePr>
        <p:xfrm>
          <a:off x="190500" y="799957"/>
          <a:ext cx="11785600" cy="5442516"/>
        </p:xfrm>
        <a:graphic>
          <a:graphicData uri="http://schemas.openxmlformats.org/drawingml/2006/table">
            <a:tbl>
              <a:tblPr firstRow="1" firstCol="1" bandRow="1">
                <a:tableStyleId>{5940675A-B579-460E-94D1-54222C63F5DA}</a:tableStyleId>
              </a:tblPr>
              <a:tblGrid>
                <a:gridCol w="2946400">
                  <a:extLst>
                    <a:ext uri="{9D8B030D-6E8A-4147-A177-3AD203B41FA5}">
                      <a16:colId xmlns:a16="http://schemas.microsoft.com/office/drawing/2014/main" val="4256403372"/>
                    </a:ext>
                  </a:extLst>
                </a:gridCol>
                <a:gridCol w="2946400">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37206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ELA 7/8 Curricular Competency Standard: </a:t>
                      </a:r>
                      <a:r>
                        <a:rPr lang="en-US" sz="1600" b="0" dirty="0">
                          <a:solidFill>
                            <a:schemeClr val="tx1"/>
                          </a:solidFill>
                          <a:latin typeface="+mn-lt"/>
                          <a:cs typeface="Calibri" panose="020F0502020204030204" pitchFamily="34" charset="0"/>
                        </a:rPr>
                        <a:t>Comprehend &amp; Connect - </a:t>
                      </a:r>
                      <a:r>
                        <a:rPr lang="en-CA" sz="1600" b="0" i="0" u="none" strike="noStrike" kern="1200" dirty="0">
                          <a:solidFill>
                            <a:schemeClr val="dk1"/>
                          </a:solidFill>
                          <a:effectLst/>
                          <a:latin typeface="+mn-lt"/>
                          <a:ea typeface="+mn-ea"/>
                          <a:cs typeface="+mn-cs"/>
                        </a:rPr>
                        <a:t>Construct meaningful personal connections between self, </a:t>
                      </a:r>
                      <a:r>
                        <a:rPr lang="en-CA" sz="1600" b="0" i="0" u="sng" kern="1200" dirty="0">
                          <a:solidFill>
                            <a:schemeClr val="dk1"/>
                          </a:solidFill>
                          <a:effectLst/>
                          <a:latin typeface="+mn-lt"/>
                          <a:ea typeface="+mn-ea"/>
                          <a:cs typeface="+mn-cs"/>
                          <a:hlinkClick r:id="rId4"/>
                        </a:rPr>
                        <a:t>text</a:t>
                      </a:r>
                      <a:r>
                        <a:rPr lang="en-CA" sz="1600" b="0" i="0" u="none" strike="noStrike" kern="1200" dirty="0">
                          <a:solidFill>
                            <a:schemeClr val="dk1"/>
                          </a:solidFill>
                          <a:effectLst/>
                          <a:latin typeface="+mn-lt"/>
                          <a:ea typeface="+mn-ea"/>
                          <a:cs typeface="+mn-cs"/>
                        </a:rPr>
                        <a:t>, and world</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44087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u="none" dirty="0">
                          <a:solidFill>
                            <a:schemeClr val="tx1"/>
                          </a:solidFill>
                          <a:effectLst/>
                        </a:rPr>
                        <a:t>Student friendly: </a:t>
                      </a:r>
                      <a:r>
                        <a:rPr lang="en-US" sz="1600" dirty="0"/>
                        <a:t>I can </a:t>
                      </a:r>
                      <a:r>
                        <a:rPr lang="en-US" sz="1600" dirty="0">
                          <a:solidFill>
                            <a:srgbClr val="FF0000"/>
                          </a:solidFill>
                        </a:rPr>
                        <a:t>make connections </a:t>
                      </a:r>
                      <a:r>
                        <a:rPr lang="en-US" sz="1600" dirty="0"/>
                        <a:t>that are </a:t>
                      </a:r>
                      <a:r>
                        <a:rPr lang="en-US" sz="1600" dirty="0">
                          <a:solidFill>
                            <a:srgbClr val="FF0000"/>
                          </a:solidFill>
                        </a:rPr>
                        <a:t>personally meaningful </a:t>
                      </a:r>
                      <a:r>
                        <a:rPr lang="en-US" sz="1600" dirty="0"/>
                        <a:t>between myself, other </a:t>
                      </a:r>
                      <a:r>
                        <a:rPr lang="en-US" sz="1600" dirty="0">
                          <a:solidFill>
                            <a:srgbClr val="FF0000"/>
                          </a:solidFill>
                        </a:rPr>
                        <a:t>text</a:t>
                      </a:r>
                      <a:r>
                        <a:rPr lang="en-US" sz="1600" dirty="0"/>
                        <a:t> and the world</a:t>
                      </a: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06157">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287170">
                <a:tc>
                  <a:txBody>
                    <a:bodyPr/>
                    <a:lstStyle/>
                    <a:p>
                      <a:pPr algn="ctr"/>
                      <a:r>
                        <a:rPr lang="en-US" sz="1400" b="1" dirty="0">
                          <a:solidFill>
                            <a:schemeClr val="tx1"/>
                          </a:solidFill>
                          <a:effectLst/>
                        </a:rPr>
                        <a:t>Approaching (Emerging)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algn="ctr"/>
                      <a:r>
                        <a:rPr lang="en-US" sz="1400" b="1" dirty="0">
                          <a:solidFill>
                            <a:schemeClr val="tx1"/>
                          </a:solidFill>
                          <a:effectLst/>
                        </a:rPr>
                        <a:t>Essential (Developing)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algn="ctr"/>
                      <a:r>
                        <a:rPr lang="en-US" sz="1400" b="1" dirty="0">
                          <a:solidFill>
                            <a:schemeClr val="tx1"/>
                          </a:solidFill>
                          <a:effectLst/>
                        </a:rPr>
                        <a:t>Confident (Proficient)</a:t>
                      </a:r>
                      <a:endParaRPr lang="en-US" sz="1400" b="1" dirty="0">
                        <a:solidFill>
                          <a:schemeClr val="tx1"/>
                        </a:solidFill>
                      </a:endParaRPr>
                    </a:p>
                  </a:txBody>
                  <a:tcPr marL="50750" marR="50750" marT="0" marB="0" anchor="ctr">
                    <a:lnR w="12700" cap="flat" cmpd="sng" algn="ctr">
                      <a:solidFill>
                        <a:schemeClr val="tx1"/>
                      </a:solidFill>
                      <a:prstDash val="lgDash"/>
                      <a:round/>
                      <a:headEnd type="none" w="med" len="med"/>
                      <a:tailEnd type="none" w="med" len="med"/>
                    </a:lnR>
                    <a:solidFill>
                      <a:schemeClr val="bg2">
                        <a:lumMod val="90000"/>
                      </a:schemeClr>
                    </a:solidFill>
                  </a:tcPr>
                </a:tc>
                <a:tc>
                  <a:txBody>
                    <a:bodyPr/>
                    <a:lstStyle/>
                    <a:p>
                      <a:pPr algn="ctr"/>
                      <a:r>
                        <a:rPr lang="en-US" sz="1400" b="1" dirty="0">
                          <a:solidFill>
                            <a:schemeClr val="tx1"/>
                          </a:solidFill>
                          <a:effectLst/>
                        </a:rPr>
                        <a:t>Extending</a:t>
                      </a:r>
                      <a:endParaRPr lang="en-US" sz="1400" b="1" dirty="0">
                        <a:solidFill>
                          <a:schemeClr val="tx1"/>
                        </a:solidFill>
                      </a:endParaRPr>
                    </a:p>
                  </a:txBody>
                  <a:tcPr marL="50750" marR="50750"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14934257"/>
                  </a:ext>
                </a:extLst>
              </a:tr>
              <a:tr h="372063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bl>
          </a:graphicData>
        </a:graphic>
      </p:graphicFrame>
      <p:cxnSp>
        <p:nvCxnSpPr>
          <p:cNvPr id="7" name="Straight Arrow Connector 6">
            <a:extLst>
              <a:ext uri="{FF2B5EF4-FFF2-40B4-BE49-F238E27FC236}">
                <a16:creationId xmlns:a16="http://schemas.microsoft.com/office/drawing/2014/main" id="{9DB6ED1D-F800-28CB-5437-280D2D0A5586}"/>
              </a:ext>
            </a:extLst>
          </p:cNvPr>
          <p:cNvCxnSpPr>
            <a:cxnSpLocks/>
          </p:cNvCxnSpPr>
          <p:nvPr/>
        </p:nvCxnSpPr>
        <p:spPr>
          <a:xfrm>
            <a:off x="649423" y="1989569"/>
            <a:ext cx="1089315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74460A20-0454-D9A4-C62F-998075AEC204}"/>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25CB72DD-0295-B9B9-1F5D-821FE4516624}"/>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21093434-2536-ECD5-870F-941B4384F0DE}"/>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3235812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3B27A-CBFA-B386-E689-FA6A7B2D49E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0E890AE-8B78-9D64-A7BA-FDE20E893E7F}"/>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A60F7981-9AF1-8D5A-98DC-584638DBBB9F}"/>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7CEF5448-96B1-F6ED-5D22-D7BF926D87F6}"/>
              </a:ext>
            </a:extLst>
          </p:cNvPr>
          <p:cNvGraphicFramePr>
            <a:graphicFrameLocks noGrp="1"/>
          </p:cNvGraphicFramePr>
          <p:nvPr/>
        </p:nvGraphicFramePr>
        <p:xfrm>
          <a:off x="190500" y="799957"/>
          <a:ext cx="11785600" cy="5442516"/>
        </p:xfrm>
        <a:graphic>
          <a:graphicData uri="http://schemas.openxmlformats.org/drawingml/2006/table">
            <a:tbl>
              <a:tblPr firstRow="1" firstCol="1" bandRow="1">
                <a:tableStyleId>{5940675A-B579-460E-94D1-54222C63F5DA}</a:tableStyleId>
              </a:tblPr>
              <a:tblGrid>
                <a:gridCol w="2946400">
                  <a:extLst>
                    <a:ext uri="{9D8B030D-6E8A-4147-A177-3AD203B41FA5}">
                      <a16:colId xmlns:a16="http://schemas.microsoft.com/office/drawing/2014/main" val="4256403372"/>
                    </a:ext>
                  </a:extLst>
                </a:gridCol>
                <a:gridCol w="2946400">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37206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ELA 7/8 Curricular Competency Standard: </a:t>
                      </a:r>
                      <a:r>
                        <a:rPr lang="en-US" sz="1600" b="0" dirty="0">
                          <a:solidFill>
                            <a:schemeClr val="tx1"/>
                          </a:solidFill>
                          <a:latin typeface="+mn-lt"/>
                          <a:cs typeface="Calibri" panose="020F0502020204030204" pitchFamily="34" charset="0"/>
                        </a:rPr>
                        <a:t>Create and Communicate - </a:t>
                      </a:r>
                      <a:r>
                        <a:rPr lang="en-CA" sz="1600" b="0" i="0" u="sng" kern="1200" dirty="0">
                          <a:solidFill>
                            <a:schemeClr val="dk1"/>
                          </a:solidFill>
                          <a:effectLst/>
                          <a:latin typeface="+mn-lt"/>
                          <a:ea typeface="+mn-ea"/>
                          <a:cs typeface="+mn-cs"/>
                          <a:hlinkClick r:id="rId4"/>
                        </a:rPr>
                        <a:t>Exchange ideas and viewpoints</a:t>
                      </a:r>
                      <a:r>
                        <a:rPr lang="en-CA" sz="1600" b="0" i="0" u="none" strike="noStrike" kern="1200" dirty="0">
                          <a:solidFill>
                            <a:schemeClr val="dk1"/>
                          </a:solidFill>
                          <a:effectLst/>
                          <a:latin typeface="+mn-lt"/>
                          <a:ea typeface="+mn-ea"/>
                          <a:cs typeface="+mn-cs"/>
                        </a:rPr>
                        <a:t> to build shared understanding and extend thinking</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44087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u="none" dirty="0">
                          <a:solidFill>
                            <a:schemeClr val="tx1"/>
                          </a:solidFill>
                          <a:effectLst/>
                        </a:rPr>
                        <a:t>Student friendly: </a:t>
                      </a:r>
                      <a:r>
                        <a:rPr lang="en-US" sz="1600" b="0" dirty="0"/>
                        <a:t>I can </a:t>
                      </a:r>
                      <a:r>
                        <a:rPr lang="en-US" sz="1600" b="0" dirty="0">
                          <a:solidFill>
                            <a:srgbClr val="FF0000"/>
                          </a:solidFill>
                        </a:rPr>
                        <a:t>share my ideas </a:t>
                      </a:r>
                      <a:r>
                        <a:rPr lang="en-US" sz="1600" b="0" dirty="0"/>
                        <a:t>and learn from other </a:t>
                      </a:r>
                      <a:r>
                        <a:rPr lang="en-US" sz="1600" b="0" dirty="0">
                          <a:solidFill>
                            <a:srgbClr val="FF0000"/>
                          </a:solidFill>
                        </a:rPr>
                        <a:t>perspectives</a:t>
                      </a:r>
                      <a:r>
                        <a:rPr lang="en-US" sz="1600" b="0" dirty="0"/>
                        <a:t> to build a </a:t>
                      </a:r>
                      <a:r>
                        <a:rPr lang="en-US" sz="1600" b="0" dirty="0">
                          <a:solidFill>
                            <a:srgbClr val="FF0000"/>
                          </a:solidFill>
                        </a:rPr>
                        <a:t>shared understanding </a:t>
                      </a:r>
                      <a:r>
                        <a:rPr lang="en-US" sz="1600" b="0" dirty="0"/>
                        <a:t>and </a:t>
                      </a:r>
                      <a:r>
                        <a:rPr lang="en-US" sz="1600" b="0" dirty="0">
                          <a:solidFill>
                            <a:srgbClr val="FF0000"/>
                          </a:solidFill>
                        </a:rPr>
                        <a:t>extend my thinking</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06157">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287170">
                <a:tc>
                  <a:txBody>
                    <a:bodyPr/>
                    <a:lstStyle/>
                    <a:p>
                      <a:pPr algn="ctr"/>
                      <a:r>
                        <a:rPr lang="en-US" sz="1400" b="1" dirty="0">
                          <a:solidFill>
                            <a:schemeClr val="tx1"/>
                          </a:solidFill>
                          <a:effectLst/>
                        </a:rPr>
                        <a:t>Approaching (Emerging)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algn="ctr"/>
                      <a:r>
                        <a:rPr lang="en-US" sz="1400" b="1" dirty="0">
                          <a:solidFill>
                            <a:schemeClr val="tx1"/>
                          </a:solidFill>
                          <a:effectLst/>
                        </a:rPr>
                        <a:t>Essential (Developing)</a:t>
                      </a:r>
                      <a:endParaRPr lang="en-CA" sz="1400" b="1" dirty="0">
                        <a:solidFill>
                          <a:schemeClr val="tx1"/>
                        </a:solidFill>
                        <a:effectLst/>
                        <a:latin typeface="+mn-lt"/>
                        <a:ea typeface="Calibri" panose="020F0502020204030204" pitchFamily="34" charset="0"/>
                        <a:cs typeface="Times New Roman" panose="02020603050405020304" pitchFamily="18" charset="0"/>
                      </a:endParaRPr>
                    </a:p>
                  </a:txBody>
                  <a:tcPr marL="50750" marR="50750" marT="0" marB="0" anchor="ctr">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algn="ctr"/>
                      <a:r>
                        <a:rPr lang="en-US" sz="1400" b="1" dirty="0">
                          <a:solidFill>
                            <a:schemeClr val="tx1"/>
                          </a:solidFill>
                          <a:effectLst/>
                        </a:rPr>
                        <a:t>Confident (Proficient)</a:t>
                      </a:r>
                      <a:endParaRPr lang="en-US" sz="1400" b="1" dirty="0">
                        <a:solidFill>
                          <a:schemeClr val="tx1"/>
                        </a:solidFill>
                      </a:endParaRPr>
                    </a:p>
                  </a:txBody>
                  <a:tcPr marL="50750" marR="50750" marT="0" marB="0" anchor="ctr">
                    <a:lnR w="12700" cap="flat" cmpd="sng" algn="ctr">
                      <a:solidFill>
                        <a:schemeClr val="tx1"/>
                      </a:solidFill>
                      <a:prstDash val="lgDash"/>
                      <a:round/>
                      <a:headEnd type="none" w="med" len="med"/>
                      <a:tailEnd type="none" w="med" len="med"/>
                    </a:lnR>
                    <a:solidFill>
                      <a:schemeClr val="bg2">
                        <a:lumMod val="90000"/>
                      </a:schemeClr>
                    </a:solidFill>
                  </a:tcPr>
                </a:tc>
                <a:tc>
                  <a:txBody>
                    <a:bodyPr/>
                    <a:lstStyle/>
                    <a:p>
                      <a:pPr algn="ctr"/>
                      <a:r>
                        <a:rPr lang="en-US" sz="1400" b="1" dirty="0">
                          <a:solidFill>
                            <a:schemeClr val="tx1"/>
                          </a:solidFill>
                          <a:effectLst/>
                        </a:rPr>
                        <a:t>Extending</a:t>
                      </a:r>
                      <a:endParaRPr lang="en-US" sz="1400" b="1" dirty="0">
                        <a:solidFill>
                          <a:schemeClr val="tx1"/>
                        </a:solidFill>
                      </a:endParaRPr>
                    </a:p>
                  </a:txBody>
                  <a:tcPr marL="50750" marR="50750"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14934257"/>
                  </a:ext>
                </a:extLst>
              </a:tr>
              <a:tr h="372063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bl>
          </a:graphicData>
        </a:graphic>
      </p:graphicFrame>
      <p:cxnSp>
        <p:nvCxnSpPr>
          <p:cNvPr id="7" name="Straight Arrow Connector 6">
            <a:extLst>
              <a:ext uri="{FF2B5EF4-FFF2-40B4-BE49-F238E27FC236}">
                <a16:creationId xmlns:a16="http://schemas.microsoft.com/office/drawing/2014/main" id="{7257FCF8-F7E1-27F1-65B3-05EFF147A797}"/>
              </a:ext>
            </a:extLst>
          </p:cNvPr>
          <p:cNvCxnSpPr>
            <a:cxnSpLocks/>
          </p:cNvCxnSpPr>
          <p:nvPr/>
        </p:nvCxnSpPr>
        <p:spPr>
          <a:xfrm>
            <a:off x="649423" y="1989569"/>
            <a:ext cx="10893154"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7B840847-D84B-4D66-D540-D2A658722A65}"/>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32A70C99-D1F6-E151-4760-F0A5CBE6A99B}"/>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10F18FC0-D884-72C8-2188-864AB5B292C5}"/>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870718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F4B43-6AD0-CAF8-759A-1B57145E66F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9D91974-2572-68F6-6F59-E28CC760D4DF}"/>
              </a:ext>
            </a:extLst>
          </p:cNvPr>
          <p:cNvPicPr>
            <a:picLocks noChangeAspect="1"/>
          </p:cNvPicPr>
          <p:nvPr/>
        </p:nvPicPr>
        <p:blipFill>
          <a:blip r:embed="rId3"/>
          <a:stretch>
            <a:fillRect/>
          </a:stretch>
        </p:blipFill>
        <p:spPr>
          <a:xfrm>
            <a:off x="0" y="6356350"/>
            <a:ext cx="9144000" cy="514350"/>
          </a:xfrm>
          <a:prstGeom prst="rect">
            <a:avLst/>
          </a:prstGeom>
        </p:spPr>
      </p:pic>
      <p:sp>
        <p:nvSpPr>
          <p:cNvPr id="6" name="Content Placeholder 2">
            <a:extLst>
              <a:ext uri="{FF2B5EF4-FFF2-40B4-BE49-F238E27FC236}">
                <a16:creationId xmlns:a16="http://schemas.microsoft.com/office/drawing/2014/main" id="{1F9B2672-8A19-8291-FFA8-1EC4A879FD08}"/>
              </a:ext>
            </a:extLst>
          </p:cNvPr>
          <p:cNvSpPr txBox="1">
            <a:spLocks/>
          </p:cNvSpPr>
          <p:nvPr/>
        </p:nvSpPr>
        <p:spPr>
          <a:xfrm>
            <a:off x="109198" y="99993"/>
            <a:ext cx="10934700" cy="5346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CA" sz="1600" b="1" dirty="0">
                <a:latin typeface="Calibri" panose="020F0502020204030204" pitchFamily="34" charset="0"/>
                <a:cs typeface="Calibri" panose="020F0502020204030204" pitchFamily="34" charset="0"/>
              </a:rPr>
              <a:t>Unit Guiding Questions: </a:t>
            </a:r>
            <a:r>
              <a:rPr lang="en-CA" sz="1600" dirty="0"/>
              <a:t>What does it mean to be “educated”? Who decides that? What are the risks of accepting information without questioning it? Who controls knowledge in a society, and why might they do that?</a:t>
            </a:r>
            <a:endParaRPr lang="en-US" sz="1600" b="1" dirty="0">
              <a:cs typeface="Calibri" panose="020F0502020204030204" pitchFamily="34" charset="0"/>
            </a:endParaRPr>
          </a:p>
          <a:p>
            <a:pPr marL="0" indent="0">
              <a:buNone/>
            </a:pPr>
            <a:r>
              <a:rPr lang="en-CA" sz="1600" dirty="0">
                <a:latin typeface="Calibri" panose="020F0502020204030204" pitchFamily="34" charset="0"/>
                <a:cs typeface="Calibri" panose="020F0502020204030204" pitchFamily="34" charset="0"/>
              </a:rPr>
              <a:t> </a:t>
            </a:r>
          </a:p>
        </p:txBody>
      </p:sp>
      <p:graphicFrame>
        <p:nvGraphicFramePr>
          <p:cNvPr id="4" name="Table 3">
            <a:extLst>
              <a:ext uri="{FF2B5EF4-FFF2-40B4-BE49-F238E27FC236}">
                <a16:creationId xmlns:a16="http://schemas.microsoft.com/office/drawing/2014/main" id="{0026737B-9D64-77EB-C2E1-FCE7B078281F}"/>
              </a:ext>
            </a:extLst>
          </p:cNvPr>
          <p:cNvGraphicFramePr>
            <a:graphicFrameLocks noGrp="1"/>
          </p:cNvGraphicFramePr>
          <p:nvPr/>
        </p:nvGraphicFramePr>
        <p:xfrm>
          <a:off x="190500" y="799957"/>
          <a:ext cx="11785600" cy="5039730"/>
        </p:xfrm>
        <a:graphic>
          <a:graphicData uri="http://schemas.openxmlformats.org/drawingml/2006/table">
            <a:tbl>
              <a:tblPr firstRow="1" firstCol="1" bandRow="1">
                <a:tableStyleId>{5940675A-B579-460E-94D1-54222C63F5DA}</a:tableStyleId>
              </a:tblPr>
              <a:tblGrid>
                <a:gridCol w="2946400">
                  <a:extLst>
                    <a:ext uri="{9D8B030D-6E8A-4147-A177-3AD203B41FA5}">
                      <a16:colId xmlns:a16="http://schemas.microsoft.com/office/drawing/2014/main" val="4256403372"/>
                    </a:ext>
                  </a:extLst>
                </a:gridCol>
                <a:gridCol w="2946400">
                  <a:extLst>
                    <a:ext uri="{9D8B030D-6E8A-4147-A177-3AD203B41FA5}">
                      <a16:colId xmlns:a16="http://schemas.microsoft.com/office/drawing/2014/main" val="369185764"/>
                    </a:ext>
                  </a:extLst>
                </a:gridCol>
                <a:gridCol w="2946400">
                  <a:extLst>
                    <a:ext uri="{9D8B030D-6E8A-4147-A177-3AD203B41FA5}">
                      <a16:colId xmlns:a16="http://schemas.microsoft.com/office/drawing/2014/main" val="1844543680"/>
                    </a:ext>
                  </a:extLst>
                </a:gridCol>
                <a:gridCol w="2946400">
                  <a:extLst>
                    <a:ext uri="{9D8B030D-6E8A-4147-A177-3AD203B41FA5}">
                      <a16:colId xmlns:a16="http://schemas.microsoft.com/office/drawing/2014/main" val="861029628"/>
                    </a:ext>
                  </a:extLst>
                </a:gridCol>
              </a:tblGrid>
              <a:tr h="372064">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dirty="0">
                          <a:solidFill>
                            <a:schemeClr val="tx1"/>
                          </a:solidFill>
                        </a:rPr>
                        <a:t>Key Competency:</a:t>
                      </a:r>
                      <a:endParaRPr lang="en-US" sz="1600" dirty="0"/>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5890086"/>
                  </a:ext>
                </a:extLst>
              </a:tr>
              <a:tr h="44087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u="none" dirty="0">
                          <a:solidFill>
                            <a:schemeClr val="tx1"/>
                          </a:solidFill>
                          <a:effectLst/>
                        </a:rPr>
                        <a:t>Strand:</a:t>
                      </a:r>
                      <a:endParaRPr lang="en-US" sz="1600" b="0" dirty="0">
                        <a:solidFill>
                          <a:srgbClr val="FF0000"/>
                        </a:solidFill>
                      </a:endParaRPr>
                    </a:p>
                  </a:txBody>
                  <a:tcPr marL="50750" marR="507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28638"/>
                  </a:ext>
                </a:extLst>
              </a:tr>
              <a:tr h="506157">
                <a:tc gridSpan="4">
                  <a:txBody>
                    <a:bodyPr/>
                    <a:lstStyle/>
                    <a:p>
                      <a:pPr algn="ctr"/>
                      <a:endParaRPr lang="en-CA" sz="1200" b="1" dirty="0">
                        <a:effectLst/>
                        <a:latin typeface="+mn-lt"/>
                        <a:ea typeface="Calibri" panose="020F0502020204030204" pitchFamily="34" charset="0"/>
                        <a:cs typeface="Times New Roman" panose="02020603050405020304" pitchFamily="18" charset="0"/>
                      </a:endParaRPr>
                    </a:p>
                    <a:p>
                      <a:pPr algn="ctr"/>
                      <a:endParaRPr lang="en-CA" sz="1200" b="1" dirty="0">
                        <a:effectLst/>
                        <a:latin typeface="+mn-lt"/>
                        <a:ea typeface="Calibri" panose="020F0502020204030204" pitchFamily="34" charset="0"/>
                        <a:cs typeface="Times New Roman" panose="02020603050405020304" pitchFamily="18" charset="0"/>
                      </a:endParaRPr>
                    </a:p>
                  </a:txBody>
                  <a:tcPr marL="50750" marR="50750" marT="0" marB="0" anchor="ctr">
                    <a:lnT w="12700" cap="flat" cmpd="sng" algn="ctr">
                      <a:solidFill>
                        <a:schemeClr val="tx1"/>
                      </a:solidFill>
                      <a:prstDash val="solid"/>
                      <a:round/>
                      <a:headEnd type="none" w="med" len="med"/>
                      <a:tailEnd type="none" w="med" len="med"/>
                    </a:lnT>
                    <a:solidFill>
                      <a:schemeClr val="bg1"/>
                    </a:solidFill>
                  </a:tcPr>
                </a:tc>
                <a:tc hMerge="1">
                  <a:txBody>
                    <a:bodyPr/>
                    <a:lstStyle/>
                    <a:p>
                      <a:pPr algn="ctr"/>
                      <a:endParaRPr lang="en-CA" sz="1200" b="1" dirty="0">
                        <a:effectLst/>
                        <a:latin typeface="+mn-lt"/>
                        <a:ea typeface="Calibri" panose="020F0502020204030204" pitchFamily="34" charset="0"/>
                        <a:cs typeface="Times New Roman" panose="02020603050405020304" pitchFamily="18" charset="0"/>
                      </a:endParaRPr>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tc hMerge="1">
                  <a:txBody>
                    <a:bodyPr/>
                    <a:lstStyle/>
                    <a:p>
                      <a:pPr algn="ctr"/>
                      <a:endParaRPr lang="en-US" sz="1200" b="1" dirty="0"/>
                    </a:p>
                  </a:txBody>
                  <a:tcPr marL="67667" marR="67667" marT="0" marB="0" anchor="ctr">
                    <a:lnR w="12700" cap="flat" cmpd="sng" algn="ctr">
                      <a:solidFill>
                        <a:schemeClr val="tx1"/>
                      </a:solidFill>
                      <a:prstDash val="lgDash"/>
                      <a:round/>
                      <a:headEnd type="none" w="med" len="med"/>
                      <a:tailEnd type="none" w="med" len="med"/>
                    </a:lnR>
                    <a:solidFill>
                      <a:schemeClr val="bg1">
                        <a:lumMod val="95000"/>
                      </a:schemeClr>
                    </a:solidFill>
                  </a:tcPr>
                </a:tc>
                <a:tc hMerge="1">
                  <a:txBody>
                    <a:bodyPr/>
                    <a:lstStyle/>
                    <a:p>
                      <a:pPr algn="ctr"/>
                      <a:endParaRPr lang="en-US" sz="1200" b="1" dirty="0"/>
                    </a:p>
                  </a:txBody>
                  <a:tcPr marL="67667" marR="67667" marT="0" marB="0" anchor="ctr">
                    <a:lnL w="12700" cap="flat" cmpd="sng" algn="ctr">
                      <a:solidFill>
                        <a:schemeClr val="tx1"/>
                      </a:solidFill>
                      <a:prstDash val="lgDash"/>
                      <a:round/>
                      <a:headEnd type="none" w="med" len="med"/>
                      <a:tailEnd type="none" w="med" len="med"/>
                    </a:lnL>
                    <a:solidFill>
                      <a:schemeClr val="bg1">
                        <a:lumMod val="95000"/>
                      </a:schemeClr>
                    </a:solidFill>
                  </a:tcPr>
                </a:tc>
                <a:extLst>
                  <a:ext uri="{0D108BD9-81ED-4DB2-BD59-A6C34878D82A}">
                    <a16:rowId xmlns:a16="http://schemas.microsoft.com/office/drawing/2014/main" val="374909395"/>
                  </a:ext>
                </a:extLst>
              </a:tr>
              <a:tr h="3720630">
                <a:tc>
                  <a:txBody>
                    <a:bodyPr/>
                    <a:lstStyle/>
                    <a:p>
                      <a:pPr marL="171450" indent="-171450"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b="0" i="0" u="none" strike="noStrike" kern="1200" dirty="0">
                        <a:solidFill>
                          <a:schemeClr val="tx1"/>
                        </a:solidFill>
                        <a:effectLst/>
                        <a:latin typeface="+mn-lt"/>
                        <a:ea typeface="+mn-ea"/>
                        <a:cs typeface="+mn-cs"/>
                      </a:endParaRPr>
                    </a:p>
                  </a:txBody>
                  <a:tcPr marL="50750" marR="50750" marT="0" marB="0">
                    <a:lnL w="12700" cap="flat" cmpd="sng" algn="ctr">
                      <a:solidFill>
                        <a:schemeClr val="tx1"/>
                      </a:solidFill>
                      <a:prstDash val="lgDash"/>
                      <a:round/>
                      <a:headEnd type="none" w="med" len="med"/>
                      <a:tailEnd type="none" w="med" len="med"/>
                    </a:lnL>
                    <a:solidFill>
                      <a:schemeClr val="accent6">
                        <a:lumMod val="20000"/>
                        <a:lumOff val="80000"/>
                      </a:schemeClr>
                    </a:solidFill>
                  </a:tcPr>
                </a:tc>
                <a:tc>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R w="12700" cap="flat" cmpd="sng" algn="ctr">
                      <a:solidFill>
                        <a:schemeClr val="tx1"/>
                      </a:solidFill>
                      <a:prstDash val="lgDash"/>
                      <a:round/>
                      <a:headEnd type="none" w="med" len="med"/>
                      <a:tailEnd type="none" w="med" len="med"/>
                    </a:lnR>
                    <a:solidFill>
                      <a:schemeClr val="bg1">
                        <a:lumMod val="95000"/>
                      </a:schemeClr>
                    </a:solidFill>
                  </a:tcPr>
                </a:tc>
                <a:tc>
                  <a:txBody>
                    <a:bodyPr/>
                    <a:lstStyle/>
                    <a:p>
                      <a:pPr marL="142875" indent="-142875" algn="l">
                        <a:buFont typeface="Arial" panose="020B0604020202020204" pitchFamily="34" charset="0"/>
                        <a:buChar char="•"/>
                        <a:tabLst/>
                      </a:pPr>
                      <a:endParaRPr lang="en-CA" sz="1200" dirty="0">
                        <a:effectLst/>
                        <a:latin typeface="+mn-lt"/>
                        <a:ea typeface="Calibri" panose="020F0502020204030204" pitchFamily="34" charset="0"/>
                        <a:cs typeface="Times New Roman" panose="02020603050405020304" pitchFamily="18" charset="0"/>
                      </a:endParaRPr>
                    </a:p>
                  </a:txBody>
                  <a:tcPr marL="50750" marR="50750" marT="0" marB="0">
                    <a:lnL w="12700" cap="flat" cmpd="sng" algn="ctr">
                      <a:solidFill>
                        <a:schemeClr val="tx1"/>
                      </a:solidFill>
                      <a:prstDash val="lgDash"/>
                      <a:round/>
                      <a:headEnd type="none" w="med" len="med"/>
                      <a:tailEnd type="none" w="med" len="med"/>
                    </a:lnL>
                    <a:noFill/>
                  </a:tcPr>
                </a:tc>
                <a:extLst>
                  <a:ext uri="{0D108BD9-81ED-4DB2-BD59-A6C34878D82A}">
                    <a16:rowId xmlns:a16="http://schemas.microsoft.com/office/drawing/2014/main" val="1650234250"/>
                  </a:ext>
                </a:extLst>
              </a:tr>
            </a:tbl>
          </a:graphicData>
        </a:graphic>
      </p:graphicFrame>
      <p:cxnSp>
        <p:nvCxnSpPr>
          <p:cNvPr id="7" name="Straight Arrow Connector 6">
            <a:extLst>
              <a:ext uri="{FF2B5EF4-FFF2-40B4-BE49-F238E27FC236}">
                <a16:creationId xmlns:a16="http://schemas.microsoft.com/office/drawing/2014/main" id="{BB5E4DCB-DC91-FE09-532D-352AA7217628}"/>
              </a:ext>
            </a:extLst>
          </p:cNvPr>
          <p:cNvCxnSpPr>
            <a:cxnSpLocks/>
          </p:cNvCxnSpPr>
          <p:nvPr/>
        </p:nvCxnSpPr>
        <p:spPr>
          <a:xfrm>
            <a:off x="649423" y="1876835"/>
            <a:ext cx="10893154" cy="0"/>
          </a:xfrm>
          <a:prstGeom prst="straightConnector1">
            <a:avLst/>
          </a:prstGeom>
          <a:ln w="5715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79D09CD7-77CF-6EF4-3993-247FB4F3FB50}"/>
              </a:ext>
            </a:extLst>
          </p:cNvPr>
          <p:cNvPicPr>
            <a:picLocks noChangeAspect="1"/>
          </p:cNvPicPr>
          <p:nvPr/>
        </p:nvPicPr>
        <p:blipFill>
          <a:blip r:embed="rId3"/>
          <a:stretch>
            <a:fillRect/>
          </a:stretch>
        </p:blipFill>
        <p:spPr>
          <a:xfrm>
            <a:off x="3048000" y="6356350"/>
            <a:ext cx="9144000" cy="514350"/>
          </a:xfrm>
          <a:prstGeom prst="rect">
            <a:avLst/>
          </a:prstGeom>
        </p:spPr>
      </p:pic>
      <p:sp>
        <p:nvSpPr>
          <p:cNvPr id="9" name="Rectangle 8">
            <a:extLst>
              <a:ext uri="{FF2B5EF4-FFF2-40B4-BE49-F238E27FC236}">
                <a16:creationId xmlns:a16="http://schemas.microsoft.com/office/drawing/2014/main" id="{224FF707-2007-4769-FCCC-7ADDE94CE46E}"/>
              </a:ext>
            </a:extLst>
          </p:cNvPr>
          <p:cNvSpPr/>
          <p:nvPr/>
        </p:nvSpPr>
        <p:spPr>
          <a:xfrm>
            <a:off x="109198" y="6343651"/>
            <a:ext cx="2928293" cy="461665"/>
          </a:xfrm>
          <a:prstGeom prst="rect">
            <a:avLst/>
          </a:prstGeom>
        </p:spPr>
        <p:txBody>
          <a:bodyPr wrap="square">
            <a:spAutoFit/>
          </a:bodyPr>
          <a:lstStyle/>
          <a:p>
            <a:r>
              <a:rPr lang="en-US" sz="1200" dirty="0">
                <a:solidFill>
                  <a:schemeClr val="bg1"/>
                </a:solidFill>
                <a:latin typeface="Calibri" panose="020F0502020204030204" pitchFamily="34" charset="0"/>
                <a:cs typeface="Calibri" panose="020F0502020204030204" pitchFamily="34" charset="0"/>
              </a:rPr>
              <a:t>Four Point Learning Continuum Template</a:t>
            </a:r>
          </a:p>
          <a:p>
            <a:r>
              <a:rPr lang="en-US" sz="1200" dirty="0">
                <a:solidFill>
                  <a:schemeClr val="bg1"/>
                </a:solidFill>
                <a:latin typeface="Calibri" panose="020F0502020204030204" pitchFamily="34" charset="0"/>
                <a:cs typeface="Calibri" panose="020F0502020204030204" pitchFamily="34" charset="0"/>
              </a:rPr>
              <a:t>Dr. Shelley Moore, 2024</a:t>
            </a:r>
          </a:p>
        </p:txBody>
      </p:sp>
      <p:sp>
        <p:nvSpPr>
          <p:cNvPr id="5" name="TextBox 4">
            <a:extLst>
              <a:ext uri="{FF2B5EF4-FFF2-40B4-BE49-F238E27FC236}">
                <a16:creationId xmlns:a16="http://schemas.microsoft.com/office/drawing/2014/main" id="{DB20D589-9231-08D3-C78F-E64824DE6F2D}"/>
              </a:ext>
            </a:extLst>
          </p:cNvPr>
          <p:cNvSpPr txBox="1"/>
          <p:nvPr/>
        </p:nvSpPr>
        <p:spPr>
          <a:xfrm>
            <a:off x="9965159" y="466066"/>
            <a:ext cx="2010941" cy="276999"/>
          </a:xfrm>
          <a:prstGeom prst="rect">
            <a:avLst/>
          </a:prstGeom>
          <a:noFill/>
        </p:spPr>
        <p:txBody>
          <a:bodyPr wrap="square">
            <a:spAutoFit/>
          </a:bodyPr>
          <a:lstStyle/>
          <a:p>
            <a:pPr algn="r"/>
            <a:r>
              <a:rPr lang="en-CA" sz="1200" b="1" dirty="0">
                <a:latin typeface="Calibri" panose="020F0502020204030204" pitchFamily="34" charset="0"/>
                <a:cs typeface="Calibri" panose="020F0502020204030204" pitchFamily="34" charset="0"/>
              </a:rPr>
              <a:t>ELA 7/8</a:t>
            </a:r>
            <a:endParaRPr lang="en-US" sz="1200" dirty="0"/>
          </a:p>
        </p:txBody>
      </p:sp>
    </p:spTree>
    <p:extLst>
      <p:ext uri="{BB962C8B-B14F-4D97-AF65-F5344CB8AC3E}">
        <p14:creationId xmlns:p14="http://schemas.microsoft.com/office/powerpoint/2010/main" val="3904642940"/>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10</TotalTime>
  <Words>4815</Words>
  <Application>Microsoft Macintosh PowerPoint</Application>
  <PresentationFormat>Widescreen</PresentationFormat>
  <Paragraphs>560</Paragraphs>
  <Slides>15</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Calibri</vt:lpstr>
      <vt:lpstr>Calibri Light</vt:lpstr>
      <vt:lpstr>DM Sans</vt:lpstr>
      <vt:lpstr>Helvetica</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Shelley Moore</dc:creator>
  <cp:lastModifiedBy>Shelley Moore</cp:lastModifiedBy>
  <cp:revision>1</cp:revision>
  <dcterms:created xsi:type="dcterms:W3CDTF">2026-07-24T17:56:57Z</dcterms:created>
  <dcterms:modified xsi:type="dcterms:W3CDTF">2026-07-24T18:07:55Z</dcterms:modified>
</cp:coreProperties>
</file>