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2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58"/>
  </p:normalViewPr>
  <p:slideViewPr>
    <p:cSldViewPr snapToGrid="0">
      <p:cViewPr varScale="1">
        <p:scale>
          <a:sx n="102" d="100"/>
          <a:sy n="102" d="100"/>
        </p:scale>
        <p:origin x="109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46232-8BE6-BE0D-65A5-78E5285D31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14814-800C-D5DB-87F7-A4DC0A6D9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5B564-F4A0-5F71-ED2D-7F8A4E5C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56E1-4268-3D95-28DE-FA2B8CF58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70387-47F2-7020-D0F3-8C682B50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9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29B65-5BBF-B65F-1756-DB7337AAC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536F0-EDB7-6F5D-3AB7-EE36D0E27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0107D-F565-9ED7-3656-A22731778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73BF2-30E2-94CC-4183-75E2B508A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52B1F-D60F-FF05-9898-61D0C178E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88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8D2A8-4DAE-0405-14B1-9C88681B0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B39E2-7E9E-38DA-9FBB-0F7715E1A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D99F6-87C4-1026-E200-7ECA83E55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EF512-A6AB-B206-5DE3-20B04E45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B35EE-11AE-EED9-6334-8D70E4F05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0E173-D4E3-84CE-ACB1-FF6C4A08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4A649-1E43-DFC7-1CA9-03D72504E8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714BC0-98F1-A64C-C4B0-3C77705FF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BC20B4-C890-7927-37F1-175862255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4872D-1C38-BB39-4426-C301D4EC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79710-A312-F1D1-CAAE-185095E56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20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A5479-36D6-68AD-ACA7-97C38D811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14C94-A59F-35F5-AAB7-A36DD7B2D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5EF2A-3EFD-2012-0BFA-3C85917B1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B700D-82DC-FF33-9A34-6FDEA7938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B72AB8-2E8B-A63E-BF30-077C7E4600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CC13C6-B532-E408-D0DB-82E593BA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EA0DA4-7EDE-F55F-3CAF-0D59F10C2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22B0A2-01D5-6120-63DB-F88AC0FB8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0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EBAB5-F130-93CB-344A-D4D1E949E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3660FB-612F-CFD0-88AA-4F4396823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A11CF-E56D-9FCA-1EAC-A00B48F12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6A7A3-8CFE-F35A-7E32-9DE52823E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7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E0D4C-518C-CBDD-B8F0-C5E262768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73BCF-D686-4D66-26E2-BD1799729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AC840-D20C-F554-1230-662B167A2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F47AD-5F62-7951-71BF-4FE62770C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ADB12-088E-9ACE-C283-8BDCBEB01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F41C4-B313-0D82-41C5-C113C23D9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51E7E-193D-39EA-BAD9-C9F8E66F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43596-0CD7-DEDB-38CF-EC06B8206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33D9D-A710-C897-90AB-045EAC474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E3F02-CC02-9EAD-B072-17CEB47C8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0E908F-D450-BA57-F387-0BB28C5A6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ACE4-674E-8A3E-D5DC-18F349A2D1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78ED2-C3C4-8FA6-1235-A987D8794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0FA50-207E-D0C8-CA4B-9AFC574E6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16EDB5-0A6B-1BC4-79FF-DF87057FA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02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39330-8477-6DEB-C691-F57B40570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3105E-399F-3699-55DA-4E3D0D2F0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BC219-4BC6-AD32-4817-22465903C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E8FAF-AF6B-0503-9E6E-CA10DF997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0EA20-7F0E-716C-0B4E-BF689287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0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38A6F-9D13-2DCF-0262-EA210DABD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A8B31F-E5B2-AD14-82C4-6ABA04C48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884C0-8A5E-56A1-E2CE-54D77445E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18192-8E91-0C61-1F1B-D95C8F154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BB8A0-BFE4-C460-55E9-1840E0D18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6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8A9CB0-7238-F17D-AE12-D45FB2EBD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35B8A-DA46-8179-A4C7-E605694A4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2250E-2A5F-7FA4-C36A-B50F79732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EE0047-6EFF-1649-9083-394BA118F638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69313-7474-F39F-A2F7-23EC3D753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2F2D6-B1D5-44FD-3227-6B679B133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1CFC47-DCA0-A44E-B52B-869AC2C37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5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D3F194-106C-F141-9A61-F1EE0926F074}"/>
              </a:ext>
            </a:extLst>
          </p:cNvPr>
          <p:cNvGraphicFramePr>
            <a:graphicFrameLocks noGrp="1"/>
          </p:cNvGraphicFramePr>
          <p:nvPr/>
        </p:nvGraphicFramePr>
        <p:xfrm>
          <a:off x="359763" y="102267"/>
          <a:ext cx="11083299" cy="6328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7282">
                  <a:extLst>
                    <a:ext uri="{9D8B030D-6E8A-4147-A177-3AD203B41FA5}">
                      <a16:colId xmlns:a16="http://schemas.microsoft.com/office/drawing/2014/main" val="2368478172"/>
                    </a:ext>
                  </a:extLst>
                </a:gridCol>
                <a:gridCol w="4187786">
                  <a:extLst>
                    <a:ext uri="{9D8B030D-6E8A-4147-A177-3AD203B41FA5}">
                      <a16:colId xmlns:a16="http://schemas.microsoft.com/office/drawing/2014/main" val="1787417312"/>
                    </a:ext>
                  </a:extLst>
                </a:gridCol>
                <a:gridCol w="4318231">
                  <a:extLst>
                    <a:ext uri="{9D8B030D-6E8A-4147-A177-3AD203B41FA5}">
                      <a16:colId xmlns:a16="http://schemas.microsoft.com/office/drawing/2014/main" val="1451952068"/>
                    </a:ext>
                  </a:extLst>
                </a:gridCol>
              </a:tblGrid>
              <a:tr h="52838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Grade: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Subject(s):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Planning Team:</a:t>
                      </a:r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395938"/>
                  </a:ext>
                </a:extLst>
              </a:tr>
              <a:tr h="477022">
                <a:tc gridSpan="3">
                  <a:txBody>
                    <a:bodyPr/>
                    <a:lstStyle/>
                    <a:p>
                      <a:r>
                        <a:rPr lang="en-US" sz="1400" b="1" dirty="0"/>
                        <a:t>Organizing Idea: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CA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 Forms and Structures: Identifying and applying text forms and structures improves understanding of content, literary style, and our rich language traditions.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845389"/>
                  </a:ext>
                </a:extLst>
              </a:tr>
              <a:tr h="383014">
                <a:tc>
                  <a:txBody>
                    <a:bodyPr/>
                    <a:lstStyle/>
                    <a:p>
                      <a:endParaRPr lang="en-US" sz="1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b="1"/>
                        <a:t>Curricular Language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13536940"/>
                  </a:ext>
                </a:extLst>
              </a:tr>
              <a:tr h="1170073">
                <a:tc>
                  <a:txBody>
                    <a:bodyPr/>
                    <a:lstStyle/>
                    <a:p>
                      <a:r>
                        <a:rPr lang="en-US" sz="1400" b="1" dirty="0"/>
                        <a:t>Our Guiding Unit/Essential Question(s):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can forces affect objects from a distance?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917823"/>
                  </a:ext>
                </a:extLst>
              </a:tr>
              <a:tr h="802983">
                <a:tc rowSpan="3">
                  <a:txBody>
                    <a:bodyPr/>
                    <a:lstStyle/>
                    <a:p>
                      <a:r>
                        <a:rPr lang="en-US" sz="1400" b="1" dirty="0"/>
                        <a:t>Learning Outcome: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/>
                        <a:t>Understandings:</a:t>
                      </a:r>
                    </a:p>
                    <a:p>
                      <a:endParaRPr lang="en-US" sz="1400" b="1" dirty="0"/>
                    </a:p>
                    <a:p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CA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Students investigate how forces can act on objects without contact.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252401"/>
                  </a:ext>
                </a:extLst>
              </a:tr>
              <a:tr h="608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1" dirty="0"/>
                        <a:t>Knowledge: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7329872"/>
                  </a:ext>
                </a:extLst>
              </a:tr>
              <a:tr h="7532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Processes &amp; Skills: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55680646"/>
                  </a:ext>
                </a:extLst>
              </a:tr>
              <a:tr h="636445">
                <a:tc>
                  <a:txBody>
                    <a:bodyPr/>
                    <a:lstStyle/>
                    <a:p>
                      <a:r>
                        <a:rPr lang="en-CA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Literacy Progressions</a:t>
                      </a:r>
                      <a:endParaRPr lang="en-CA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/>
                        <a:t>We 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9938"/>
                  </a:ext>
                </a:extLst>
              </a:tr>
              <a:tr h="451197">
                <a:tc>
                  <a:txBody>
                    <a:bodyPr/>
                    <a:lstStyle/>
                    <a:p>
                      <a:r>
                        <a:rPr lang="en-CA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Numeracy Progressions</a:t>
                      </a:r>
                      <a:endParaRPr lang="en-CA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91858418"/>
                  </a:ext>
                </a:extLst>
              </a:tr>
              <a:tr h="48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Competencies/ Career Education Progressions</a:t>
                      </a:r>
                      <a:endParaRPr lang="en-CA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400" dirty="0"/>
                        <a:t>We 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4272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65A8C19-FAF2-884C-AFFC-02EB236E4014}"/>
              </a:ext>
            </a:extLst>
          </p:cNvPr>
          <p:cNvSpPr/>
          <p:nvPr/>
        </p:nvSpPr>
        <p:spPr>
          <a:xfrm>
            <a:off x="-79252" y="6550223"/>
            <a:ext cx="50365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Backwards Design Unit Planning Template: Shelley Moore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4E1454-8E5F-C94C-B239-498DEB276235}"/>
              </a:ext>
            </a:extLst>
          </p:cNvPr>
          <p:cNvSpPr/>
          <p:nvPr/>
        </p:nvSpPr>
        <p:spPr>
          <a:xfrm>
            <a:off x="9856713" y="6550223"/>
            <a:ext cx="22879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Alberta Renewed Curriculum</a:t>
            </a:r>
          </a:p>
        </p:txBody>
      </p:sp>
    </p:spTree>
    <p:extLst>
      <p:ext uri="{BB962C8B-B14F-4D97-AF65-F5344CB8AC3E}">
        <p14:creationId xmlns:p14="http://schemas.microsoft.com/office/powerpoint/2010/main" val="1373515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1</cp:revision>
  <dcterms:created xsi:type="dcterms:W3CDTF">2026-09-25T18:05:09Z</dcterms:created>
  <dcterms:modified xsi:type="dcterms:W3CDTF">2026-09-25T18:05:57Z</dcterms:modified>
</cp:coreProperties>
</file>