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7" r:id="rId2"/>
    <p:sldId id="256" r:id="rId3"/>
    <p:sldId id="748" r:id="rId4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/>
    <p:restoredTop sz="94658"/>
  </p:normalViewPr>
  <p:slideViewPr>
    <p:cSldViewPr snapToGrid="0">
      <p:cViewPr>
        <p:scale>
          <a:sx n="121" d="100"/>
          <a:sy n="121" d="100"/>
        </p:scale>
        <p:origin x="1512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D3C93-2416-F54A-B434-A2676C240024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FF3E5-68E2-3B4F-ABEB-05F10ECC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8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FF3E5-68E2-3B4F-ABEB-05F10ECC82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641677-52F7-0B4B-88CF-4D21DE5E9B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35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8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08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4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6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19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16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4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4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2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8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4BD44B-C623-B649-8A2B-FB5A29E23CA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AD5310-EC67-6A4D-9B04-AB8FDD92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A70D-E63F-F216-DF4B-DBD647A62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7AAB7E5-0EFF-EAF5-C428-9AA307989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188364"/>
              </p:ext>
            </p:extLst>
          </p:nvPr>
        </p:nvGraphicFramePr>
        <p:xfrm>
          <a:off x="197098" y="117150"/>
          <a:ext cx="8749804" cy="6529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44">
                  <a:extLst>
                    <a:ext uri="{9D8B030D-6E8A-4147-A177-3AD203B41FA5}">
                      <a16:colId xmlns:a16="http://schemas.microsoft.com/office/drawing/2014/main" val="2030575315"/>
                    </a:ext>
                  </a:extLst>
                </a:gridCol>
                <a:gridCol w="521789">
                  <a:extLst>
                    <a:ext uri="{9D8B030D-6E8A-4147-A177-3AD203B41FA5}">
                      <a16:colId xmlns:a16="http://schemas.microsoft.com/office/drawing/2014/main" val="2613084009"/>
                    </a:ext>
                  </a:extLst>
                </a:gridCol>
                <a:gridCol w="191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543117338"/>
                    </a:ext>
                  </a:extLst>
                </a:gridCol>
                <a:gridCol w="2168923">
                  <a:extLst>
                    <a:ext uri="{9D8B030D-6E8A-4147-A177-3AD203B41FA5}">
                      <a16:colId xmlns:a16="http://schemas.microsoft.com/office/drawing/2014/main" val="1598683944"/>
                    </a:ext>
                  </a:extLst>
                </a:gridCol>
                <a:gridCol w="3152277">
                  <a:extLst>
                    <a:ext uri="{9D8B030D-6E8A-4147-A177-3AD203B41FA5}">
                      <a16:colId xmlns:a16="http://schemas.microsoft.com/office/drawing/2014/main" val="3837235310"/>
                    </a:ext>
                  </a:extLst>
                </a:gridCol>
              </a:tblGrid>
              <a:tr h="217382">
                <a:tc grid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Grade: 1/2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Subject</a:t>
                      </a:r>
                      <a:r>
                        <a:rPr lang="en-US" sz="1000" b="1" baseline="0" dirty="0">
                          <a:solidFill>
                            <a:schemeClr val="bg1"/>
                          </a:solidFill>
                        </a:rPr>
                        <a:t> Area: Science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Topic/Anchor Text: Life Systems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Topic/Anchor Text: Life Systems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Planning Team: Michelle and RR K-12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974">
                <a:tc gridSpan="5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Big Idea(s): (derived from B2)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understanding that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 </a:t>
                      </a: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different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qualities </a:t>
                      </a: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understanding that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humans</a:t>
                      </a: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Unit Guiding Question(s):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are living things?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do living things need?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How do we know that humans are living?</a:t>
                      </a:r>
                      <a:endParaRPr lang="en-CA" sz="10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Unit Guiding Question(s):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are living things?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do living things need?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How do we know that humans are living?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110">
                <a:tc gridSpan="7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Key Vocabulary: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living things, non-living things, physical characteristics/looks, basic needs, humans, natural environment, interconnected, place, connected, change, constant/stay the same, same, different, live, air, water, food, warmth, space, move/acts, plants, animals, insects, amphibians, birds, mammals, life cycle, grow, humans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117226"/>
                  </a:ext>
                </a:extLst>
              </a:tr>
              <a:tr h="342270">
                <a:tc gridSpan="2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Curricular Language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</a:rPr>
                        <a:t>Curricular Language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Student Friendly Language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57277871"/>
                  </a:ext>
                </a:extLst>
              </a:tr>
              <a:tr h="144015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Learning Goals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B2.1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</a:rPr>
                        <a:t>(G1)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an understanding of the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natural environment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a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where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non-living things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interconnected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(G2) compare physical characteristics of various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that are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constant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those that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</a:t>
                      </a:r>
                      <a:endParaRPr lang="en-CA" sz="1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an understanding of the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natural environment 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a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where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non-living things 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interconnected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know what a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natural environment is </a:t>
                      </a:r>
                      <a:r>
                        <a:rPr lang="en-CA" sz="1000" b="0" i="1" dirty="0"/>
                        <a:t>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know what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are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know what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non-living things </a:t>
                      </a:r>
                      <a:r>
                        <a:rPr lang="en-CA" sz="1000" b="0" i="1" dirty="0"/>
                        <a:t>are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and non-living things </a:t>
                      </a:r>
                      <a:r>
                        <a:rPr lang="en-CA" sz="1000" b="0" i="1" dirty="0"/>
                        <a:t>are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connected</a:t>
                      </a:r>
                      <a:r>
                        <a:rPr lang="en-CA" sz="1000" b="0" i="1" dirty="0"/>
                        <a:t> in a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natural environment </a:t>
                      </a:r>
                      <a:r>
                        <a:rPr lang="en-CA" sz="1000" b="0" i="1" dirty="0"/>
                        <a:t>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know that some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characteristics</a:t>
                      </a:r>
                      <a:r>
                        <a:rPr lang="en-CA" sz="1000" b="0" i="1" dirty="0"/>
                        <a:t> of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change</a:t>
                      </a:r>
                      <a:r>
                        <a:rPr lang="en-CA" sz="1000" b="0" i="1" dirty="0"/>
                        <a:t>, and some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stay the same </a:t>
                      </a:r>
                      <a:r>
                        <a:rPr lang="en-CA" sz="1000" b="0" i="1" dirty="0"/>
                        <a:t>(i.e., animals) (2)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can name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and non-living things </a:t>
                      </a:r>
                      <a:r>
                        <a:rPr lang="en-CA" sz="1000" b="0" i="1" dirty="0"/>
                        <a:t>in a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natural environment </a:t>
                      </a:r>
                      <a:r>
                        <a:rPr lang="en-CA" sz="1000" b="0" i="1" dirty="0"/>
                        <a:t>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dirty="0"/>
                        <a:t>I can talk about and/or show how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and non-living things </a:t>
                      </a:r>
                      <a:r>
                        <a:rPr lang="en-CA" sz="1000" b="0" i="1" dirty="0"/>
                        <a:t>are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connected</a:t>
                      </a:r>
                      <a:r>
                        <a:rPr lang="en-CA" sz="1000" b="0" i="1" dirty="0"/>
                        <a:t> in a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natural environment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 </a:t>
                      </a:r>
                      <a:r>
                        <a:rPr lang="en-CA" sz="1000" b="0" i="1" dirty="0"/>
                        <a:t>talk about and/or show 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the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same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about the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 characteristics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living things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(i.e. animals). (2)</a:t>
                      </a:r>
                      <a:endParaRPr lang="en-CA" sz="1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43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B2.2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(G1)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basic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the need for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air, water, food, heat, shelter, and space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(G2)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the locomotion (movement) of various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endParaRPr lang="en-CA" sz="1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basic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the need for </a:t>
                      </a:r>
                      <a:r>
                        <a:rPr lang="en-CA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air, water, food, heat, shelter, and space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all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have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needs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what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need </a:t>
                      </a:r>
                      <a:r>
                        <a:rPr lang="en-CA" sz="1000" b="0" i="1" dirty="0"/>
                        <a:t>to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live</a:t>
                      </a:r>
                      <a:r>
                        <a:rPr lang="en-CA" sz="1000" b="0" i="1" dirty="0"/>
                        <a:t>, including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air</a:t>
                      </a:r>
                      <a:r>
                        <a:rPr lang="en-CA" sz="1000" b="0" i="1" dirty="0"/>
                        <a:t>,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water</a:t>
                      </a:r>
                      <a:r>
                        <a:rPr lang="en-CA" sz="1000" b="0" i="1" dirty="0"/>
                        <a:t>,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food</a:t>
                      </a:r>
                      <a:r>
                        <a:rPr lang="en-CA" sz="1000" b="0" i="1" dirty="0"/>
                        <a:t>,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warmth</a:t>
                      </a:r>
                      <a:r>
                        <a:rPr lang="en-CA" sz="1000" b="0" i="1" dirty="0"/>
                        <a:t>, and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space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different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can meet their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needs </a:t>
                      </a:r>
                      <a:r>
                        <a:rPr lang="en-CA" sz="1000" b="0" i="1" dirty="0"/>
                        <a:t>in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different</a:t>
                      </a:r>
                      <a:r>
                        <a:rPr lang="en-CA" sz="1000" b="0" i="1" dirty="0"/>
                        <a:t> ways. (1)</a:t>
                      </a:r>
                      <a:br>
                        <a:rPr lang="en-CA" sz="1000" b="0" i="1" dirty="0"/>
                      </a:b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animals</a:t>
                      </a:r>
                      <a:r>
                        <a:rPr lang="en-CA" sz="1000" b="0" i="1" dirty="0"/>
                        <a:t> are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and that they need to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move</a:t>
                      </a:r>
                      <a:r>
                        <a:rPr lang="en-CA" sz="1000" b="0" i="1" dirty="0"/>
                        <a:t> to meet their basic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needs</a:t>
                      </a:r>
                      <a:r>
                        <a:rPr lang="en-CA" sz="1000" b="0" i="1" dirty="0"/>
                        <a:t>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know that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 move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ways to meet their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 name the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basic needs </a:t>
                      </a:r>
                      <a:r>
                        <a:rPr lang="en-CA" sz="1000" b="0" i="1" dirty="0"/>
                        <a:t>of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different</a:t>
                      </a:r>
                      <a:r>
                        <a:rPr lang="en-CA" sz="1000" b="0" i="1" dirty="0"/>
                        <a:t>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 talk about and/or show how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different living things </a:t>
                      </a:r>
                      <a:r>
                        <a:rPr lang="en-CA" sz="1000" b="0" i="1" dirty="0"/>
                        <a:t>meet their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basic needs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 </a:t>
                      </a:r>
                      <a:r>
                        <a:rPr lang="en-CA" sz="1000" b="0" i="1" dirty="0"/>
                        <a:t>talk about and/or show 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an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 moves 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meet its </a:t>
                      </a:r>
                      <a:r>
                        <a:rPr lang="en-CA" sz="1000" b="0" i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  <a:r>
                        <a:rPr lang="en-CA" sz="10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(2)</a:t>
                      </a:r>
                      <a:endParaRPr lang="en-CA" sz="1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79215290"/>
                  </a:ext>
                </a:extLst>
              </a:tr>
              <a:tr h="157602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B2.3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(G1)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 characteristics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various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explain how these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help the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meet their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basic needs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(G2)describe the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life cycle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a variety of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amphibians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birds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mammals</a:t>
                      </a:r>
                      <a:endParaRPr lang="en-CA" sz="1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0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(i.e.,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plants &amp;  animals</a:t>
                      </a:r>
                      <a:r>
                        <a:rPr lang="en-CA" sz="1000" b="0" i="1" dirty="0"/>
                        <a:t>)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CA" sz="1000" b="0" i="1" dirty="0"/>
                        <a:t>have different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characteristics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characteristics</a:t>
                      </a:r>
                      <a:r>
                        <a:rPr lang="en-CA" sz="1000" b="0" i="1" dirty="0"/>
                        <a:t> are things we can notice about a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can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grow</a:t>
                      </a:r>
                      <a:r>
                        <a:rPr lang="en-CA" sz="1000" b="0" i="1" dirty="0"/>
                        <a:t> and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change</a:t>
                      </a:r>
                      <a:r>
                        <a:rPr lang="en-CA" sz="1000" b="0" i="1" dirty="0"/>
                        <a:t> throughout their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life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grow </a:t>
                      </a:r>
                      <a:r>
                        <a:rPr lang="en-CA" sz="1000" b="0" i="1" dirty="0"/>
                        <a:t>(i.e.,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plants &amp; animals (insects, amphibians, birds, mammals</a:t>
                      </a:r>
                      <a:r>
                        <a:rPr lang="en-CA" sz="1000" b="0" i="1" dirty="0"/>
                        <a:t>))  and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change</a:t>
                      </a:r>
                      <a:r>
                        <a:rPr lang="en-CA" sz="1000" b="0" i="1" dirty="0"/>
                        <a:t> during their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life cycle</a:t>
                      </a:r>
                      <a:r>
                        <a:rPr lang="en-CA" sz="1000" b="0" i="1" dirty="0"/>
                        <a:t>.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know that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animals</a:t>
                      </a:r>
                      <a:r>
                        <a:rPr lang="en-CA" sz="1000" b="0" i="1" dirty="0"/>
                        <a:t> can look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different</a:t>
                      </a:r>
                      <a:r>
                        <a:rPr lang="en-CA" sz="1000" b="0" i="1" dirty="0"/>
                        <a:t> at different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stages</a:t>
                      </a:r>
                      <a:r>
                        <a:rPr lang="en-CA" sz="1000" b="0" i="1" dirty="0"/>
                        <a:t> of their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life cycle</a:t>
                      </a:r>
                      <a:r>
                        <a:rPr lang="en-CA" sz="1000" b="0" i="1" dirty="0"/>
                        <a:t>.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 name some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characteristics</a:t>
                      </a:r>
                      <a:r>
                        <a:rPr lang="en-CA" sz="1000" b="0" i="1" dirty="0"/>
                        <a:t> of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 talk about and/or show how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grow</a:t>
                      </a:r>
                      <a:r>
                        <a:rPr lang="en-CA" sz="1000" b="0" i="1" dirty="0"/>
                        <a:t> and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change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 talk about and/or show how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 dirty="0"/>
                        <a:t>are </a:t>
                      </a:r>
                      <a:r>
                        <a:rPr lang="en-CA" sz="1000" b="0" i="1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 same</a:t>
                      </a:r>
                      <a:r>
                        <a:rPr lang="en-CA" sz="1000" b="0" i="1" dirty="0"/>
                        <a:t> and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different</a:t>
                      </a:r>
                      <a:r>
                        <a:rPr lang="en-CA" sz="1000" b="0" i="1" dirty="0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 talk about and/or show the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life cycle </a:t>
                      </a:r>
                      <a:r>
                        <a:rPr lang="en-CA" sz="1000" b="0" i="1" dirty="0"/>
                        <a:t>of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different animals</a:t>
                      </a:r>
                      <a:r>
                        <a:rPr lang="en-CA" sz="1000" b="0" i="1" dirty="0"/>
                        <a:t>.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 dirty="0"/>
                        <a:t>I can talk about and/or show how an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animal grows </a:t>
                      </a:r>
                      <a:r>
                        <a:rPr lang="en-CA" sz="1000" b="0" i="1" dirty="0"/>
                        <a:t>and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changes</a:t>
                      </a:r>
                      <a:r>
                        <a:rPr lang="en-CA" sz="1000" b="0" i="1" dirty="0"/>
                        <a:t> during its </a:t>
                      </a:r>
                      <a:r>
                        <a:rPr lang="en-CA" sz="1000" b="0" i="1" dirty="0">
                          <a:solidFill>
                            <a:srgbClr val="FF0000"/>
                          </a:solidFill>
                        </a:rPr>
                        <a:t>life cycle</a:t>
                      </a:r>
                      <a:r>
                        <a:rPr lang="en-CA" sz="1000" b="0" i="1" dirty="0"/>
                        <a:t>. (2)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3790538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44769EC-8CAD-AF2F-A240-0FCA318F2E69}"/>
              </a:ext>
            </a:extLst>
          </p:cNvPr>
          <p:cNvSpPr txBox="1"/>
          <p:nvPr/>
        </p:nvSpPr>
        <p:spPr>
          <a:xfrm>
            <a:off x="0" y="6676606"/>
            <a:ext cx="23519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Backwards Design Planning – Ontario Curriculum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C702D3-F624-D23D-43B8-9ADF8857E1CF}"/>
              </a:ext>
            </a:extLst>
          </p:cNvPr>
          <p:cNvSpPr txBox="1"/>
          <p:nvPr/>
        </p:nvSpPr>
        <p:spPr>
          <a:xfrm>
            <a:off x="7774714" y="6661218"/>
            <a:ext cx="13692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2461352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D3F5DF-7747-8384-3E35-17A379B8C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55095"/>
              </p:ext>
            </p:extLst>
          </p:nvPr>
        </p:nvGraphicFramePr>
        <p:xfrm>
          <a:off x="206306" y="155022"/>
          <a:ext cx="8776248" cy="4587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481">
                  <a:extLst>
                    <a:ext uri="{9D8B030D-6E8A-4147-A177-3AD203B41FA5}">
                      <a16:colId xmlns:a16="http://schemas.microsoft.com/office/drawing/2014/main" val="3604297681"/>
                    </a:ext>
                  </a:extLst>
                </a:gridCol>
                <a:gridCol w="2151572">
                  <a:extLst>
                    <a:ext uri="{9D8B030D-6E8A-4147-A177-3AD203B41FA5}">
                      <a16:colId xmlns:a16="http://schemas.microsoft.com/office/drawing/2014/main" val="2613084009"/>
                    </a:ext>
                  </a:extLst>
                </a:gridCol>
                <a:gridCol w="180390">
                  <a:extLst>
                    <a:ext uri="{9D8B030D-6E8A-4147-A177-3AD203B41FA5}">
                      <a16:colId xmlns:a16="http://schemas.microsoft.com/office/drawing/2014/main" val="1243200644"/>
                    </a:ext>
                  </a:extLst>
                </a:gridCol>
                <a:gridCol w="1547544">
                  <a:extLst>
                    <a:ext uri="{9D8B030D-6E8A-4147-A177-3AD203B41FA5}">
                      <a16:colId xmlns:a16="http://schemas.microsoft.com/office/drawing/2014/main" val="2417898228"/>
                    </a:ext>
                  </a:extLst>
                </a:gridCol>
                <a:gridCol w="4357981">
                  <a:extLst>
                    <a:ext uri="{9D8B030D-6E8A-4147-A177-3AD203B41FA5}">
                      <a16:colId xmlns:a16="http://schemas.microsoft.com/office/drawing/2014/main" val="1953238537"/>
                    </a:ext>
                  </a:extLst>
                </a:gridCol>
              </a:tblGrid>
              <a:tr h="327537">
                <a:tc grid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Grade: 1/2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Topic/Anchor Text: Life Systems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Subject</a:t>
                      </a:r>
                      <a:r>
                        <a:rPr lang="en-US" sz="1000" b="1" baseline="0" dirty="0">
                          <a:solidFill>
                            <a:schemeClr val="bg1"/>
                          </a:solidFill>
                        </a:rPr>
                        <a:t> Area: Science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Topic/Anchor: Life Systems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36534"/>
                  </a:ext>
                </a:extLst>
              </a:tr>
              <a:tr h="327537">
                <a:tc gridSpan="5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Big Idea(s): (derived from B2)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understanding that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 </a:t>
                      </a: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different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qualities </a:t>
                      </a: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understanding that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humans</a:t>
                      </a:r>
                      <a:r>
                        <a:rPr lang="en-CA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Unit Guiding Question(s):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are living things?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do living things need?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How do we know that humans are living?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CA" sz="10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Unit Guiding Question(s):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are living things?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do living things need?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How do we know that humans are living?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277871"/>
                  </a:ext>
                </a:extLst>
              </a:tr>
              <a:tr h="532312">
                <a:tc gridSpan="6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Key Vocabulary: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living things, non-living things, physical characteristics/looks, basic needs, humans, natural environment, interconnected, place, connected, change, constant/stay the same, same, different, live, air, water, food, warmth, space, move/acts, plants, animals, insects, amphibians, birds, mammals, life cycle, grow, humans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785825"/>
                  </a:ext>
                </a:extLst>
              </a:tr>
              <a:tr h="209450">
                <a:tc gridSpan="2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Curricular Language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Student Friendly Language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Student Friendly Language</a:t>
                      </a:r>
                      <a:endParaRPr lang="en-US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35045713"/>
                  </a:ext>
                </a:extLst>
              </a:tr>
              <a:tr h="166287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Learning Goals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B2.5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(G1)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the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a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healthy environment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clean air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nutritious food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how a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healthy environment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enables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 their needs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(G2)describe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adaptations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including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physical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and/or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behavioural characteristics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that allow various animals to survive in their natural environment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what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is.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has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clean air </a:t>
                      </a:r>
                      <a:r>
                        <a:rPr lang="en-CA" sz="1000" b="0" i="1"/>
                        <a:t>and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clean water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/>
                        <a:t>need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nutritious food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helps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living things meet their needs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/>
                        <a:t>I know that these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helpful characteristics </a:t>
                      </a:r>
                      <a:r>
                        <a:rPr lang="en-CA" sz="1000" b="0" i="1"/>
                        <a:t>are called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adaptations</a:t>
                      </a:r>
                      <a:r>
                        <a:rPr lang="en-CA" sz="1000" b="0" i="1"/>
                        <a:t>. (2)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animals</a:t>
                      </a:r>
                      <a:r>
                        <a:rPr lang="en-CA" sz="1000" b="0" i="1"/>
                        <a:t> have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body parts </a:t>
                      </a:r>
                      <a:r>
                        <a:rPr lang="en-CA" sz="1000" b="0" i="1"/>
                        <a:t>and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behaviours</a:t>
                      </a:r>
                      <a:r>
                        <a:rPr lang="en-CA" sz="1000" b="0" i="1"/>
                        <a:t> that help them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meet their needs </a:t>
                      </a:r>
                      <a:r>
                        <a:rPr lang="en-CA" sz="1000" b="0" i="1"/>
                        <a:t>in their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environment</a:t>
                      </a:r>
                      <a:r>
                        <a:rPr lang="en-CA" sz="1000" b="0" i="1"/>
                        <a:t>.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/>
                        <a:t>I can name some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characteristics</a:t>
                      </a:r>
                      <a:r>
                        <a:rPr lang="en-CA" sz="1000" b="0" i="1"/>
                        <a:t> of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</a:t>
                      </a:r>
                      <a:r>
                        <a:rPr lang="en-CA" sz="1000" b="0" i="1"/>
                        <a:t>. (1)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can talk about and/or show how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helps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/>
                        <a:t>meet their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needs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can talk about and/or show how an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animal’s adaptations </a:t>
                      </a:r>
                      <a:r>
                        <a:rPr lang="en-CA" sz="1000" b="0" i="1"/>
                        <a:t>help it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meet its needs</a:t>
                      </a:r>
                      <a:r>
                        <a:rPr lang="en-CA" sz="1000" b="0" i="1"/>
                        <a:t> and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survive</a:t>
                      </a:r>
                      <a:r>
                        <a:rPr lang="en-CA" sz="1000" b="0" i="1"/>
                        <a:t> in its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environment</a:t>
                      </a:r>
                      <a:r>
                        <a:rPr lang="en-CA" sz="1000" b="0" i="1"/>
                        <a:t>. (2)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what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is.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has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clean air </a:t>
                      </a:r>
                      <a:r>
                        <a:rPr lang="en-CA" sz="1000" b="0" i="1"/>
                        <a:t>and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clean water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/>
                        <a:t>need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nutritious food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helps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living things meet their needs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/>
                        <a:t>I know that these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helpful characteristics </a:t>
                      </a:r>
                      <a:r>
                        <a:rPr lang="en-CA" sz="1000" b="0" i="1"/>
                        <a:t>are called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adaptations</a:t>
                      </a:r>
                      <a:r>
                        <a:rPr lang="en-CA" sz="1000" b="0" i="1"/>
                        <a:t>. (2)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know that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animals</a:t>
                      </a:r>
                      <a:r>
                        <a:rPr lang="en-CA" sz="1000" b="0" i="1"/>
                        <a:t> have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body parts </a:t>
                      </a:r>
                      <a:r>
                        <a:rPr lang="en-CA" sz="1000" b="0" i="1"/>
                        <a:t>and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behaviours</a:t>
                      </a:r>
                      <a:r>
                        <a:rPr lang="en-CA" sz="1000" b="0" i="1"/>
                        <a:t> that help them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meet their needs </a:t>
                      </a:r>
                      <a:r>
                        <a:rPr lang="en-CA" sz="1000" b="0" i="1"/>
                        <a:t>in their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environment</a:t>
                      </a:r>
                      <a:r>
                        <a:rPr lang="en-CA" sz="1000" b="0" i="1"/>
                        <a:t>. (2)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1"/>
                        <a:t>I can name some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characteristics</a:t>
                      </a:r>
                      <a:r>
                        <a:rPr lang="en-CA" sz="1000" b="0" i="1"/>
                        <a:t> of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</a:t>
                      </a:r>
                      <a:r>
                        <a:rPr lang="en-CA" sz="1000" b="0" i="1"/>
                        <a:t>. (1)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can talk about and/or show how a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healthy environment </a:t>
                      </a:r>
                      <a:r>
                        <a:rPr lang="en-CA" sz="1000" b="0" i="1"/>
                        <a:t>helps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b="0" i="1"/>
                        <a:t>meet their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needs</a:t>
                      </a:r>
                      <a:r>
                        <a:rPr lang="en-CA" sz="1000" b="0" i="1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1"/>
                        <a:t>I can talk about and/or show how an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animal’s adaptations </a:t>
                      </a:r>
                      <a:r>
                        <a:rPr lang="en-CA" sz="1000" b="0" i="1"/>
                        <a:t>help it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meet its needs</a:t>
                      </a:r>
                      <a:r>
                        <a:rPr lang="en-CA" sz="1000" b="0" i="1"/>
                        <a:t> and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survive</a:t>
                      </a:r>
                      <a:r>
                        <a:rPr lang="en-CA" sz="1000" b="0" i="1"/>
                        <a:t> in its </a:t>
                      </a:r>
                      <a:r>
                        <a:rPr lang="en-CA" sz="1000" b="0" i="1">
                          <a:solidFill>
                            <a:srgbClr val="FF0000"/>
                          </a:solidFill>
                        </a:rPr>
                        <a:t>environment</a:t>
                      </a:r>
                      <a:r>
                        <a:rPr lang="en-CA" sz="1000" b="0" i="1"/>
                        <a:t>. (2)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092516"/>
                  </a:ext>
                </a:extLst>
              </a:tr>
              <a:tr h="869232">
                <a:tc v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B2.6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0" i="1" dirty="0">
                          <a:solidFill>
                            <a:schemeClr val="tx1"/>
                          </a:solidFill>
                        </a:rPr>
                        <a:t>Students will…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(Gr 1) 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ways in which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 provide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the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needs</a:t>
                      </a:r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other </a:t>
                      </a:r>
                      <a:r>
                        <a:rPr lang="en-CA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</a:t>
                      </a:r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know that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i="1" dirty="0"/>
                        <a:t>can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help</a:t>
                      </a:r>
                      <a:r>
                        <a:rPr lang="en-CA" sz="1000" i="1" dirty="0"/>
                        <a:t>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meet the needs </a:t>
                      </a:r>
                      <a:r>
                        <a:rPr lang="en-CA" sz="1000" i="1" dirty="0"/>
                        <a:t>of 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know that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i="1" dirty="0"/>
                        <a:t>can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depend</a:t>
                      </a:r>
                      <a:r>
                        <a:rPr lang="en-CA" sz="1000" i="1" dirty="0"/>
                        <a:t> on 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can </a:t>
                      </a:r>
                      <a:r>
                        <a:rPr lang="en-CA" sz="1000" b="1" i="1" dirty="0"/>
                        <a:t>name</a:t>
                      </a:r>
                      <a:r>
                        <a:rPr lang="en-CA" sz="1000" i="1" dirty="0"/>
                        <a:t> ways that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help</a:t>
                      </a:r>
                      <a:r>
                        <a:rPr lang="en-CA" sz="1000" i="1" dirty="0"/>
                        <a:t> 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can</a:t>
                      </a:r>
                      <a:r>
                        <a:rPr lang="en-CA" sz="1000" b="0" i="1" dirty="0"/>
                        <a:t> talk about and/or show </a:t>
                      </a:r>
                      <a:r>
                        <a:rPr lang="en-CA" sz="1000" i="1" dirty="0"/>
                        <a:t>how one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 helps meet the needs </a:t>
                      </a:r>
                      <a:r>
                        <a:rPr lang="en-CA" sz="1000" i="1" dirty="0"/>
                        <a:t>of another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can</a:t>
                      </a:r>
                      <a:r>
                        <a:rPr lang="en-CA" sz="1000" b="0" i="1" dirty="0"/>
                        <a:t> talk about and/or show </a:t>
                      </a:r>
                      <a:r>
                        <a:rPr lang="en-CA" sz="1000" i="1" dirty="0"/>
                        <a:t>how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depend </a:t>
                      </a:r>
                      <a:r>
                        <a:rPr lang="en-CA" sz="1000" i="1" dirty="0"/>
                        <a:t>on each other to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meet their needs. </a:t>
                      </a:r>
                      <a:r>
                        <a:rPr lang="en-CA" sz="1000" i="1" dirty="0"/>
                        <a:t>(1)</a:t>
                      </a:r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know that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i="1" dirty="0"/>
                        <a:t>can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help</a:t>
                      </a:r>
                      <a:r>
                        <a:rPr lang="en-CA" sz="1000" i="1" dirty="0"/>
                        <a:t>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meet the needs </a:t>
                      </a:r>
                      <a:r>
                        <a:rPr lang="en-CA" sz="1000" i="1" dirty="0"/>
                        <a:t>of 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know that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</a:t>
                      </a:r>
                      <a:r>
                        <a:rPr lang="en-CA" sz="1000" i="1" dirty="0"/>
                        <a:t>can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depend</a:t>
                      </a:r>
                      <a:r>
                        <a:rPr lang="en-CA" sz="1000" i="1" dirty="0"/>
                        <a:t> on 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can </a:t>
                      </a:r>
                      <a:r>
                        <a:rPr lang="en-CA" sz="1000" b="1" i="1" dirty="0"/>
                        <a:t>name</a:t>
                      </a:r>
                      <a:r>
                        <a:rPr lang="en-CA" sz="1000" i="1" dirty="0"/>
                        <a:t> ways that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help</a:t>
                      </a:r>
                      <a:r>
                        <a:rPr lang="en-CA" sz="1000" i="1" dirty="0"/>
                        <a:t> 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can</a:t>
                      </a:r>
                      <a:r>
                        <a:rPr lang="en-CA" sz="1000" b="0" i="1" dirty="0"/>
                        <a:t> talk about and/or show </a:t>
                      </a:r>
                      <a:r>
                        <a:rPr lang="en-CA" sz="1000" i="1" dirty="0"/>
                        <a:t>how one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 helps meet the needs </a:t>
                      </a:r>
                      <a:r>
                        <a:rPr lang="en-CA" sz="1000" i="1" dirty="0"/>
                        <a:t>of another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</a:t>
                      </a:r>
                      <a:r>
                        <a:rPr lang="en-CA" sz="1000" i="1" dirty="0"/>
                        <a:t>. (1)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000" i="1" dirty="0"/>
                        <a:t>I can</a:t>
                      </a:r>
                      <a:r>
                        <a:rPr lang="en-CA" sz="1000" b="0" i="1" dirty="0"/>
                        <a:t> talk about and/or show </a:t>
                      </a:r>
                      <a:r>
                        <a:rPr lang="en-CA" sz="1000" i="1" dirty="0"/>
                        <a:t>how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living things depend </a:t>
                      </a:r>
                      <a:r>
                        <a:rPr lang="en-CA" sz="1000" i="1" dirty="0"/>
                        <a:t>on each other to </a:t>
                      </a:r>
                      <a:r>
                        <a:rPr lang="en-CA" sz="1000" i="1" dirty="0">
                          <a:solidFill>
                            <a:srgbClr val="FF0000"/>
                          </a:solidFill>
                        </a:rPr>
                        <a:t>meet their needs. </a:t>
                      </a:r>
                      <a:r>
                        <a:rPr lang="en-CA" sz="1000" i="1" dirty="0"/>
                        <a:t>(1)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43757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0189F1-CB65-E4AE-1B36-513AC1C8145A}"/>
              </a:ext>
            </a:extLst>
          </p:cNvPr>
          <p:cNvSpPr txBox="1"/>
          <p:nvPr/>
        </p:nvSpPr>
        <p:spPr>
          <a:xfrm>
            <a:off x="0" y="6627168"/>
            <a:ext cx="26276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Backwards Design Planning – Ontario Curriculum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1937E-9AE5-837C-C437-9262550E1A2E}"/>
              </a:ext>
            </a:extLst>
          </p:cNvPr>
          <p:cNvSpPr txBox="1"/>
          <p:nvPr/>
        </p:nvSpPr>
        <p:spPr>
          <a:xfrm>
            <a:off x="7774714" y="6627168"/>
            <a:ext cx="13692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3986719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30008A-DC32-D57B-ABFB-86CE04091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385133"/>
              </p:ext>
            </p:extLst>
          </p:nvPr>
        </p:nvGraphicFramePr>
        <p:xfrm>
          <a:off x="223457" y="164695"/>
          <a:ext cx="8697085" cy="4155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896">
                  <a:extLst>
                    <a:ext uri="{9D8B030D-6E8A-4147-A177-3AD203B41FA5}">
                      <a16:colId xmlns:a16="http://schemas.microsoft.com/office/drawing/2014/main" val="2761048136"/>
                    </a:ext>
                  </a:extLst>
                </a:gridCol>
                <a:gridCol w="296900">
                  <a:extLst>
                    <a:ext uri="{9D8B030D-6E8A-4147-A177-3AD203B41FA5}">
                      <a16:colId xmlns:a16="http://schemas.microsoft.com/office/drawing/2014/main" val="371175457"/>
                    </a:ext>
                  </a:extLst>
                </a:gridCol>
                <a:gridCol w="2021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984">
                  <a:extLst>
                    <a:ext uri="{9D8B030D-6E8A-4147-A177-3AD203B41FA5}">
                      <a16:colId xmlns:a16="http://schemas.microsoft.com/office/drawing/2014/main" val="1670590012"/>
                    </a:ext>
                  </a:extLst>
                </a:gridCol>
                <a:gridCol w="1818948">
                  <a:extLst>
                    <a:ext uri="{9D8B030D-6E8A-4147-A177-3AD203B41FA5}">
                      <a16:colId xmlns:a16="http://schemas.microsoft.com/office/drawing/2014/main" val="2321259856"/>
                    </a:ext>
                  </a:extLst>
                </a:gridCol>
                <a:gridCol w="209294">
                  <a:extLst>
                    <a:ext uri="{9D8B030D-6E8A-4147-A177-3AD203B41FA5}">
                      <a16:colId xmlns:a16="http://schemas.microsoft.com/office/drawing/2014/main" val="2577386725"/>
                    </a:ext>
                  </a:extLst>
                </a:gridCol>
                <a:gridCol w="2720351">
                  <a:extLst>
                    <a:ext uri="{9D8B030D-6E8A-4147-A177-3AD203B41FA5}">
                      <a16:colId xmlns:a16="http://schemas.microsoft.com/office/drawing/2014/main" val="3837235310"/>
                    </a:ext>
                  </a:extLst>
                </a:gridCol>
              </a:tblGrid>
              <a:tr h="188510">
                <a:tc grid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Grade: 1/2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Subject</a:t>
                      </a:r>
                      <a:r>
                        <a:rPr lang="en-US" sz="1000" b="1" baseline="0" dirty="0">
                          <a:solidFill>
                            <a:schemeClr val="bg1"/>
                          </a:solidFill>
                        </a:rPr>
                        <a:t> Area: Science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Topic/Anchor Text: Life Systems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Planning Team: Michelle and RR K-12 School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352">
                <a:tc gridSpan="8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Key Vocabulary: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living things, qualities, needs, humans, natural environment, interconnected, place, identify,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117226"/>
                  </a:ext>
                </a:extLst>
              </a:tr>
              <a:tr h="253513">
                <a:tc gridSpan="2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Curricular Language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Curricular Language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Student Friendly Language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Student Friendly Language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57277871"/>
                  </a:ext>
                </a:extLst>
              </a:tr>
              <a:tr h="13585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Learning Goals</a:t>
                      </a: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A3</a:t>
                      </a: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CA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Applications, Connections, and Contributions</a:t>
                      </a:r>
                    </a:p>
                    <a:p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an understanding of the practical applications of science and technology, and of contributions to science and technology from people with diverse lived experiences</a:t>
                      </a:r>
                    </a:p>
                    <a:p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CA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A3.3 </a:t>
                      </a:r>
                    </a:p>
                    <a:p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 contributions to science and technology from various communities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000" b="1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Applications, Connections, and Contributions</a:t>
                      </a:r>
                    </a:p>
                    <a:p>
                      <a:r>
                        <a:rPr lang="en-CA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an understanding of the practical applications of science and technology, and of contributions to science and technology from people with diverse lived experiences</a:t>
                      </a:r>
                    </a:p>
                    <a:p>
                      <a:r>
                        <a:rPr lang="en-CA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CA" sz="1000" b="1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A3.3 </a:t>
                      </a:r>
                    </a:p>
                    <a:p>
                      <a:r>
                        <a:rPr lang="en-CA" sz="10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 contributions to science and technology from various communities</a:t>
                      </a:r>
                    </a:p>
                    <a:p>
                      <a:endParaRPr lang="en-CA" sz="10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CA" sz="1000" i="1" dirty="0"/>
                        <a:t>We know that different communities have knowledge about plants, animals, and the </a:t>
                      </a:r>
                      <a:r>
                        <a:rPr lang="en-CA" sz="1000" i="1" dirty="0" err="1"/>
                        <a:t>environment.We</a:t>
                      </a:r>
                      <a:r>
                        <a:rPr lang="en-CA" sz="1000" i="1" dirty="0"/>
                        <a:t> know that people and communities have different ways of helping living things meet their </a:t>
                      </a:r>
                      <a:r>
                        <a:rPr lang="en-CA" sz="1000" i="1" dirty="0" err="1"/>
                        <a:t>needs.We</a:t>
                      </a:r>
                      <a:r>
                        <a:rPr lang="en-CA" sz="1000" i="1" dirty="0"/>
                        <a:t> know that we can learn about living things from the knowledge and experiences of different communities.</a:t>
                      </a:r>
                      <a:endParaRPr lang="en-CA" sz="1000" b="1" i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CA" sz="1000" i="1" dirty="0"/>
                        <a:t>We can </a:t>
                      </a:r>
                      <a:r>
                        <a:rPr lang="en-CA" sz="1000" b="1" i="1" dirty="0"/>
                        <a:t>name</a:t>
                      </a:r>
                      <a:r>
                        <a:rPr lang="en-CA" sz="1000" i="1" dirty="0"/>
                        <a:t> things different communities have taught us about living </a:t>
                      </a:r>
                      <a:r>
                        <a:rPr lang="en-CA" sz="1000" i="1" dirty="0" err="1"/>
                        <a:t>things.We</a:t>
                      </a:r>
                      <a:r>
                        <a:rPr lang="en-CA" sz="1000" i="1" dirty="0"/>
                        <a:t> can </a:t>
                      </a:r>
                      <a:r>
                        <a:rPr lang="en-CA" sz="1000" b="1" i="1" dirty="0"/>
                        <a:t>tell about</a:t>
                      </a:r>
                      <a:r>
                        <a:rPr lang="en-CA" sz="1000" i="1" dirty="0"/>
                        <a:t> how knowledge from different communities can help living things meet their </a:t>
                      </a:r>
                      <a:r>
                        <a:rPr lang="en-CA" sz="1000" i="1" dirty="0" err="1"/>
                        <a:t>needs.We</a:t>
                      </a:r>
                      <a:r>
                        <a:rPr lang="en-CA" sz="1000" i="1" dirty="0"/>
                        <a:t> can </a:t>
                      </a:r>
                      <a:r>
                        <a:rPr lang="en-CA" sz="1000" b="1" i="1" dirty="0"/>
                        <a:t>show</a:t>
                      </a:r>
                      <a:r>
                        <a:rPr lang="en-CA" sz="1000" i="1" dirty="0"/>
                        <a:t> how ideas and knowledge from different communities can help us care for living things and their environments.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dirty="0"/>
                        <a:t>We 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040726"/>
                  </a:ext>
                </a:extLst>
              </a:tr>
              <a:tr h="1228565">
                <a:tc v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Communication</a:t>
                      </a: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ability to express meaning in multiple ways, in a variety of contexts, including virtual spaces, and with different audiences</a:t>
                      </a:r>
                    </a:p>
                    <a:p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Students ask effective questions to acquire knowledge; listen to all points of view and ensure that those views are heard; voice their own opinions; and advocate for ideas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  <a:endParaRPr lang="en-CA" sz="1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ability to express meaning in multiple ways, in a variety of contexts, including virtual spaces, and with different audiences</a:t>
                      </a:r>
                    </a:p>
                    <a:p>
                      <a:r>
                        <a:rPr lang="en-CA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Students ask effective questions to acquire knowledge; listen to all points of view and ensure that those views are heard; voice their own opinions; and advocate for ideas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CA" sz="1000" i="1" dirty="0"/>
                        <a:t>We are communicators because we can </a:t>
                      </a:r>
                      <a:r>
                        <a:rPr lang="en-CA" sz="1000" b="1" i="1" dirty="0"/>
                        <a:t>ask questions</a:t>
                      </a:r>
                      <a:r>
                        <a:rPr lang="en-CA" sz="1000" i="1" dirty="0"/>
                        <a:t> to learn more about living </a:t>
                      </a:r>
                      <a:r>
                        <a:rPr lang="en-CA" sz="1000" i="1" dirty="0" err="1"/>
                        <a:t>things.We</a:t>
                      </a:r>
                      <a:r>
                        <a:rPr lang="en-CA" sz="1000" i="1" dirty="0"/>
                        <a:t> are communicators because we can </a:t>
                      </a:r>
                      <a:r>
                        <a:rPr lang="en-CA" sz="1000" b="1" i="1" dirty="0"/>
                        <a:t>listen to and learn from</a:t>
                      </a:r>
                      <a:r>
                        <a:rPr lang="en-CA" sz="1000" i="1" dirty="0"/>
                        <a:t> other people’s </a:t>
                      </a:r>
                      <a:r>
                        <a:rPr lang="en-CA" sz="1000" i="1" dirty="0" err="1"/>
                        <a:t>ideas.We</a:t>
                      </a:r>
                      <a:r>
                        <a:rPr lang="en-CA" sz="1000" i="1" dirty="0"/>
                        <a:t> are communicators because we can </a:t>
                      </a:r>
                      <a:r>
                        <a:rPr lang="en-CA" sz="1000" b="1" i="1" dirty="0"/>
                        <a:t>share and show our thinking in different ways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dirty="0"/>
                        <a:t>We are </a:t>
                      </a:r>
                      <a:r>
                        <a:rPr lang="en-US" dirty="0" err="1"/>
                        <a:t>communciators</a:t>
                      </a:r>
                      <a:r>
                        <a:rPr lang="en-US" dirty="0"/>
                        <a:t> because we can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01047599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6232"/>
                  </a:ext>
                </a:extLst>
              </a:tr>
              <a:tr h="33284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Science Specific Expectations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STEM Skills and Connections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Ontario Transferable Skills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7506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D9F67F4-E60D-AE54-7A31-D81570F49FA3}"/>
              </a:ext>
            </a:extLst>
          </p:cNvPr>
          <p:cNvSpPr txBox="1"/>
          <p:nvPr/>
        </p:nvSpPr>
        <p:spPr>
          <a:xfrm>
            <a:off x="0" y="6627168"/>
            <a:ext cx="26276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Backwards Design Planning – Ontario Curriculum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B4B70-5C09-8D3A-B1AC-DCE7393D8D1B}"/>
              </a:ext>
            </a:extLst>
          </p:cNvPr>
          <p:cNvSpPr txBox="1"/>
          <p:nvPr/>
        </p:nvSpPr>
        <p:spPr>
          <a:xfrm>
            <a:off x="7774714" y="6627168"/>
            <a:ext cx="13692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1399511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1599</Words>
  <Application>Microsoft Macintosh PowerPoint</Application>
  <PresentationFormat>Letter Paper (8.5x11 in)</PresentationFormat>
  <Paragraphs>117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1</cp:revision>
  <dcterms:created xsi:type="dcterms:W3CDTF">2026-09-21T17:51:38Z</dcterms:created>
  <dcterms:modified xsi:type="dcterms:W3CDTF">2026-09-21T18:49:13Z</dcterms:modified>
</cp:coreProperties>
</file>