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208" r:id="rId2"/>
    <p:sldId id="2209" r:id="rId3"/>
    <p:sldId id="221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33"/>
    <p:restoredTop sz="94687"/>
  </p:normalViewPr>
  <p:slideViewPr>
    <p:cSldViewPr snapToGrid="0">
      <p:cViewPr>
        <p:scale>
          <a:sx n="105" d="100"/>
          <a:sy n="105" d="100"/>
        </p:scale>
        <p:origin x="28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1FF3F-77F3-3D21-5C40-25C020F97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6CEBF-A4ED-A01F-4987-F72E55F66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C794B-84C9-E838-ADB2-CB3393289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6D9D1-1FD2-C82C-D883-18D57BF5C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C9BE9-0F04-B31C-FDAD-5A5889372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18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6462-DF03-393B-1D6B-7AB1AA86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65A98-530C-DAF5-41CE-F946F1974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8E366-0217-6316-5674-0D5DC40D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DAD39-E75F-50F4-1273-3AF297618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4CACD-A918-07F3-B10B-F15FDF67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5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C12C-1D81-E48D-13D5-592311BAB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B31B7-69A9-AC8D-1832-2F52850FD3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864FF-BF0A-F2AC-D082-C3ABEDD4A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66A2C-05C5-0E5F-0C9A-4A1D8DA7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0235B-892E-4F88-C1C0-6802392E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96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A09CA-2883-92F6-09AC-1DBA36DA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23A33-520B-2333-46FF-EF6B93DABD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2E660-F406-7760-DAA8-3DEC4E480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7A5C3-8A8B-3F4D-BE2A-F73FBCE1E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09A29-395F-D87A-244B-80713BEA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7227E-2FFC-48CC-C86E-2752D06D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76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6F2D-08DA-FD30-084D-D811A942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044A6-295A-00F9-95C0-588D08CD4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DC7EAE-F419-D11A-4291-BEAD63EC87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6FD3D-1294-7560-24EA-B3A3A2AF5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64DF8-2768-1B01-7472-63C9BBD0D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4853A5-A5AB-C394-C10A-8B54BE7C6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0F422B-4489-81D1-8A3B-5D48F254D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AA580-0C86-F671-4108-BA7E83298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FEC8-035E-9E4C-A028-0459EBF02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A44B84-B2C4-D4ED-BE96-1F2479936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6B6B7-32F3-E222-A4B3-9C7938C63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C4A3F-D007-DBE4-1EE2-CCF5F6D1C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9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D616F5-BF29-A1B3-C6C7-832546287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D2D9C8-3658-A557-3D65-E4E3ABB6E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9C19A-6CAD-36DB-C0E4-BC79DC36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2015-FF4D-59BC-2069-B6C7383B3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2EA61-FC59-0A07-73B2-39D57F596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4C91B-9E0E-C2ED-09DD-A436C0691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DCD6F-6972-AE17-D59E-066A9A80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62E7B-7CD6-5833-BF27-24598528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ED61C-423B-5C2C-07B4-8A9C1A8E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8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1F7B-1D23-6A6A-BB87-99F79E2B8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023F0F-6C27-E32D-64EC-AFF10637FF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3EF39-458D-C46B-070D-C3B0B13D3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76EAE-BC7B-DEB6-8B4E-0BA622505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4E5FF-A564-7A92-C382-828FA8FB5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B84A0F-9F3C-0BE5-2575-4A67A4810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9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50D50-90C2-5732-4C05-ACC24625E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7DAC94-2009-0457-377D-AD38CC46A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54135-26CA-9FE2-FC0F-89E78FDE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03ABC-CF68-2171-64F7-B43961F1A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618F3-F5F8-AB04-815E-E64A3445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88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B8DEBB-26E5-8F4A-667D-E923627325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68BE6-B1DF-87FD-D043-37A0A3427F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B393-1387-DDF9-DFD1-FD6EB157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9834A-D30C-C585-DB13-1B82EEC98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EB6BF-374A-A39E-8831-894114B8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7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4D4E5C-D27D-A08B-99F3-06C13DA04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CF007-7384-C504-EDB7-C6A954285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DB23C-6B46-F761-CD47-B85E3DB96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41E164-CF9E-2249-A02F-C098270D884F}" type="datetimeFigureOut">
              <a:rPr lang="en-US" smtClean="0"/>
              <a:t>11/5/26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D64DA-856C-1E36-8F0A-6EE4EFEB58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C09A0-3B83-15C7-E9BC-A61824FC0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B7EB86-BB21-B04D-917F-2DE8EC9EC4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4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4EC3E-583F-10E0-35AA-E5FBBC97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C8B45D1-1A6F-85E9-B1B9-2A1D3F0B8D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946824"/>
              </p:ext>
            </p:extLst>
          </p:nvPr>
        </p:nvGraphicFramePr>
        <p:xfrm>
          <a:off x="225468" y="206989"/>
          <a:ext cx="11785718" cy="6204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943">
                  <a:extLst>
                    <a:ext uri="{9D8B030D-6E8A-4147-A177-3AD203B41FA5}">
                      <a16:colId xmlns:a16="http://schemas.microsoft.com/office/drawing/2014/main" val="2617380392"/>
                    </a:ext>
                  </a:extLst>
                </a:gridCol>
                <a:gridCol w="1897755">
                  <a:extLst>
                    <a:ext uri="{9D8B030D-6E8A-4147-A177-3AD203B41FA5}">
                      <a16:colId xmlns:a16="http://schemas.microsoft.com/office/drawing/2014/main" val="557201297"/>
                    </a:ext>
                  </a:extLst>
                </a:gridCol>
                <a:gridCol w="1897755">
                  <a:extLst>
                    <a:ext uri="{9D8B030D-6E8A-4147-A177-3AD203B41FA5}">
                      <a16:colId xmlns:a16="http://schemas.microsoft.com/office/drawing/2014/main" val="3874517781"/>
                    </a:ext>
                  </a:extLst>
                </a:gridCol>
                <a:gridCol w="1897755">
                  <a:extLst>
                    <a:ext uri="{9D8B030D-6E8A-4147-A177-3AD203B41FA5}">
                      <a16:colId xmlns:a16="http://schemas.microsoft.com/office/drawing/2014/main" val="1647394226"/>
                    </a:ext>
                  </a:extLst>
                </a:gridCol>
                <a:gridCol w="1897755">
                  <a:extLst>
                    <a:ext uri="{9D8B030D-6E8A-4147-A177-3AD203B41FA5}">
                      <a16:colId xmlns:a16="http://schemas.microsoft.com/office/drawing/2014/main" val="2528152148"/>
                    </a:ext>
                  </a:extLst>
                </a:gridCol>
                <a:gridCol w="1897755">
                  <a:extLst>
                    <a:ext uri="{9D8B030D-6E8A-4147-A177-3AD203B41FA5}">
                      <a16:colId xmlns:a16="http://schemas.microsoft.com/office/drawing/2014/main" val="1043055275"/>
                    </a:ext>
                  </a:extLst>
                </a:gridCol>
              </a:tblGrid>
              <a:tr h="48415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DM Sans" pitchFamily="2" charset="77"/>
                        </a:rPr>
                        <a:t>Choose a student to focus in on to better understand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DM Sans" pitchFamily="2" charset="77"/>
                        </a:rPr>
                        <a:t>how to support them to be successful.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200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Focus Student: NT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195185"/>
                  </a:ext>
                </a:extLst>
              </a:tr>
              <a:tr h="3285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Perspective/Voice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The 5 Dimensions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859492"/>
                  </a:ext>
                </a:extLst>
              </a:tr>
              <a:tr h="49517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Identities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</a:rPr>
                        <a:t>Interests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</a:rPr>
                        <a:t>Strengths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Stretches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Needs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60879"/>
                  </a:ext>
                </a:extLst>
              </a:tr>
              <a:tr h="12214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Classroom Teacher/ Classroom Support Perspectives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(Amit S.)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u="none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Art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focused, organized, comes to school every day, respectful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Finishing tasks, time management, gives up, frustration, quality of work, accepting feedback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Mental health, frustration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051656"/>
                  </a:ext>
                </a:extLst>
              </a:tr>
              <a:tr h="12214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Student Perspective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(see attached interview questions)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01494"/>
                  </a:ext>
                </a:extLst>
              </a:tr>
              <a:tr h="12214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Another Perspective/ Advocate: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_____________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(see attached interview questions)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79204"/>
                  </a:ext>
                </a:extLst>
              </a:tr>
              <a:tr h="122148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What are some questions/goals you have about how to better support this student? /How are you hoping to be able to support this student to be successful in this context?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How can I help her to accept my help and feedback?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What supports and strategies are working well for this student?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b="0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Feedback, daily recognitions, kindness &amp; connection</a:t>
                      </a:r>
                    </a:p>
                    <a:p>
                      <a:pPr algn="l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52751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8E6FA9-2D4D-E787-44D0-8522456999D8}"/>
              </a:ext>
            </a:extLst>
          </p:cNvPr>
          <p:cNvSpPr txBox="1"/>
          <p:nvPr/>
        </p:nvSpPr>
        <p:spPr>
          <a:xfrm>
            <a:off x="0" y="6559788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>
                <a:latin typeface="DM Sans" pitchFamily="2" charset="77"/>
              </a:rPr>
              <a:t>Focus Student </a:t>
            </a:r>
            <a:r>
              <a:rPr lang="en-US" sz="1000" dirty="0">
                <a:latin typeface="DM Sans" pitchFamily="2" charset="77"/>
              </a:rPr>
              <a:t>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33936C-D464-E5EA-F769-23B8A66BCCDC}"/>
              </a:ext>
            </a:extLst>
          </p:cNvPr>
          <p:cNvSpPr txBox="1"/>
          <p:nvPr/>
        </p:nvSpPr>
        <p:spPr>
          <a:xfrm>
            <a:off x="10561322" y="6611779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50552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B9339-AE58-A195-0F99-FD1D780F2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EFA1ABF-EBA3-A996-1FEB-07BB6EB19C07}"/>
              </a:ext>
            </a:extLst>
          </p:cNvPr>
          <p:cNvGraphicFramePr>
            <a:graphicFrameLocks noGrp="1"/>
          </p:cNvGraphicFramePr>
          <p:nvPr/>
        </p:nvGraphicFramePr>
        <p:xfrm>
          <a:off x="225468" y="206990"/>
          <a:ext cx="11624786" cy="625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976">
                  <a:extLst>
                    <a:ext uri="{9D8B030D-6E8A-4147-A177-3AD203B41FA5}">
                      <a16:colId xmlns:a16="http://schemas.microsoft.com/office/drawing/2014/main" val="922607064"/>
                    </a:ext>
                  </a:extLst>
                </a:gridCol>
                <a:gridCol w="2202562">
                  <a:extLst>
                    <a:ext uri="{9D8B030D-6E8A-4147-A177-3AD203B41FA5}">
                      <a16:colId xmlns:a16="http://schemas.microsoft.com/office/drawing/2014/main" val="557201297"/>
                    </a:ext>
                  </a:extLst>
                </a:gridCol>
                <a:gridCol w="2202562">
                  <a:extLst>
                    <a:ext uri="{9D8B030D-6E8A-4147-A177-3AD203B41FA5}">
                      <a16:colId xmlns:a16="http://schemas.microsoft.com/office/drawing/2014/main" val="3874517781"/>
                    </a:ext>
                  </a:extLst>
                </a:gridCol>
                <a:gridCol w="2202562">
                  <a:extLst>
                    <a:ext uri="{9D8B030D-6E8A-4147-A177-3AD203B41FA5}">
                      <a16:colId xmlns:a16="http://schemas.microsoft.com/office/drawing/2014/main" val="1647394226"/>
                    </a:ext>
                  </a:extLst>
                </a:gridCol>
                <a:gridCol w="2202562">
                  <a:extLst>
                    <a:ext uri="{9D8B030D-6E8A-4147-A177-3AD203B41FA5}">
                      <a16:colId xmlns:a16="http://schemas.microsoft.com/office/drawing/2014/main" val="2528152148"/>
                    </a:ext>
                  </a:extLst>
                </a:gridCol>
                <a:gridCol w="2202562">
                  <a:extLst>
                    <a:ext uri="{9D8B030D-6E8A-4147-A177-3AD203B41FA5}">
                      <a16:colId xmlns:a16="http://schemas.microsoft.com/office/drawing/2014/main" val="1043055275"/>
                    </a:ext>
                  </a:extLst>
                </a:gridCol>
              </a:tblGrid>
              <a:tr h="1613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bg1"/>
                        </a:solidFill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DM Sans" pitchFamily="2" charset="77"/>
                        </a:rPr>
                        <a:t>The 5 Dimensions Interview Questions &amp; Observations (Student Voice)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195185"/>
                  </a:ext>
                </a:extLst>
              </a:tr>
              <a:tr h="16135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DM Sans" pitchFamily="2" charset="77"/>
                        </a:rPr>
                        <a:t>The 5 Dimensions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859492"/>
                  </a:ext>
                </a:extLst>
              </a:tr>
              <a:tr h="38391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DM Sans" pitchFamily="2" charset="77"/>
                        </a:rPr>
                        <a:t>Identities – Who am I?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</a:rPr>
                        <a:t>Interests – What matters to me?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</a:rPr>
                        <a:t>Strengths – What can I do/ How do I contribute?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Stretches – How do I want to grow?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Needs – What do I need support for to be able to access, participate?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60879"/>
                  </a:ext>
                </a:extLst>
              </a:tr>
              <a:tr h="1496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000" b="1" i="0" u="none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Interview Questions</a:t>
                      </a: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would you like me to know about you?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Who are the important people in your life?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languages, places, communities, or traditions are important to you?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When do you feel most like yourself?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you wish people understood about you?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000" b="0" i="0" u="none" kern="1200" dirty="0">
                        <a:solidFill>
                          <a:schemeClr val="dk1"/>
                        </a:solidFill>
                        <a:effectLst/>
                        <a:latin typeface="DM Sans" pitchFamily="2" charset="77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you love doing, exploring, or learning about?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you choose when you have free time?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could you talk about, watch, or do for a long time?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would you like to try or learn more about?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makes an activity worth doing for you?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something you feel good about doing?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are you proud of?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people ask you for help with?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something you do in your own way that works well for you?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could you show or teach someone?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something you would like to get better at?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would you like to be able to do or try next?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something that you want to do that feels hard right now?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have you been practising?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would success look or feel like to you?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helps you learn, join in, or share your ideas?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makes your day harder than it needs to be?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can people tell when you need help, space, a break, or a different approach?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you want adults or classmates to do when you need support?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would you change about the classroom or school day to make it work better for you?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051656"/>
                  </a:ext>
                </a:extLst>
              </a:tr>
              <a:tr h="207473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DM Sans" pitchFamily="2" charset="77"/>
                        </a:rPr>
                        <a:t>Additional Observations if student is non-speaking or needs support communication &amp; expressing their ideas and thoughts</a:t>
                      </a: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the student showing us about who and what is important in their life?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express their individuality through their choices, belongings, appearance, or activities?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show connection to particular people, places, languages, cultures, or communities?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communicate about how they want others to interact with them?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the student showing curiosity about?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choose, seek out, return to, or ask to continue?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show enjoyment, excitement, or interest?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draw other people’s attention to or invite others to experience with them?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the student showing us they know or can do?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communicate ideas, make decisions, or solve problems?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skills or knowledge do they demonstrate during familiar or preferred activities?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bring to shared experiences, activities, or relationships?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the student showing us they are learning or beginning to do?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choose to practise, explore, or attempt again?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are they building on something they can already do?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their choices and attempts suggest they may want to learn next?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is the student showing us about what helps them feel comfortable, connected, and involved?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seek out or choose when they need rest, movement, connection, space, or predictability?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show that a particular way of communicating, participating, or learning works for them?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their responses across different situations tell us about the conditions in which they thrive?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62086"/>
                  </a:ext>
                </a:extLst>
              </a:tr>
              <a:tr h="7319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latin typeface="DM Sans" pitchFamily="2" charset="77"/>
                      </a:endParaRPr>
                    </a:p>
                  </a:txBody>
                  <a:tcPr marL="68580" marR="6858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If students are communicating in ways other than speaking, think about: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b="1" i="0" u="none" strike="noStrike" kern="1200" dirty="0">
                        <a:solidFill>
                          <a:schemeClr val="dk1"/>
                        </a:solidFill>
                        <a:effectLst/>
                        <a:latin typeface="DM Sans" pitchFamily="2" charset="7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We notice _______________________ when ____________________  and we think they are telling us that _____________________________________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0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                               (what you see, hear)                            (the situation or  context)                                                            (what you think the student is telling you about one of their dimensions)</a:t>
                      </a:r>
                      <a:endParaRPr lang="en-US" sz="1000" b="1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40068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B29847F-5668-2987-F5F4-7F1B399E99E2}"/>
              </a:ext>
            </a:extLst>
          </p:cNvPr>
          <p:cNvSpPr txBox="1"/>
          <p:nvPr/>
        </p:nvSpPr>
        <p:spPr>
          <a:xfrm>
            <a:off x="0" y="6559788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Focus Student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19C3D-1C0A-676B-C62E-3BFED5E04B23}"/>
              </a:ext>
            </a:extLst>
          </p:cNvPr>
          <p:cNvSpPr txBox="1"/>
          <p:nvPr/>
        </p:nvSpPr>
        <p:spPr>
          <a:xfrm>
            <a:off x="10561322" y="6611779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243463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AA609-A768-911A-D4CA-5BA8D0D81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67A63516-A5AA-3293-5044-698B2DC63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91300"/>
              </p:ext>
            </p:extLst>
          </p:nvPr>
        </p:nvGraphicFramePr>
        <p:xfrm>
          <a:off x="225468" y="206989"/>
          <a:ext cx="11537745" cy="3558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549">
                  <a:extLst>
                    <a:ext uri="{9D8B030D-6E8A-4147-A177-3AD203B41FA5}">
                      <a16:colId xmlns:a16="http://schemas.microsoft.com/office/drawing/2014/main" val="557201297"/>
                    </a:ext>
                  </a:extLst>
                </a:gridCol>
                <a:gridCol w="2307549">
                  <a:extLst>
                    <a:ext uri="{9D8B030D-6E8A-4147-A177-3AD203B41FA5}">
                      <a16:colId xmlns:a16="http://schemas.microsoft.com/office/drawing/2014/main" val="3874517781"/>
                    </a:ext>
                  </a:extLst>
                </a:gridCol>
                <a:gridCol w="2307549">
                  <a:extLst>
                    <a:ext uri="{9D8B030D-6E8A-4147-A177-3AD203B41FA5}">
                      <a16:colId xmlns:a16="http://schemas.microsoft.com/office/drawing/2014/main" val="1647394226"/>
                    </a:ext>
                  </a:extLst>
                </a:gridCol>
                <a:gridCol w="2307549">
                  <a:extLst>
                    <a:ext uri="{9D8B030D-6E8A-4147-A177-3AD203B41FA5}">
                      <a16:colId xmlns:a16="http://schemas.microsoft.com/office/drawing/2014/main" val="2528152148"/>
                    </a:ext>
                  </a:extLst>
                </a:gridCol>
                <a:gridCol w="2307549">
                  <a:extLst>
                    <a:ext uri="{9D8B030D-6E8A-4147-A177-3AD203B41FA5}">
                      <a16:colId xmlns:a16="http://schemas.microsoft.com/office/drawing/2014/main" val="1043055275"/>
                    </a:ext>
                  </a:extLst>
                </a:gridCol>
              </a:tblGrid>
              <a:tr h="30445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DM Sans" pitchFamily="2" charset="77"/>
                        </a:rPr>
                        <a:t>The 5 Dimensions Interview Questions &amp; Observations (Teacher/Support Adult/Community Advocate Voice)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195185"/>
                  </a:ext>
                </a:extLst>
              </a:tr>
              <a:tr h="13948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DM Sans" pitchFamily="2" charset="77"/>
                        </a:rPr>
                        <a:t>The 5 Dimensions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859492"/>
                  </a:ext>
                </a:extLst>
              </a:tr>
              <a:tr h="3064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atin typeface="DM Sans" pitchFamily="2" charset="77"/>
                        </a:rPr>
                        <a:t>Identities – Who am I?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</a:rPr>
                        <a:t>Interests – What matters to me?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</a:rPr>
                        <a:t>Strengths – What can I do/ How do I contribute?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Stretches – How do I want to grow?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Needs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60879"/>
                  </a:ext>
                </a:extLst>
              </a:tr>
              <a:tr h="203220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b="0" dirty="0">
                          <a:latin typeface="DM Sans" pitchFamily="2" charset="77"/>
                        </a:rPr>
                        <a:t>Asking an advocate/another adult who knows the student well: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does the student describe or represent themselves?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Which people, places, languages, or experiences do they refer to?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Where do they appear comfortable expressing who they are?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identities do they need to see  reflected in the classroom?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communities do they belong to inside and outside of school?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000" b="0" i="0" kern="1200" dirty="0">
                        <a:solidFill>
                          <a:schemeClr val="dk1"/>
                        </a:solidFill>
                        <a:effectLst/>
                        <a:latin typeface="DM Sans" pitchFamily="2" charset="77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b="0" dirty="0">
                        <a:latin typeface="DM Sans" pitchFamily="2" charset="77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does the student choose, return to, or spend time exploring?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captures their attention or sparks curiosity?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topics, materials, people, or activities are they the most engaged in?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communicate enjoyment, interest, or disinterest?</a:t>
                      </a:r>
                      <a:endParaRPr lang="en-US" sz="1000" b="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skills, knowledge, or approaches does the student demonstrate?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How do they solve problems, create, communicate, or connect with others?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 they contribute to a group?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could they teach </a:t>
                      </a:r>
                      <a:r>
                        <a:rPr lang="en-CA" sz="1000" b="0" i="0" kern="120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others?</a:t>
                      </a:r>
                      <a:endParaRPr lang="en-CA" sz="1000" b="0" i="0" kern="1200" dirty="0">
                        <a:solidFill>
                          <a:schemeClr val="dk1"/>
                        </a:solidFill>
                        <a:effectLst/>
                        <a:latin typeface="DM Sans" pitchFamily="2" charset="77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does the student attempt, practise, or return to after difficulty?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Where do they show interest in taking a next step?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emerging skills become visible with support?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possible stretch could I check with the student before naming it as a goal?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When does participation change, and what is happening around them?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When does the student request, accept, or decline support?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are some area where the students may need support over time or throughout their life?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CA" sz="1000" b="0" i="0" kern="1200" dirty="0">
                          <a:solidFill>
                            <a:schemeClr val="dk1"/>
                          </a:solidFill>
                          <a:effectLst/>
                          <a:latin typeface="DM Sans" pitchFamily="2" charset="77"/>
                          <a:ea typeface="+mn-ea"/>
                          <a:cs typeface="+mn-cs"/>
                        </a:rPr>
                        <a:t>What areas does the student need support sometimes?</a:t>
                      </a:r>
                      <a:endParaRPr lang="en-US" sz="1000" b="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12938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9B2C149-91C5-B3D6-19E3-1453B8F5590E}"/>
              </a:ext>
            </a:extLst>
          </p:cNvPr>
          <p:cNvSpPr txBox="1"/>
          <p:nvPr/>
        </p:nvSpPr>
        <p:spPr>
          <a:xfrm>
            <a:off x="0" y="6559788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Focus Student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C4C18-2B30-FA54-810B-56BEE5DC370F}"/>
              </a:ext>
            </a:extLst>
          </p:cNvPr>
          <p:cNvSpPr txBox="1"/>
          <p:nvPr/>
        </p:nvSpPr>
        <p:spPr>
          <a:xfrm>
            <a:off x="10561322" y="6611779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1453911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2543</TotalTime>
  <Words>1217</Words>
  <Application>Microsoft Macintosh PowerPoint</Application>
  <PresentationFormat>Widescreen</PresentationFormat>
  <Paragraphs>123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DM Sans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2</cp:revision>
  <dcterms:created xsi:type="dcterms:W3CDTF">2026-11-05T19:19:49Z</dcterms:created>
  <dcterms:modified xsi:type="dcterms:W3CDTF">2026-11-07T13:43:08Z</dcterms:modified>
</cp:coreProperties>
</file>